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1" r:id="rId4"/>
    <p:sldMasterId id="2147483698" r:id="rId5"/>
  </p:sldMasterIdLst>
  <p:notesMasterIdLst>
    <p:notesMasterId r:id="rId28"/>
  </p:notesMasterIdLst>
  <p:handoutMasterIdLst>
    <p:handoutMasterId r:id="rId29"/>
  </p:handoutMasterIdLst>
  <p:sldIdLst>
    <p:sldId id="2144" r:id="rId6"/>
    <p:sldId id="2145" r:id="rId7"/>
    <p:sldId id="2115" r:id="rId8"/>
    <p:sldId id="2135" r:id="rId9"/>
    <p:sldId id="2141" r:id="rId10"/>
    <p:sldId id="2133" r:id="rId11"/>
    <p:sldId id="2137" r:id="rId12"/>
    <p:sldId id="2081" r:id="rId13"/>
    <p:sldId id="2106" r:id="rId14"/>
    <p:sldId id="2096" r:id="rId15"/>
    <p:sldId id="2116" r:id="rId16"/>
    <p:sldId id="2107" r:id="rId17"/>
    <p:sldId id="2113" r:id="rId18"/>
    <p:sldId id="2114" r:id="rId19"/>
    <p:sldId id="2118" r:id="rId20"/>
    <p:sldId id="2143" r:id="rId21"/>
    <p:sldId id="2134" r:id="rId22"/>
    <p:sldId id="2121" r:id="rId23"/>
    <p:sldId id="2127" r:id="rId24"/>
    <p:sldId id="2129" r:id="rId25"/>
    <p:sldId id="2132" r:id="rId26"/>
    <p:sldId id="2138" r:id="rId27"/>
  </p:sldIdLst>
  <p:sldSz cx="10691813" cy="7559675"/>
  <p:notesSz cx="6786563" cy="9923463"/>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 userDrawn="1">
          <p15:clr>
            <a:srgbClr val="A4A3A4"/>
          </p15:clr>
        </p15:guide>
        <p15:guide id="2" pos="283" userDrawn="1">
          <p15:clr>
            <a:srgbClr val="A4A3A4"/>
          </p15:clr>
        </p15:guide>
        <p15:guide id="3" pos="6452" userDrawn="1">
          <p15:clr>
            <a:srgbClr val="A4A3A4"/>
          </p15:clr>
        </p15:guide>
        <p15:guide id="4" orient="horz" pos="4604" userDrawn="1">
          <p15:clr>
            <a:srgbClr val="A4A3A4"/>
          </p15:clr>
        </p15:guide>
        <p15:guide id="5" pos="3277" userDrawn="1">
          <p15:clr>
            <a:srgbClr val="A4A3A4"/>
          </p15:clr>
        </p15:guide>
        <p15:guide id="6" pos="3458" userDrawn="1">
          <p15:clr>
            <a:srgbClr val="A4A3A4"/>
          </p15:clr>
        </p15:guide>
        <p15:guide id="8" orient="horz" pos="839" userDrawn="1">
          <p15:clr>
            <a:srgbClr val="A4A3A4"/>
          </p15:clr>
        </p15:guide>
        <p15:guide id="9" orient="horz" pos="1927" userDrawn="1">
          <p15:clr>
            <a:srgbClr val="A4A3A4"/>
          </p15:clr>
        </p15:guide>
        <p15:guide id="10" orient="horz" pos="2608" userDrawn="1">
          <p15:clr>
            <a:srgbClr val="A4A3A4"/>
          </p15:clr>
        </p15:guide>
        <p15:guide id="11" orient="horz" pos="2449" userDrawn="1">
          <p15:clr>
            <a:srgbClr val="A4A3A4"/>
          </p15:clr>
        </p15:guide>
        <p15:guide id="12" orient="horz" pos="4445" userDrawn="1">
          <p15:clr>
            <a:srgbClr val="A4A3A4"/>
          </p15:clr>
        </p15:guide>
        <p15:guide id="13" orient="horz" pos="1156" userDrawn="1">
          <p15:clr>
            <a:srgbClr val="A4A3A4"/>
          </p15:clr>
        </p15:guide>
        <p15:guide id="14" pos="6451">
          <p15:clr>
            <a:srgbClr val="A4A3A4"/>
          </p15:clr>
        </p15:guide>
        <p15:guide id="15" pos="327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8753E-5D42-09C6-9F21-37787AF83229}" name="Sandra Hu" initials="SH" userId="S::Sandra.Hu@championsofchangecoalition.org::1311283e-1e6c-4e0a-b275-013f133da722" providerId="AD"/>
  <p188:author id="{B859AE46-D277-990C-2FA5-E035E62BB81D}" name="Lisa Whiffen" initials="LW" userId="S::Lisa.Whiffen@championsofchangecoalition.org::445392bc-96d2-4c46-9db0-6d2022e1ee39" providerId="AD"/>
  <p188:author id="{2CAF145C-F32E-5BF0-6A4B-BEFA4A15C0E5}" name="Lisa Pusey" initials="LP" userId="S::lisa@elizabethbroderick.com.au::cfe8c6c7-159f-49ec-9f43-edfa23777d61" providerId="AD"/>
  <p188:author id="{E4B2E06D-2C01-FD25-CABA-E5CBC1EB4AA8}" name="Onella Cooray" initials="OC" userId="S::Onella.Cooray@championsofchangecoalition1.onmicrosoft.com::3e4173b4-a3ca-4fdf-a7eb-af7e01b1472b" providerId="AD"/>
  <p188:author id="{1ACB957C-2CBE-DAAE-79BC-F743115E0793}" name="Onella Cooray" initials="OC" userId="S::onella.cooray@championsofchangecoalition.org::3e4173b4-a3ca-4fdf-a7eb-af7e01b1472b" providerId="AD"/>
  <p188:author id="{7B4FD97C-EBFF-FE82-2126-213EA2C8C34B}" name="Jess Bain 2" initials="JB" userId="Jess Bain 2" providerId="None"/>
  <p188:author id="{148EE67D-ACCE-BA96-A0EA-E03AAF16F064}" name="Julie Bissinella" initials="JB" userId="S::julie.bissinella@championsofchangecoalition.org::cb4ddd67-d592-44bc-b6e6-08aa91706d06" providerId="AD"/>
  <p188:author id="{250216A4-EE8F-C6FF-59A2-600DC7F1D2F6}" name="Julie Bissinella" initials="JB" userId="S::julie.bissinella@championsofchangecoalition1.onmicrosoft.com::cb4ddd67-d592-44bc-b6e6-08aa91706d06" providerId="AD"/>
  <p188:author id="{B6152EA6-0601-8E6A-2D0C-660DC2AAF801}" name="Annika Freyer" initials="AF" userId="eb125cc77d033a4e" providerId="Windows Live"/>
  <p188:author id="{5A1500B4-0C94-7D24-72BB-3E361E97888D}" name="Olivia Tsen" initials="OT" userId="S::olivia.tsen@championsofchangecoalition.org::ab7fcbe0-c33d-4164-afa2-f891b32279ca" providerId="AD"/>
  <p188:author id="{C1159DC4-02CE-39FD-4964-03423D41EA88}" name="Justine Vaisutis" initials="JV" userId="S::justine.vaisutis@championsofchangecoalition1.onmicrosoft.com::ea2f8ac7-3aa4-4f95-961d-cdcba7250ea7" providerId="AD"/>
  <p188:author id="{5EF51AC8-DDA1-4ECC-EC62-95F262FEFF31}" name="Onella Cooray" initials="OC" userId="S::Onella.Cooray@championsofchangecoalition.org::3e4173b4-a3ca-4fdf-a7eb-af7e01b1472b" providerId="AD"/>
  <p188:author id="{1C84A5E0-0AB8-EA41-8F94-A9A592C23A82}" name="Annika Freyer" initials="AF" userId="S::annika.freyer@championsofchangecoalition.org::bb4e86b3-bb4b-4205-9fd2-13c5e4c0c253" providerId="AD"/>
  <p188:author id="{221080E6-6900-BD26-77AD-FBBCA6E58BFB}" name="Lisa Whiffen" initials="LW" userId="dae1e670b00b3864" providerId="Windows Live"/>
  <p188:author id="{303211F5-B55F-356C-FAEC-F9C00CFB3BDC}" name="Jo O'Brien" initials="JO" userId="S::joobrien@leightonobrien.com::e014c58a-a32e-4639-bc72-8c46662437cb" providerId="AD"/>
  <p188:author id="{5CED9DFA-0498-84CE-3F32-B25A292085BE}" name="Annika Freyer" initials="AF" userId="S::annika.freyer@championsofchangecoalition1.onmicrosoft.com::bb4e86b3-bb4b-4205-9fd2-13c5e4c0c2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ika Freyer" initials="AF" lastIdx="79" clrIdx="0">
    <p:extLst>
      <p:ext uri="{19B8F6BF-5375-455C-9EA6-DF929625EA0E}">
        <p15:presenceInfo xmlns:p15="http://schemas.microsoft.com/office/powerpoint/2012/main" userId="eb125cc77d033a4e" providerId="Windows Live"/>
      </p:ext>
    </p:extLst>
  </p:cmAuthor>
  <p:cmAuthor id="2" name="Laura Stebbing" initials="LS" lastIdx="16" clrIdx="1">
    <p:extLst>
      <p:ext uri="{19B8F6BF-5375-455C-9EA6-DF929625EA0E}">
        <p15:presenceInfo xmlns:p15="http://schemas.microsoft.com/office/powerpoint/2012/main" userId="Laura Stebbing" providerId="None"/>
      </p:ext>
    </p:extLst>
  </p:cmAuthor>
  <p:cmAuthor id="3" name="Sam Turner" initials="ST" lastIdx="1" clrIdx="2">
    <p:extLst>
      <p:ext uri="{19B8F6BF-5375-455C-9EA6-DF929625EA0E}">
        <p15:presenceInfo xmlns:p15="http://schemas.microsoft.com/office/powerpoint/2012/main" userId="b513e62424aeb9ea" providerId="Windows Live"/>
      </p:ext>
    </p:extLst>
  </p:cmAuthor>
  <p:cmAuthor id="4" name="Troy Roderick" initials="TR" lastIdx="11" clrIdx="3">
    <p:extLst>
      <p:ext uri="{19B8F6BF-5375-455C-9EA6-DF929625EA0E}">
        <p15:presenceInfo xmlns:p15="http://schemas.microsoft.com/office/powerpoint/2012/main" userId="abd026ab25c9ce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0E7"/>
    <a:srgbClr val="CAE8FF"/>
    <a:srgbClr val="FCE441"/>
    <a:srgbClr val="FFCA5A"/>
    <a:srgbClr val="CA494F"/>
    <a:srgbClr val="F68F43"/>
    <a:srgbClr val="539F62"/>
    <a:srgbClr val="B1C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3211C-8679-4F0C-BECE-FEFD6B505FE2}" v="18" dt="2025-03-03T00:15:03.413"/>
    <p1510:client id="{C79F1253-21E4-44C3-9403-9331B2BA996A}" v="1" dt="2025-03-02T22:13:44.338"/>
  </p1510:revLst>
</p1510:revInfo>
</file>

<file path=ppt/tableStyles.xml><?xml version="1.0" encoding="utf-8"?>
<a:tblStyleLst xmlns:a="http://schemas.openxmlformats.org/drawingml/2006/main" def="{CEF6447A-24EA-4742-A8FB-1DF080B5CEFA}">
  <a:tblStyle styleId="{CEF6447A-24EA-4742-A8FB-1DF080B5CEFA}" styleName="MCC Table">
    <a:wholeTbl>
      <a:tcTxStyle>
        <a:fontRef idx="min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ajor">
          <a:prstClr val="black"/>
        </a:fontRef>
        <a:schemeClr val="accent2"/>
      </a:tcTxStyle>
      <a:tcStyle>
        <a:tcBdr/>
      </a:tcStyle>
    </a:firstCol>
    <a:lastRow>
      <a:tcTxStyle>
        <a:fontRef idx="minor">
          <a:prstClr val="black"/>
        </a:fontRef>
        <a:schemeClr val="dk1"/>
      </a:tcTxStyle>
      <a:tcStyle>
        <a:tcBdr/>
      </a:tcStyle>
    </a:lastRow>
    <a:firstRow>
      <a:tcTxStyle b="on">
        <a:fontRef idx="major">
          <a:prstClr val="black"/>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34" y="-318"/>
      </p:cViewPr>
      <p:guideLst>
        <p:guide orient="horz" pos="272"/>
        <p:guide pos="283"/>
        <p:guide pos="6452"/>
        <p:guide orient="horz" pos="4604"/>
        <p:guide pos="3277"/>
        <p:guide pos="3458"/>
        <p:guide orient="horz" pos="839"/>
        <p:guide orient="horz" pos="1927"/>
        <p:guide orient="horz" pos="2608"/>
        <p:guide orient="horz" pos="2449"/>
        <p:guide orient="horz" pos="4445"/>
        <p:guide orient="horz" pos="1156"/>
        <p:guide pos="6451"/>
        <p:guide pos="327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hiffen" userId="445392bc-96d2-4c46-9db0-6d2022e1ee39" providerId="ADAL" clId="{C79F1253-21E4-44C3-9403-9331B2BA996A}"/>
    <pc:docChg chg="modSld modNotesMaster modHandout">
      <pc:chgData name="Lisa Whiffen" userId="445392bc-96d2-4c46-9db0-6d2022e1ee39" providerId="ADAL" clId="{C79F1253-21E4-44C3-9403-9331B2BA996A}" dt="2025-03-02T23:16:14.430" v="2" actId="20577"/>
      <pc:docMkLst>
        <pc:docMk/>
      </pc:docMkLst>
      <pc:sldChg chg="modSp mod">
        <pc:chgData name="Lisa Whiffen" userId="445392bc-96d2-4c46-9db0-6d2022e1ee39" providerId="ADAL" clId="{C79F1253-21E4-44C3-9403-9331B2BA996A}" dt="2025-03-02T23:16:14.430" v="2" actId="20577"/>
        <pc:sldMkLst>
          <pc:docMk/>
          <pc:sldMk cId="1482227816" sldId="2133"/>
        </pc:sldMkLst>
        <pc:spChg chg="mod">
          <ac:chgData name="Lisa Whiffen" userId="445392bc-96d2-4c46-9db0-6d2022e1ee39" providerId="ADAL" clId="{C79F1253-21E4-44C3-9403-9331B2BA996A}" dt="2025-03-02T23:16:14.430" v="2" actId="20577"/>
          <ac:spMkLst>
            <pc:docMk/>
            <pc:sldMk cId="1482227816" sldId="2133"/>
            <ac:spMk id="76" creationId="{DAFE79E1-951E-F1F1-8035-6C5330C100E9}"/>
          </ac:spMkLst>
        </pc:spChg>
      </pc:sldChg>
    </pc:docChg>
  </pc:docChgLst>
  <pc:docChgLst>
    <pc:chgData name="Onella Cooray" userId="3e4173b4-a3ca-4fdf-a7eb-af7e01b1472b" providerId="ADAL" clId="{0713211C-8679-4F0C-BECE-FEFD6B505FE2}"/>
    <pc:docChg chg="undo custSel modSld">
      <pc:chgData name="Onella Cooray" userId="3e4173b4-a3ca-4fdf-a7eb-af7e01b1472b" providerId="ADAL" clId="{0713211C-8679-4F0C-BECE-FEFD6B505FE2}" dt="2025-03-03T00:16:03.324" v="67" actId="34135"/>
      <pc:docMkLst>
        <pc:docMk/>
      </pc:docMkLst>
      <pc:sldChg chg="addSp delSp modSp mod">
        <pc:chgData name="Onella Cooray" userId="3e4173b4-a3ca-4fdf-a7eb-af7e01b1472b" providerId="ADAL" clId="{0713211C-8679-4F0C-BECE-FEFD6B505FE2}" dt="2025-03-03T00:16:03.324" v="67" actId="34135"/>
        <pc:sldMkLst>
          <pc:docMk/>
          <pc:sldMk cId="4114507196" sldId="2137"/>
        </pc:sldMkLst>
        <pc:spChg chg="add del">
          <ac:chgData name="Onella Cooray" userId="3e4173b4-a3ca-4fdf-a7eb-af7e01b1472b" providerId="ADAL" clId="{0713211C-8679-4F0C-BECE-FEFD6B505FE2}" dt="2025-03-03T00:08:09.293" v="50" actId="478"/>
          <ac:spMkLst>
            <pc:docMk/>
            <pc:sldMk cId="4114507196" sldId="2137"/>
            <ac:spMk id="4" creationId="{AB4F13DA-AE52-89E5-D9C7-8A411DFDFB82}"/>
          </ac:spMkLst>
        </pc:spChg>
        <pc:spChg chg="add del">
          <ac:chgData name="Onella Cooray" userId="3e4173b4-a3ca-4fdf-a7eb-af7e01b1472b" providerId="ADAL" clId="{0713211C-8679-4F0C-BECE-FEFD6B505FE2}" dt="2025-03-03T00:04:19.812" v="47" actId="478"/>
          <ac:spMkLst>
            <pc:docMk/>
            <pc:sldMk cId="4114507196" sldId="2137"/>
            <ac:spMk id="8" creationId="{546BE12A-5792-9D57-BF64-03AEB8AE0D54}"/>
          </ac:spMkLst>
        </pc:spChg>
        <pc:spChg chg="add del">
          <ac:chgData name="Onella Cooray" userId="3e4173b4-a3ca-4fdf-a7eb-af7e01b1472b" providerId="ADAL" clId="{0713211C-8679-4F0C-BECE-FEFD6B505FE2}" dt="2025-03-03T00:04:19.812" v="47" actId="478"/>
          <ac:spMkLst>
            <pc:docMk/>
            <pc:sldMk cId="4114507196" sldId="2137"/>
            <ac:spMk id="10" creationId="{97AF309A-DFDB-BA01-B2C7-51F18C667411}"/>
          </ac:spMkLst>
        </pc:spChg>
        <pc:spChg chg="add del">
          <ac:chgData name="Onella Cooray" userId="3e4173b4-a3ca-4fdf-a7eb-af7e01b1472b" providerId="ADAL" clId="{0713211C-8679-4F0C-BECE-FEFD6B505FE2}" dt="2025-03-03T00:04:19.812" v="47" actId="478"/>
          <ac:spMkLst>
            <pc:docMk/>
            <pc:sldMk cId="4114507196" sldId="2137"/>
            <ac:spMk id="11" creationId="{1423A7F9-E9FB-491D-FA1B-0C194849FDC4}"/>
          </ac:spMkLst>
        </pc:spChg>
        <pc:spChg chg="add del">
          <ac:chgData name="Onella Cooray" userId="3e4173b4-a3ca-4fdf-a7eb-af7e01b1472b" providerId="ADAL" clId="{0713211C-8679-4F0C-BECE-FEFD6B505FE2}" dt="2025-03-03T00:04:19.812" v="47" actId="478"/>
          <ac:spMkLst>
            <pc:docMk/>
            <pc:sldMk cId="4114507196" sldId="2137"/>
            <ac:spMk id="19" creationId="{C94CEE6F-6199-16BC-918D-E37F1B812790}"/>
          </ac:spMkLst>
        </pc:spChg>
        <pc:spChg chg="add del">
          <ac:chgData name="Onella Cooray" userId="3e4173b4-a3ca-4fdf-a7eb-af7e01b1472b" providerId="ADAL" clId="{0713211C-8679-4F0C-BECE-FEFD6B505FE2}" dt="2025-03-03T00:04:19.812" v="47" actId="478"/>
          <ac:spMkLst>
            <pc:docMk/>
            <pc:sldMk cId="4114507196" sldId="2137"/>
            <ac:spMk id="20" creationId="{0784C7D5-D638-F208-6621-1ECF01212641}"/>
          </ac:spMkLst>
        </pc:spChg>
        <pc:spChg chg="add del">
          <ac:chgData name="Onella Cooray" userId="3e4173b4-a3ca-4fdf-a7eb-af7e01b1472b" providerId="ADAL" clId="{0713211C-8679-4F0C-BECE-FEFD6B505FE2}" dt="2025-03-03T00:04:19.812" v="47" actId="478"/>
          <ac:spMkLst>
            <pc:docMk/>
            <pc:sldMk cId="4114507196" sldId="2137"/>
            <ac:spMk id="22" creationId="{7B1E386D-742F-FF11-6133-51283D52FD72}"/>
          </ac:spMkLst>
        </pc:spChg>
        <pc:spChg chg="add del">
          <ac:chgData name="Onella Cooray" userId="3e4173b4-a3ca-4fdf-a7eb-af7e01b1472b" providerId="ADAL" clId="{0713211C-8679-4F0C-BECE-FEFD6B505FE2}" dt="2025-03-03T00:04:19.812" v="47" actId="478"/>
          <ac:spMkLst>
            <pc:docMk/>
            <pc:sldMk cId="4114507196" sldId="2137"/>
            <ac:spMk id="29" creationId="{9AE3F58F-1074-FB0C-4A7D-C287C2CA590D}"/>
          </ac:spMkLst>
        </pc:spChg>
        <pc:spChg chg="add del">
          <ac:chgData name="Onella Cooray" userId="3e4173b4-a3ca-4fdf-a7eb-af7e01b1472b" providerId="ADAL" clId="{0713211C-8679-4F0C-BECE-FEFD6B505FE2}" dt="2025-03-03T00:04:19.812" v="47" actId="478"/>
          <ac:spMkLst>
            <pc:docMk/>
            <pc:sldMk cId="4114507196" sldId="2137"/>
            <ac:spMk id="31" creationId="{F02C2DAB-72CA-BE89-8C6D-5368A51CDCCD}"/>
          </ac:spMkLst>
        </pc:spChg>
        <pc:spChg chg="add del">
          <ac:chgData name="Onella Cooray" userId="3e4173b4-a3ca-4fdf-a7eb-af7e01b1472b" providerId="ADAL" clId="{0713211C-8679-4F0C-BECE-FEFD6B505FE2}" dt="2025-03-03T00:04:19.812" v="47" actId="478"/>
          <ac:spMkLst>
            <pc:docMk/>
            <pc:sldMk cId="4114507196" sldId="2137"/>
            <ac:spMk id="36" creationId="{B4CA4D9F-F452-1972-1484-B037F7C5CAE8}"/>
          </ac:spMkLst>
        </pc:spChg>
        <pc:spChg chg="add del mod">
          <ac:chgData name="Onella Cooray" userId="3e4173b4-a3ca-4fdf-a7eb-af7e01b1472b" providerId="ADAL" clId="{0713211C-8679-4F0C-BECE-FEFD6B505FE2}" dt="2025-03-03T00:04:17.501" v="43" actId="22"/>
          <ac:spMkLst>
            <pc:docMk/>
            <pc:sldMk cId="4114507196" sldId="2137"/>
            <ac:spMk id="42" creationId="{B182EBF2-D9FD-91FF-C1D7-CA805CC43070}"/>
          </ac:spMkLst>
        </pc:spChg>
        <pc:spChg chg="add del mod">
          <ac:chgData name="Onella Cooray" userId="3e4173b4-a3ca-4fdf-a7eb-af7e01b1472b" providerId="ADAL" clId="{0713211C-8679-4F0C-BECE-FEFD6B505FE2}" dt="2025-03-03T00:14:37.132" v="63" actId="478"/>
          <ac:spMkLst>
            <pc:docMk/>
            <pc:sldMk cId="4114507196" sldId="2137"/>
            <ac:spMk id="45" creationId="{295068ED-9A14-E6C2-7456-8835D967D6D6}"/>
          </ac:spMkLst>
        </pc:spChg>
        <pc:spChg chg="add mod">
          <ac:chgData name="Onella Cooray" userId="3e4173b4-a3ca-4fdf-a7eb-af7e01b1472b" providerId="ADAL" clId="{0713211C-8679-4F0C-BECE-FEFD6B505FE2}" dt="2025-03-03T00:15:03.413" v="66"/>
          <ac:spMkLst>
            <pc:docMk/>
            <pc:sldMk cId="4114507196" sldId="2137"/>
            <ac:spMk id="46" creationId="{5B209666-B460-9796-5B21-A39C1EE72C4D}"/>
          </ac:spMkLst>
        </pc:spChg>
        <pc:graphicFrameChg chg="add mod">
          <ac:chgData name="Onella Cooray" userId="3e4173b4-a3ca-4fdf-a7eb-af7e01b1472b" providerId="ADAL" clId="{0713211C-8679-4F0C-BECE-FEFD6B505FE2}" dt="2025-03-02T23:59:58.586" v="9"/>
          <ac:graphicFrameMkLst>
            <pc:docMk/>
            <pc:sldMk cId="4114507196" sldId="2137"/>
            <ac:graphicFrameMk id="7" creationId="{5FC2ED86-E918-830A-384C-3E8A1D423C75}"/>
          </ac:graphicFrameMkLst>
        </pc:graphicFrameChg>
        <pc:picChg chg="add del mod">
          <ac:chgData name="Onella Cooray" userId="3e4173b4-a3ca-4fdf-a7eb-af7e01b1472b" providerId="ADAL" clId="{0713211C-8679-4F0C-BECE-FEFD6B505FE2}" dt="2025-03-03T00:00:04.161" v="12"/>
          <ac:picMkLst>
            <pc:docMk/>
            <pc:sldMk cId="4114507196" sldId="2137"/>
            <ac:picMk id="6" creationId="{418B0FE8-71AF-6919-9832-6A3BCF0DEDD6}"/>
          </ac:picMkLst>
        </pc:picChg>
        <pc:picChg chg="add del mod">
          <ac:chgData name="Onella Cooray" userId="3e4173b4-a3ca-4fdf-a7eb-af7e01b1472b" providerId="ADAL" clId="{0713211C-8679-4F0C-BECE-FEFD6B505FE2}" dt="2025-03-03T00:04:18.934" v="46"/>
          <ac:picMkLst>
            <pc:docMk/>
            <pc:sldMk cId="4114507196" sldId="2137"/>
            <ac:picMk id="32" creationId="{C7EEA268-6A62-13C5-C063-2B3EDD4EE25F}"/>
          </ac:picMkLst>
        </pc:picChg>
        <pc:picChg chg="add del mod ord">
          <ac:chgData name="Onella Cooray" userId="3e4173b4-a3ca-4fdf-a7eb-af7e01b1472b" providerId="ADAL" clId="{0713211C-8679-4F0C-BECE-FEFD6B505FE2}" dt="2025-03-03T00:16:03.324" v="67" actId="34135"/>
          <ac:picMkLst>
            <pc:docMk/>
            <pc:sldMk cId="4114507196" sldId="2137"/>
            <ac:picMk id="34" creationId="{580751E1-8B8D-BCD1-E86B-59AB5C32A610}"/>
          </ac:picMkLst>
        </pc:picChg>
        <pc:picChg chg="add del mod">
          <ac:chgData name="Onella Cooray" userId="3e4173b4-a3ca-4fdf-a7eb-af7e01b1472b" providerId="ADAL" clId="{0713211C-8679-4F0C-BECE-FEFD6B505FE2}" dt="2025-03-03T00:04:14.867" v="39" actId="22"/>
          <ac:picMkLst>
            <pc:docMk/>
            <pc:sldMk cId="4114507196" sldId="2137"/>
            <ac:picMk id="44" creationId="{614A512E-D3A8-A116-F363-55448796FE9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0844" cy="49617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3844149" y="0"/>
            <a:ext cx="2940844" cy="496173"/>
          </a:xfrm>
          <a:prstGeom prst="rect">
            <a:avLst/>
          </a:prstGeom>
        </p:spPr>
        <p:txBody>
          <a:bodyPr vert="horz" lIns="93936" tIns="46968" rIns="93936" bIns="46968" rtlCol="0"/>
          <a:lstStyle>
            <a:lvl1pPr algn="r">
              <a:defRPr sz="1200"/>
            </a:lvl1pPr>
          </a:lstStyle>
          <a:p>
            <a:fld id="{01588698-CCF3-8C47-8DBE-F77E3A75B06A}" type="datetimeFigureOut">
              <a:rPr lang="en-US" smtClean="0"/>
              <a:t>3/3/2025</a:t>
            </a:fld>
            <a:endParaRPr lang="en-US"/>
          </a:p>
        </p:txBody>
      </p:sp>
      <p:sp>
        <p:nvSpPr>
          <p:cNvPr id="4" name="Footer Placeholder 3"/>
          <p:cNvSpPr>
            <a:spLocks noGrp="1"/>
          </p:cNvSpPr>
          <p:nvPr>
            <p:ph type="ftr" sz="quarter" idx="2"/>
          </p:nvPr>
        </p:nvSpPr>
        <p:spPr>
          <a:xfrm>
            <a:off x="1" y="9425568"/>
            <a:ext cx="2940844" cy="496173"/>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3844149" y="9425568"/>
            <a:ext cx="2940844" cy="496173"/>
          </a:xfrm>
          <a:prstGeom prst="rect">
            <a:avLst/>
          </a:prstGeom>
        </p:spPr>
        <p:txBody>
          <a:bodyPr vert="horz" lIns="93936" tIns="46968" rIns="93936" bIns="46968" rtlCol="0" anchor="b"/>
          <a:lstStyle>
            <a:lvl1pPr algn="r">
              <a:defRPr sz="1200"/>
            </a:lvl1pPr>
          </a:lstStyle>
          <a:p>
            <a:fld id="{FA0DF74F-FD81-1C40-9B60-64CF3DB37552}" type="slidenum">
              <a:rPr lang="en-US" smtClean="0"/>
              <a:t>‹#›</a:t>
            </a:fld>
            <a:endParaRPr lang="en-US"/>
          </a:p>
        </p:txBody>
      </p:sp>
    </p:spTree>
    <p:extLst>
      <p:ext uri="{BB962C8B-B14F-4D97-AF65-F5344CB8AC3E}">
        <p14:creationId xmlns:p14="http://schemas.microsoft.com/office/powerpoint/2010/main" val="1379033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0844" cy="497897"/>
          </a:xfrm>
          <a:prstGeom prst="rect">
            <a:avLst/>
          </a:prstGeom>
        </p:spPr>
        <p:txBody>
          <a:bodyPr vert="horz" lIns="93936" tIns="46968" rIns="93936" bIns="46968" rtlCol="0"/>
          <a:lstStyle>
            <a:lvl1pPr algn="l">
              <a:defRPr sz="1200"/>
            </a:lvl1pPr>
          </a:lstStyle>
          <a:p>
            <a:endParaRPr lang="en-GB"/>
          </a:p>
        </p:txBody>
      </p:sp>
      <p:sp>
        <p:nvSpPr>
          <p:cNvPr id="3" name="Date Placeholder 2"/>
          <p:cNvSpPr>
            <a:spLocks noGrp="1"/>
          </p:cNvSpPr>
          <p:nvPr>
            <p:ph type="dt" idx="1"/>
          </p:nvPr>
        </p:nvSpPr>
        <p:spPr>
          <a:xfrm>
            <a:off x="3844149" y="0"/>
            <a:ext cx="2940844" cy="497897"/>
          </a:xfrm>
          <a:prstGeom prst="rect">
            <a:avLst/>
          </a:prstGeom>
        </p:spPr>
        <p:txBody>
          <a:bodyPr vert="horz" lIns="93936" tIns="46968" rIns="93936" bIns="46968" rtlCol="0"/>
          <a:lstStyle>
            <a:lvl1pPr algn="r">
              <a:defRPr sz="1200"/>
            </a:lvl1pPr>
          </a:lstStyle>
          <a:p>
            <a:fld id="{CB335E39-9B14-4B9E-940D-286740783C74}" type="datetimeFigureOut">
              <a:rPr lang="en-GB" smtClean="0"/>
              <a:t>03/03/2025</a:t>
            </a:fld>
            <a:endParaRPr lang="en-GB"/>
          </a:p>
        </p:txBody>
      </p:sp>
      <p:sp>
        <p:nvSpPr>
          <p:cNvPr id="4" name="Slide Image Placeholder 3"/>
          <p:cNvSpPr>
            <a:spLocks noGrp="1" noRot="1" noChangeAspect="1"/>
          </p:cNvSpPr>
          <p:nvPr>
            <p:ph type="sldImg" idx="2"/>
          </p:nvPr>
        </p:nvSpPr>
        <p:spPr>
          <a:xfrm>
            <a:off x="1025525" y="1239838"/>
            <a:ext cx="4735513" cy="3349625"/>
          </a:xfrm>
          <a:prstGeom prst="rect">
            <a:avLst/>
          </a:prstGeom>
          <a:noFill/>
          <a:ln w="12700">
            <a:solidFill>
              <a:prstClr val="black"/>
            </a:solidFill>
          </a:ln>
        </p:spPr>
        <p:txBody>
          <a:bodyPr vert="horz" lIns="93936" tIns="46968" rIns="93936" bIns="46968" rtlCol="0" anchor="ctr"/>
          <a:lstStyle/>
          <a:p>
            <a:endParaRPr lang="en-GB"/>
          </a:p>
        </p:txBody>
      </p:sp>
      <p:sp>
        <p:nvSpPr>
          <p:cNvPr id="5" name="Notes Placeholder 4"/>
          <p:cNvSpPr>
            <a:spLocks noGrp="1"/>
          </p:cNvSpPr>
          <p:nvPr>
            <p:ph type="body" sz="quarter" idx="3"/>
          </p:nvPr>
        </p:nvSpPr>
        <p:spPr>
          <a:xfrm>
            <a:off x="678657" y="4775667"/>
            <a:ext cx="5429250" cy="390736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5569"/>
            <a:ext cx="2940844" cy="497896"/>
          </a:xfrm>
          <a:prstGeom prst="rect">
            <a:avLst/>
          </a:prstGeom>
        </p:spPr>
        <p:txBody>
          <a:bodyPr vert="horz" lIns="93936" tIns="46968" rIns="93936" bIns="46968" rtlCol="0" anchor="b"/>
          <a:lstStyle>
            <a:lvl1pPr algn="l">
              <a:defRPr sz="1200"/>
            </a:lvl1pPr>
          </a:lstStyle>
          <a:p>
            <a:endParaRPr lang="en-GB"/>
          </a:p>
        </p:txBody>
      </p:sp>
      <p:sp>
        <p:nvSpPr>
          <p:cNvPr id="7" name="Slide Number Placeholder 6"/>
          <p:cNvSpPr>
            <a:spLocks noGrp="1"/>
          </p:cNvSpPr>
          <p:nvPr>
            <p:ph type="sldNum" sz="quarter" idx="5"/>
          </p:nvPr>
        </p:nvSpPr>
        <p:spPr>
          <a:xfrm>
            <a:off x="3844149" y="9425569"/>
            <a:ext cx="2940844" cy="497896"/>
          </a:xfrm>
          <a:prstGeom prst="rect">
            <a:avLst/>
          </a:prstGeom>
        </p:spPr>
        <p:txBody>
          <a:bodyPr vert="horz" lIns="93936" tIns="46968" rIns="93936" bIns="46968" rtlCol="0" anchor="b"/>
          <a:lstStyle>
            <a:lvl1pPr algn="r">
              <a:defRPr sz="1200"/>
            </a:lvl1pPr>
          </a:lstStyle>
          <a:p>
            <a:fld id="{C44CB8C0-06BA-43B7-A5CB-48F1BF2644BE}" type="slidenum">
              <a:rPr lang="en-GB" smtClean="0"/>
              <a:t>‹#›</a:t>
            </a:fld>
            <a:endParaRPr lang="en-GB"/>
          </a:p>
        </p:txBody>
      </p:sp>
    </p:spTree>
    <p:extLst>
      <p:ext uri="{BB962C8B-B14F-4D97-AF65-F5344CB8AC3E}">
        <p14:creationId xmlns:p14="http://schemas.microsoft.com/office/powerpoint/2010/main" val="546892600"/>
      </p:ext>
    </p:extLst>
  </p:cSld>
  <p:clrMap bg1="lt1" tx1="dk1" bg2="lt2" tx2="dk2" accent1="accent1" accent2="accent2" accent3="accent3" accent4="accent4" accent5="accent5" accent6="accent6" hlink="hlink" folHlink="folHlink"/>
  <p:hf hdr="0" ftr="0" dt="0"/>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1</a:t>
            </a:fld>
            <a:endParaRPr lang="en-GB"/>
          </a:p>
        </p:txBody>
      </p:sp>
    </p:spTree>
    <p:extLst>
      <p:ext uri="{BB962C8B-B14F-4D97-AF65-F5344CB8AC3E}">
        <p14:creationId xmlns:p14="http://schemas.microsoft.com/office/powerpoint/2010/main" val="317097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12</a:t>
            </a:fld>
            <a:endParaRPr lang="en-GB"/>
          </a:p>
        </p:txBody>
      </p:sp>
    </p:spTree>
    <p:extLst>
      <p:ext uri="{BB962C8B-B14F-4D97-AF65-F5344CB8AC3E}">
        <p14:creationId xmlns:p14="http://schemas.microsoft.com/office/powerpoint/2010/main" val="365363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13</a:t>
            </a:fld>
            <a:endParaRPr lang="en-GB"/>
          </a:p>
        </p:txBody>
      </p:sp>
    </p:spTree>
    <p:extLst>
      <p:ext uri="{BB962C8B-B14F-4D97-AF65-F5344CB8AC3E}">
        <p14:creationId xmlns:p14="http://schemas.microsoft.com/office/powerpoint/2010/main" val="35969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14</a:t>
            </a:fld>
            <a:endParaRPr lang="en-GB"/>
          </a:p>
        </p:txBody>
      </p:sp>
    </p:spTree>
    <p:extLst>
      <p:ext uri="{BB962C8B-B14F-4D97-AF65-F5344CB8AC3E}">
        <p14:creationId xmlns:p14="http://schemas.microsoft.com/office/powerpoint/2010/main" val="31592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19</a:t>
            </a:fld>
            <a:endParaRPr lang="en-GB"/>
          </a:p>
        </p:txBody>
      </p:sp>
    </p:spTree>
    <p:extLst>
      <p:ext uri="{BB962C8B-B14F-4D97-AF65-F5344CB8AC3E}">
        <p14:creationId xmlns:p14="http://schemas.microsoft.com/office/powerpoint/2010/main" val="10032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20</a:t>
            </a:fld>
            <a:endParaRPr lang="en-GB"/>
          </a:p>
        </p:txBody>
      </p:sp>
    </p:spTree>
    <p:extLst>
      <p:ext uri="{BB962C8B-B14F-4D97-AF65-F5344CB8AC3E}">
        <p14:creationId xmlns:p14="http://schemas.microsoft.com/office/powerpoint/2010/main" val="282868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2</a:t>
            </a:fld>
            <a:endParaRPr lang="en-GB"/>
          </a:p>
        </p:txBody>
      </p:sp>
    </p:spTree>
    <p:extLst>
      <p:ext uri="{BB962C8B-B14F-4D97-AF65-F5344CB8AC3E}">
        <p14:creationId xmlns:p14="http://schemas.microsoft.com/office/powerpoint/2010/main" val="36240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3</a:t>
            </a:fld>
            <a:endParaRPr lang="en-GB"/>
          </a:p>
        </p:txBody>
      </p:sp>
    </p:spTree>
    <p:extLst>
      <p:ext uri="{BB962C8B-B14F-4D97-AF65-F5344CB8AC3E}">
        <p14:creationId xmlns:p14="http://schemas.microsoft.com/office/powerpoint/2010/main" val="293275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4</a:t>
            </a:fld>
            <a:endParaRPr lang="en-GB"/>
          </a:p>
        </p:txBody>
      </p:sp>
    </p:spTree>
    <p:extLst>
      <p:ext uri="{BB962C8B-B14F-4D97-AF65-F5344CB8AC3E}">
        <p14:creationId xmlns:p14="http://schemas.microsoft.com/office/powerpoint/2010/main" val="105129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5</a:t>
            </a:fld>
            <a:endParaRPr lang="en-GB"/>
          </a:p>
        </p:txBody>
      </p:sp>
    </p:spTree>
    <p:extLst>
      <p:ext uri="{BB962C8B-B14F-4D97-AF65-F5344CB8AC3E}">
        <p14:creationId xmlns:p14="http://schemas.microsoft.com/office/powerpoint/2010/main" val="110277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7</a:t>
            </a:fld>
            <a:endParaRPr lang="en-GB"/>
          </a:p>
        </p:txBody>
      </p:sp>
    </p:spTree>
    <p:extLst>
      <p:ext uri="{BB962C8B-B14F-4D97-AF65-F5344CB8AC3E}">
        <p14:creationId xmlns:p14="http://schemas.microsoft.com/office/powerpoint/2010/main" val="311868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8</a:t>
            </a:fld>
            <a:endParaRPr lang="en-GB"/>
          </a:p>
        </p:txBody>
      </p:sp>
    </p:spTree>
    <p:extLst>
      <p:ext uri="{BB962C8B-B14F-4D97-AF65-F5344CB8AC3E}">
        <p14:creationId xmlns:p14="http://schemas.microsoft.com/office/powerpoint/2010/main" val="7601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10</a:t>
            </a:fld>
            <a:endParaRPr lang="en-GB"/>
          </a:p>
        </p:txBody>
      </p:sp>
    </p:spTree>
    <p:extLst>
      <p:ext uri="{BB962C8B-B14F-4D97-AF65-F5344CB8AC3E}">
        <p14:creationId xmlns:p14="http://schemas.microsoft.com/office/powerpoint/2010/main" val="77042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44CB8C0-06BA-43B7-A5CB-48F1BF2644BE}" type="slidenum">
              <a:rPr lang="en-GB" smtClean="0"/>
              <a:t>11</a:t>
            </a:fld>
            <a:endParaRPr lang="en-GB"/>
          </a:p>
        </p:txBody>
      </p:sp>
    </p:spTree>
    <p:extLst>
      <p:ext uri="{BB962C8B-B14F-4D97-AF65-F5344CB8AC3E}">
        <p14:creationId xmlns:p14="http://schemas.microsoft.com/office/powerpoint/2010/main" val="3894943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png"/><Relationship Id="rId7" Type="http://schemas.openxmlformats.org/officeDocument/2006/relationships/image" Target="../media/image9.emf"/><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7.png"/><Relationship Id="rId4" Type="http://schemas.openxmlformats.org/officeDocument/2006/relationships/image" Target="../media/image8.emf"/><Relationship Id="rId9" Type="http://schemas.openxmlformats.org/officeDocument/2006/relationships/image" Target="../media/image1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microsoft.com/office/2007/relationships/hdphoto" Target="../media/hdphoto1.wdp"/><Relationship Id="rId9" Type="http://schemas.openxmlformats.org/officeDocument/2006/relationships/image" Target="../media/image10.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9.png"/><Relationship Id="rId4" Type="http://schemas.openxmlformats.org/officeDocument/2006/relationships/image" Target="../media/image8.emf"/><Relationship Id="rId9"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9.emf"/><Relationship Id="rId11" Type="http://schemas.openxmlformats.org/officeDocument/2006/relationships/image" Target="../media/image3.png"/><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emf"/><Relationship Id="rId11" Type="http://schemas.microsoft.com/office/2007/relationships/hdphoto" Target="../media/hdphoto2.wdp"/><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5.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microsoft.com/office/2007/relationships/hdphoto" Target="../media/hdphoto1.wdp"/><Relationship Id="rId9"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10.emf"/><Relationship Id="rId11" Type="http://schemas.microsoft.com/office/2007/relationships/hdphoto" Target="../media/hdphoto2.wdp"/><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png"/><Relationship Id="rId7" Type="http://schemas.openxmlformats.org/officeDocument/2006/relationships/image" Target="../media/image9.emf"/><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7.png"/><Relationship Id="rId4" Type="http://schemas.openxmlformats.org/officeDocument/2006/relationships/image" Target="../media/image8.emf"/><Relationship Id="rId9"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9.png"/><Relationship Id="rId4" Type="http://schemas.openxmlformats.org/officeDocument/2006/relationships/image" Target="../media/image8.emf"/><Relationship Id="rId9"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CA2A8A-F62C-AEC5-563E-08C10C78A3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443" b="1443"/>
          <a:stretch/>
        </p:blipFill>
        <p:spPr>
          <a:xfrm>
            <a:off x="-5193" y="0"/>
            <a:ext cx="10697006" cy="7561227"/>
          </a:xfrm>
          <a:prstGeom prst="rect">
            <a:avLst/>
          </a:prstGeom>
          <a:ln>
            <a:noFill/>
          </a:ln>
        </p:spPr>
      </p:pic>
      <p:sp>
        <p:nvSpPr>
          <p:cNvPr id="9" name="Subtitle">
            <a:extLst>
              <a:ext uri="{FF2B5EF4-FFF2-40B4-BE49-F238E27FC236}">
                <a16:creationId xmlns:a16="http://schemas.microsoft.com/office/drawing/2014/main" id="{2BBBD70D-617D-A340-9CE6-8D6F978FB358}"/>
              </a:ext>
            </a:extLst>
          </p:cNvPr>
          <p:cNvSpPr>
            <a:spLocks noGrp="1"/>
          </p:cNvSpPr>
          <p:nvPr>
            <p:ph type="subTitle" idx="1" hasCustomPrompt="1"/>
          </p:nvPr>
        </p:nvSpPr>
        <p:spPr bwMode="gray">
          <a:xfrm>
            <a:off x="809402" y="4643933"/>
            <a:ext cx="4968552" cy="360040"/>
          </a:xfrm>
          <a:prstGeom prst="rect">
            <a:avLst/>
          </a:prstGeom>
        </p:spPr>
        <p:txBody>
          <a:bodyPr lIns="0" tIns="0" rIns="0" bIns="0">
            <a:noAutofit/>
          </a:bodyPr>
          <a:lstStyle>
            <a:lvl1pPr marL="0" indent="0" algn="l">
              <a:lnSpc>
                <a:spcPts val="2560"/>
              </a:lnSpc>
              <a:buNone/>
              <a:defRPr sz="2800">
                <a:solidFill>
                  <a:schemeClr val="accent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10" name="Title">
            <a:extLst>
              <a:ext uri="{FF2B5EF4-FFF2-40B4-BE49-F238E27FC236}">
                <a16:creationId xmlns:a16="http://schemas.microsoft.com/office/drawing/2014/main" id="{21BF832D-9195-DC47-930B-63D18E687208}"/>
              </a:ext>
            </a:extLst>
          </p:cNvPr>
          <p:cNvSpPr>
            <a:spLocks noGrp="1"/>
          </p:cNvSpPr>
          <p:nvPr>
            <p:ph type="ctrTitle" hasCustomPrompt="1"/>
          </p:nvPr>
        </p:nvSpPr>
        <p:spPr bwMode="gray">
          <a:xfrm>
            <a:off x="809402" y="3284638"/>
            <a:ext cx="4968552" cy="1152008"/>
          </a:xfrm>
          <a:prstGeom prst="rect">
            <a:avLst/>
          </a:prstGeom>
        </p:spPr>
        <p:txBody>
          <a:bodyPr lIns="0" tIns="0" rIns="0" bIns="0" anchor="b">
            <a:noAutofit/>
          </a:bodyPr>
          <a:lstStyle>
            <a:lvl1pPr algn="l">
              <a:lnSpc>
                <a:spcPts val="4000"/>
              </a:lnSpc>
              <a:defRPr sz="4500" b="0">
                <a:solidFill>
                  <a:schemeClr val="accent2"/>
                </a:solidFill>
                <a:latin typeface="+mj-lt"/>
              </a:defRPr>
            </a:lvl1pPr>
          </a:lstStyle>
          <a:p>
            <a:r>
              <a:rPr lang="en-GB" noProof="0"/>
              <a:t>Click to edit master </a:t>
            </a:r>
            <a:br>
              <a:rPr lang="en-GB" noProof="0"/>
            </a:br>
            <a:r>
              <a:rPr lang="en-GB" noProof="0"/>
              <a:t>title style</a:t>
            </a:r>
          </a:p>
        </p:txBody>
      </p:sp>
      <p:sp>
        <p:nvSpPr>
          <p:cNvPr id="4" name="Rectangle 3">
            <a:extLst>
              <a:ext uri="{FF2B5EF4-FFF2-40B4-BE49-F238E27FC236}">
                <a16:creationId xmlns:a16="http://schemas.microsoft.com/office/drawing/2014/main" id="{73319823-D470-0118-F9E0-5A83BA99C1E3}"/>
              </a:ext>
            </a:extLst>
          </p:cNvPr>
          <p:cNvSpPr/>
          <p:nvPr userDrawn="1"/>
        </p:nvSpPr>
        <p:spPr bwMode="gray">
          <a:xfrm>
            <a:off x="11754619" y="2537326"/>
            <a:ext cx="3024336" cy="179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GB"/>
            </a:defPPr>
            <a:lvl1pPr marL="0" indent="0" algn="l" defTabSz="914400" rtl="0" eaLnBrk="1" latinLnBrk="0" hangingPunct="1">
              <a:spcBef>
                <a:spcPts val="0"/>
              </a:spcBef>
              <a:buFont typeface="Arial" panose="020B0604020202020204" pitchFamily="34" charset="0"/>
              <a:buNone/>
              <a:defRPr sz="1600" kern="1200">
                <a:solidFill>
                  <a:schemeClr val="lt1"/>
                </a:solidFill>
                <a:latin typeface="+mn-lt"/>
                <a:ea typeface="+mn-ea"/>
                <a:cs typeface="+mn-cs"/>
              </a:defRPr>
            </a:lvl1pPr>
            <a:lvl2pPr marL="270000" indent="-270000" algn="l" defTabSz="914400" rtl="0" eaLnBrk="1" latinLnBrk="0" hangingPunct="1">
              <a:spcBef>
                <a:spcPts val="0"/>
              </a:spcBef>
              <a:buClr>
                <a:schemeClr val="accent1"/>
              </a:buClr>
              <a:buFont typeface="Wingdings" panose="05000000000000000000" pitchFamily="2" charset="2"/>
              <a:buChar char=""/>
              <a:defRPr sz="1600" kern="1200">
                <a:solidFill>
                  <a:schemeClr val="lt1"/>
                </a:solidFill>
                <a:latin typeface="+mn-lt"/>
                <a:ea typeface="+mn-ea"/>
                <a:cs typeface="+mn-cs"/>
              </a:defRPr>
            </a:lvl2pPr>
            <a:lvl3pPr marL="54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3pPr>
            <a:lvl4pPr marL="81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4pPr>
            <a:lvl5pPr marL="108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5pPr>
            <a:lvl6pPr marL="135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6pPr>
            <a:lvl7pPr marL="162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7pPr>
            <a:lvl8pPr marL="189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8pPr>
            <a:lvl9pPr marL="216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noProof="0">
                <a:solidFill>
                  <a:schemeClr val="accent1"/>
                </a:solidFill>
                <a:latin typeface="+mj-lt"/>
                <a:ea typeface="+mn-ea"/>
                <a:cs typeface="+mn-cs"/>
              </a:rPr>
              <a:t>To change copyright year: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Go to View Tab to select Slide Master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Scroll down to the last slide on the slide panel</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Change the year, as required.</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Click Close Master View, under Slide Master Tab</a:t>
            </a:r>
          </a:p>
        </p:txBody>
      </p:sp>
      <p:pic>
        <p:nvPicPr>
          <p:cNvPr id="12" name="Picture 11" descr="Logo&#10;&#10;Description automatically generated">
            <a:extLst>
              <a:ext uri="{FF2B5EF4-FFF2-40B4-BE49-F238E27FC236}">
                <a16:creationId xmlns:a16="http://schemas.microsoft.com/office/drawing/2014/main" id="{D5424A9D-EC2E-D4BF-168B-9B8515C862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14258" y="6372125"/>
            <a:ext cx="1975953" cy="1034556"/>
          </a:xfrm>
          <a:prstGeom prst="rect">
            <a:avLst/>
          </a:prstGeom>
        </p:spPr>
      </p:pic>
    </p:spTree>
    <p:extLst>
      <p:ext uri="{BB962C8B-B14F-4D97-AF65-F5344CB8AC3E}">
        <p14:creationId xmlns:p14="http://schemas.microsoft.com/office/powerpoint/2010/main" val="113403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tatement/New Section 3">
    <p:spTree>
      <p:nvGrpSpPr>
        <p:cNvPr id="1" name=""/>
        <p:cNvGrpSpPr/>
        <p:nvPr/>
      </p:nvGrpSpPr>
      <p:grpSpPr>
        <a:xfrm>
          <a:off x="0" y="0"/>
          <a:ext cx="0" cy="0"/>
          <a:chOff x="0" y="0"/>
          <a:chExt cx="0" cy="0"/>
        </a:xfrm>
      </p:grpSpPr>
      <p:sp>
        <p:nvSpPr>
          <p:cNvPr id="6" name="Grey Box">
            <a:extLst>
              <a:ext uri="{FF2B5EF4-FFF2-40B4-BE49-F238E27FC236}">
                <a16:creationId xmlns:a16="http://schemas.microsoft.com/office/drawing/2014/main" id="{D9F2E925-22CE-5445-B65A-3505194DA7B2}"/>
              </a:ext>
            </a:extLst>
          </p:cNvPr>
          <p:cNvSpPr>
            <a:spLocks/>
          </p:cNvSpPr>
          <p:nvPr/>
        </p:nvSpPr>
        <p:spPr bwMode="gray">
          <a:xfrm>
            <a:off x="6321984" y="-39685"/>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7" name="Grey Box">
            <a:extLst>
              <a:ext uri="{FF2B5EF4-FFF2-40B4-BE49-F238E27FC236}">
                <a16:creationId xmlns:a16="http://schemas.microsoft.com/office/drawing/2014/main" id="{F3948EBF-F705-BA4F-A917-3FD928CDB7C2}"/>
              </a:ext>
            </a:extLst>
          </p:cNvPr>
          <p:cNvSpPr>
            <a:spLocks/>
          </p:cNvSpPr>
          <p:nvPr/>
        </p:nvSpPr>
        <p:spPr bwMode="gray">
          <a:xfrm>
            <a:off x="6321984" y="4050305"/>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3" name="Content Placeholder 2"/>
          <p:cNvSpPr>
            <a:spLocks noGrp="1"/>
          </p:cNvSpPr>
          <p:nvPr>
            <p:ph idx="1" hasCustomPrompt="1"/>
          </p:nvPr>
        </p:nvSpPr>
        <p:spPr bwMode="gray">
          <a:xfrm>
            <a:off x="415319" y="1331565"/>
            <a:ext cx="5544616" cy="5364000"/>
          </a:xfrm>
        </p:spPr>
        <p:txBody>
          <a:bodyPr anchor="ctr"/>
          <a:lstStyle>
            <a:lvl1pPr algn="r">
              <a:defRPr sz="4000">
                <a:solidFill>
                  <a:schemeClr val="accent2"/>
                </a:solidFill>
                <a:latin typeface="+mj-lt"/>
              </a:defRPr>
            </a:lvl1pPr>
            <a:lvl2pPr algn="r">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4" name="Top Orange Box">
            <a:extLst>
              <a:ext uri="{FF2B5EF4-FFF2-40B4-BE49-F238E27FC236}">
                <a16:creationId xmlns:a16="http://schemas.microsoft.com/office/drawing/2014/main" id="{CDE2AFA2-1070-2E48-B3B3-96B5ACBFD1DF}"/>
              </a:ext>
            </a:extLst>
          </p:cNvPr>
          <p:cNvSpPr>
            <a:spLocks/>
          </p:cNvSpPr>
          <p:nvPr/>
        </p:nvSpPr>
        <p:spPr bwMode="gray">
          <a:xfrm rot="10800000">
            <a:off x="8281416" y="2019130"/>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13" name="Picture 12" descr="A picture containing text, orange&#10;&#10;Description automatically generated">
            <a:extLst>
              <a:ext uri="{FF2B5EF4-FFF2-40B4-BE49-F238E27FC236}">
                <a16:creationId xmlns:a16="http://schemas.microsoft.com/office/drawing/2014/main" id="{5BBF66BA-465D-0B4C-B633-C028C1BC3E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17" name="Grey Box">
            <a:extLst>
              <a:ext uri="{FF2B5EF4-FFF2-40B4-BE49-F238E27FC236}">
                <a16:creationId xmlns:a16="http://schemas.microsoft.com/office/drawing/2014/main" id="{BD12C7AB-FB85-FB41-A4BF-0065F2B09729}"/>
              </a:ext>
            </a:extLst>
          </p:cNvPr>
          <p:cNvSpPr>
            <a:spLocks/>
          </p:cNvSpPr>
          <p:nvPr/>
        </p:nvSpPr>
        <p:spPr bwMode="gray">
          <a:xfrm>
            <a:off x="8243902" y="1987633"/>
            <a:ext cx="2471018" cy="3518671"/>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 name="connsiteX0" fmla="*/ 9763 w 9771"/>
              <a:gd name="connsiteY0" fmla="*/ 5342 h 9917"/>
              <a:gd name="connsiteX1" fmla="*/ 5382 w 9771"/>
              <a:gd name="connsiteY1" fmla="*/ 9776 h 9917"/>
              <a:gd name="connsiteX2" fmla="*/ 4620 w 9771"/>
              <a:gd name="connsiteY2" fmla="*/ 9776 h 9917"/>
              <a:gd name="connsiteX3" fmla="*/ 143 w 9771"/>
              <a:gd name="connsiteY3" fmla="*/ 5342 h 9917"/>
              <a:gd name="connsiteX4" fmla="*/ 143 w 9771"/>
              <a:gd name="connsiteY4" fmla="*/ 4588 h 9917"/>
              <a:gd name="connsiteX5" fmla="*/ 4620 w 9771"/>
              <a:gd name="connsiteY5" fmla="*/ 154 h 9917"/>
              <a:gd name="connsiteX6" fmla="*/ 5382 w 9771"/>
              <a:gd name="connsiteY6" fmla="*/ 154 h 9917"/>
              <a:gd name="connsiteX7" fmla="*/ 6672 w 9771"/>
              <a:gd name="connsiteY7" fmla="*/ 1465 h 9917"/>
              <a:gd name="connsiteX8" fmla="*/ 9763 w 9771"/>
              <a:gd name="connsiteY8" fmla="*/ 5342 h 9917"/>
              <a:gd name="connsiteX0" fmla="*/ 9992 w 10000"/>
              <a:gd name="connsiteY0" fmla="*/ 5416 h 10029"/>
              <a:gd name="connsiteX1" fmla="*/ 5508 w 10000"/>
              <a:gd name="connsiteY1" fmla="*/ 9887 h 10029"/>
              <a:gd name="connsiteX2" fmla="*/ 4728 w 10000"/>
              <a:gd name="connsiteY2" fmla="*/ 9887 h 10029"/>
              <a:gd name="connsiteX3" fmla="*/ 146 w 10000"/>
              <a:gd name="connsiteY3" fmla="*/ 5416 h 10029"/>
              <a:gd name="connsiteX4" fmla="*/ 146 w 10000"/>
              <a:gd name="connsiteY4" fmla="*/ 4655 h 10029"/>
              <a:gd name="connsiteX5" fmla="*/ 4728 w 10000"/>
              <a:gd name="connsiteY5" fmla="*/ 184 h 10029"/>
              <a:gd name="connsiteX6" fmla="*/ 5508 w 10000"/>
              <a:gd name="connsiteY6" fmla="*/ 184 h 10029"/>
              <a:gd name="connsiteX7" fmla="*/ 6828 w 10000"/>
              <a:gd name="connsiteY7" fmla="*/ 1506 h 10029"/>
              <a:gd name="connsiteX8" fmla="*/ 9992 w 10000"/>
              <a:gd name="connsiteY8" fmla="*/ 5416 h 10029"/>
              <a:gd name="connsiteX0" fmla="*/ 9992 w 9992"/>
              <a:gd name="connsiteY0" fmla="*/ 5416 h 10029"/>
              <a:gd name="connsiteX1" fmla="*/ 5508 w 9992"/>
              <a:gd name="connsiteY1" fmla="*/ 9887 h 10029"/>
              <a:gd name="connsiteX2" fmla="*/ 4728 w 9992"/>
              <a:gd name="connsiteY2" fmla="*/ 9887 h 10029"/>
              <a:gd name="connsiteX3" fmla="*/ 146 w 9992"/>
              <a:gd name="connsiteY3" fmla="*/ 5416 h 10029"/>
              <a:gd name="connsiteX4" fmla="*/ 146 w 9992"/>
              <a:gd name="connsiteY4" fmla="*/ 4655 h 10029"/>
              <a:gd name="connsiteX5" fmla="*/ 4728 w 9992"/>
              <a:gd name="connsiteY5" fmla="*/ 184 h 10029"/>
              <a:gd name="connsiteX6" fmla="*/ 5508 w 9992"/>
              <a:gd name="connsiteY6" fmla="*/ 184 h 10029"/>
              <a:gd name="connsiteX7" fmla="*/ 6828 w 9992"/>
              <a:gd name="connsiteY7" fmla="*/ 1506 h 10029"/>
              <a:gd name="connsiteX8" fmla="*/ 7284 w 9992"/>
              <a:gd name="connsiteY8" fmla="*/ 6967 h 10029"/>
              <a:gd name="connsiteX0" fmla="*/ 6811 w 7337"/>
              <a:gd name="connsiteY0" fmla="*/ 8588 h 10009"/>
              <a:gd name="connsiteX1" fmla="*/ 5512 w 7337"/>
              <a:gd name="connsiteY1" fmla="*/ 9859 h 10009"/>
              <a:gd name="connsiteX2" fmla="*/ 4732 w 7337"/>
              <a:gd name="connsiteY2" fmla="*/ 9859 h 10009"/>
              <a:gd name="connsiteX3" fmla="*/ 146 w 7337"/>
              <a:gd name="connsiteY3" fmla="*/ 5401 h 10009"/>
              <a:gd name="connsiteX4" fmla="*/ 146 w 7337"/>
              <a:gd name="connsiteY4" fmla="*/ 4643 h 10009"/>
              <a:gd name="connsiteX5" fmla="*/ 4732 w 7337"/>
              <a:gd name="connsiteY5" fmla="*/ 184 h 10009"/>
              <a:gd name="connsiteX6" fmla="*/ 5512 w 7337"/>
              <a:gd name="connsiteY6" fmla="*/ 184 h 10009"/>
              <a:gd name="connsiteX7" fmla="*/ 6833 w 7337"/>
              <a:gd name="connsiteY7" fmla="*/ 1503 h 10009"/>
              <a:gd name="connsiteX8" fmla="*/ 7290 w 7337"/>
              <a:gd name="connsiteY8" fmla="*/ 6948 h 10009"/>
              <a:gd name="connsiteX0" fmla="*/ 9282 w 9312"/>
              <a:gd name="connsiteY0" fmla="*/ 8580 h 10000"/>
              <a:gd name="connsiteX1" fmla="*/ 7512 w 9312"/>
              <a:gd name="connsiteY1" fmla="*/ 9850 h 10000"/>
              <a:gd name="connsiteX2" fmla="*/ 6449 w 9312"/>
              <a:gd name="connsiteY2" fmla="*/ 9850 h 10000"/>
              <a:gd name="connsiteX3" fmla="*/ 198 w 9312"/>
              <a:gd name="connsiteY3" fmla="*/ 5396 h 10000"/>
              <a:gd name="connsiteX4" fmla="*/ 198 w 9312"/>
              <a:gd name="connsiteY4" fmla="*/ 4639 h 10000"/>
              <a:gd name="connsiteX5" fmla="*/ 6449 w 9312"/>
              <a:gd name="connsiteY5" fmla="*/ 184 h 10000"/>
              <a:gd name="connsiteX6" fmla="*/ 7512 w 9312"/>
              <a:gd name="connsiteY6" fmla="*/ 184 h 10000"/>
              <a:gd name="connsiteX7" fmla="*/ 9312 w 9312"/>
              <a:gd name="connsiteY7" fmla="*/ 150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2" h="10000">
                <a:moveTo>
                  <a:pt x="9282" y="8580"/>
                </a:moveTo>
                <a:cubicBezTo>
                  <a:pt x="8692" y="9004"/>
                  <a:pt x="7985" y="9638"/>
                  <a:pt x="7512" y="9850"/>
                </a:cubicBezTo>
                <a:cubicBezTo>
                  <a:pt x="7040" y="10062"/>
                  <a:pt x="6714" y="10040"/>
                  <a:pt x="6449" y="9850"/>
                </a:cubicBezTo>
                <a:lnTo>
                  <a:pt x="198" y="5396"/>
                </a:lnTo>
                <a:cubicBezTo>
                  <a:pt x="-66" y="5207"/>
                  <a:pt x="-66" y="4828"/>
                  <a:pt x="198" y="4639"/>
                </a:cubicBezTo>
                <a:lnTo>
                  <a:pt x="6449" y="184"/>
                </a:lnTo>
                <a:cubicBezTo>
                  <a:pt x="6714" y="-5"/>
                  <a:pt x="7119" y="-112"/>
                  <a:pt x="7512" y="184"/>
                </a:cubicBezTo>
                <a:cubicBezTo>
                  <a:pt x="9045" y="1341"/>
                  <a:pt x="9312" y="1502"/>
                  <a:pt x="9312" y="15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 name="Footer Placeholder 7">
            <a:extLst>
              <a:ext uri="{FF2B5EF4-FFF2-40B4-BE49-F238E27FC236}">
                <a16:creationId xmlns:a16="http://schemas.microsoft.com/office/drawing/2014/main" id="{CC97247E-B25E-AFCA-B19E-6B738A351E15}"/>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179650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DB15A43-02C2-3541-83F0-5F87096ECEFA}"/>
              </a:ext>
            </a:extLst>
          </p:cNvPr>
          <p:cNvSpPr/>
          <p:nvPr/>
        </p:nvSpPr>
        <p:spPr>
          <a:xfrm>
            <a:off x="-8557" y="-14177"/>
            <a:ext cx="10698480" cy="7610434"/>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1"/>
              <a:gd name="connsiteX1" fmla="*/ 2679192 w 10698480"/>
              <a:gd name="connsiteY1" fmla="*/ 5028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2650838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 name="connsiteX0" fmla="*/ 0 w 10698480"/>
              <a:gd name="connsiteY0" fmla="*/ 0 h 7603701"/>
              <a:gd name="connsiteX1" fmla="*/ 3338411 w 10698480"/>
              <a:gd name="connsiteY1" fmla="*/ 33390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3317145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0" h="7612855">
                <a:moveTo>
                  <a:pt x="0" y="9154"/>
                </a:moveTo>
                <a:lnTo>
                  <a:pt x="3317145" y="0"/>
                </a:lnTo>
                <a:lnTo>
                  <a:pt x="10698480" y="7594561"/>
                </a:lnTo>
                <a:lnTo>
                  <a:pt x="0" y="7612855"/>
                </a:lnTo>
                <a:lnTo>
                  <a:pt x="0" y="915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Top Orange Box">
            <a:extLst>
              <a:ext uri="{FF2B5EF4-FFF2-40B4-BE49-F238E27FC236}">
                <a16:creationId xmlns:a16="http://schemas.microsoft.com/office/drawing/2014/main" id="{2BA45A2D-7AEF-314F-954A-8A92EA706F38}"/>
              </a:ext>
            </a:extLst>
          </p:cNvPr>
          <p:cNvSpPr>
            <a:spLocks/>
          </p:cNvSpPr>
          <p:nvPr/>
        </p:nvSpPr>
        <p:spPr bwMode="gray">
          <a:xfrm rot="16200000" flipH="1">
            <a:off x="9714882" y="-350703"/>
            <a:ext cx="640405" cy="1313457"/>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l"/>
            <a:endParaRPr lang="en-GB" noProof="0"/>
          </a:p>
        </p:txBody>
      </p:sp>
      <p:sp>
        <p:nvSpPr>
          <p:cNvPr id="3" name="Text Placeholder 2"/>
          <p:cNvSpPr>
            <a:spLocks noGrp="1"/>
          </p:cNvSpPr>
          <p:nvPr>
            <p:ph type="body" idx="1"/>
          </p:nvPr>
        </p:nvSpPr>
        <p:spPr bwMode="gray">
          <a:xfrm>
            <a:off x="1025426" y="5868069"/>
            <a:ext cx="7668000" cy="612000"/>
          </a:xfrm>
        </p:spPr>
        <p:txBody>
          <a:bodyPr/>
          <a:lstStyle>
            <a:lvl1pPr marL="0" indent="0" algn="l">
              <a:buNone/>
              <a:defRPr sz="2000" b="0">
                <a:solidFill>
                  <a:schemeClr val="accent2"/>
                </a:solidFill>
                <a:latin typeface="+mn-lt"/>
              </a:defRPr>
            </a:lvl1pPr>
            <a:lvl2pPr marL="493456" indent="0">
              <a:buNone/>
              <a:defRPr sz="2159">
                <a:solidFill>
                  <a:schemeClr val="tx1">
                    <a:tint val="75000"/>
                  </a:schemeClr>
                </a:solidFill>
              </a:defRPr>
            </a:lvl2pPr>
            <a:lvl3pPr marL="986912" indent="0">
              <a:buNone/>
              <a:defRPr sz="1943">
                <a:solidFill>
                  <a:schemeClr val="tx1">
                    <a:tint val="75000"/>
                  </a:schemeClr>
                </a:solidFill>
              </a:defRPr>
            </a:lvl3pPr>
            <a:lvl4pPr marL="1480368" indent="0">
              <a:buNone/>
              <a:defRPr sz="1727">
                <a:solidFill>
                  <a:schemeClr val="tx1">
                    <a:tint val="75000"/>
                  </a:schemeClr>
                </a:solidFill>
              </a:defRPr>
            </a:lvl4pPr>
            <a:lvl5pPr marL="1973824" indent="0">
              <a:buNone/>
              <a:defRPr sz="1727">
                <a:solidFill>
                  <a:schemeClr val="tx1">
                    <a:tint val="75000"/>
                  </a:schemeClr>
                </a:solidFill>
              </a:defRPr>
            </a:lvl5pPr>
            <a:lvl6pPr marL="2467280" indent="0">
              <a:buNone/>
              <a:defRPr sz="1727">
                <a:solidFill>
                  <a:schemeClr val="tx1">
                    <a:tint val="75000"/>
                  </a:schemeClr>
                </a:solidFill>
              </a:defRPr>
            </a:lvl6pPr>
            <a:lvl7pPr marL="2960736" indent="0">
              <a:buNone/>
              <a:defRPr sz="1727">
                <a:solidFill>
                  <a:schemeClr val="tx1">
                    <a:tint val="75000"/>
                  </a:schemeClr>
                </a:solidFill>
              </a:defRPr>
            </a:lvl7pPr>
            <a:lvl8pPr marL="3454192" indent="0">
              <a:buNone/>
              <a:defRPr sz="1727">
                <a:solidFill>
                  <a:schemeClr val="tx1">
                    <a:tint val="75000"/>
                  </a:schemeClr>
                </a:solidFill>
              </a:defRPr>
            </a:lvl8pPr>
            <a:lvl9pPr marL="3947648" indent="0">
              <a:buNone/>
              <a:defRPr sz="1727">
                <a:solidFill>
                  <a:schemeClr val="tx1">
                    <a:tint val="75000"/>
                  </a:schemeClr>
                </a:solidFill>
              </a:defRPr>
            </a:lvl9pPr>
          </a:lstStyle>
          <a:p>
            <a:pPr lvl="0"/>
            <a:r>
              <a:rPr lang="en-US" noProof="0"/>
              <a:t>Click to edit Master text styles</a:t>
            </a:r>
          </a:p>
        </p:txBody>
      </p:sp>
      <p:sp>
        <p:nvSpPr>
          <p:cNvPr id="2" name="Title 1"/>
          <p:cNvSpPr>
            <a:spLocks noGrp="1"/>
          </p:cNvSpPr>
          <p:nvPr>
            <p:ph type="title"/>
          </p:nvPr>
        </p:nvSpPr>
        <p:spPr bwMode="gray">
          <a:xfrm>
            <a:off x="953418" y="4571925"/>
            <a:ext cx="6552729" cy="1152000"/>
          </a:xfrm>
          <a:prstGeom prst="rect">
            <a:avLst/>
          </a:prstGeom>
        </p:spPr>
        <p:txBody>
          <a:bodyPr anchor="b"/>
          <a:lstStyle>
            <a:lvl1pPr algn="l">
              <a:defRPr sz="3600" b="0"/>
            </a:lvl1pPr>
          </a:lstStyle>
          <a:p>
            <a:r>
              <a:rPr lang="en-US" noProof="0"/>
              <a:t>Click to edit Master title style</a:t>
            </a:r>
            <a:endParaRPr lang="en-GB" noProof="0"/>
          </a:p>
        </p:txBody>
      </p:sp>
      <p:sp>
        <p:nvSpPr>
          <p:cNvPr id="6" name="Footer Placeholder 7">
            <a:extLst>
              <a:ext uri="{FF2B5EF4-FFF2-40B4-BE49-F238E27FC236}">
                <a16:creationId xmlns:a16="http://schemas.microsoft.com/office/drawing/2014/main" id="{2CCFB5A8-3E30-62AF-F1BC-E346B81F4D91}"/>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25684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7" name="Footer Placeholder 6"/>
          <p:cNvSpPr>
            <a:spLocks noGrp="1"/>
          </p:cNvSpPr>
          <p:nvPr>
            <p:ph type="ftr" sz="quarter" idx="10"/>
          </p:nvPr>
        </p:nvSpPr>
        <p:spPr bwMode="gray"/>
        <p:txBody>
          <a:bodyPr/>
          <a:lstStyle/>
          <a:p>
            <a:r>
              <a:rPr lang="en-US" noProof="0"/>
              <a:t>For Distribution within Coalition Member organisations only</a:t>
            </a:r>
            <a:endParaRPr lang="en-GB" noProof="0"/>
          </a:p>
        </p:txBody>
      </p:sp>
      <p:sp>
        <p:nvSpPr>
          <p:cNvPr id="9" name="Text Placeholder 24"/>
          <p:cNvSpPr>
            <a:spLocks noGrp="1"/>
          </p:cNvSpPr>
          <p:nvPr>
            <p:ph type="body" sz="quarter" idx="13" hasCustomPrompt="1"/>
          </p:nvPr>
        </p:nvSpPr>
        <p:spPr bwMode="gray">
          <a:xfrm>
            <a:off x="446881" y="6876181"/>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6" name="Title 5"/>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150839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Only -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40796E-2EE3-2A4D-A035-3C0FF38C46B8}"/>
              </a:ext>
            </a:extLst>
          </p:cNvPr>
          <p:cNvSpPr/>
          <p:nvPr/>
        </p:nvSpPr>
        <p:spPr>
          <a:xfrm>
            <a:off x="-2383"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Slide Number Placeholder 7"/>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7" name="Footer Placeholder 6"/>
          <p:cNvSpPr>
            <a:spLocks noGrp="1"/>
          </p:cNvSpPr>
          <p:nvPr>
            <p:ph type="ftr" sz="quarter" idx="10"/>
          </p:nvPr>
        </p:nvSpPr>
        <p:spPr bwMode="gray"/>
        <p:txBody>
          <a:bodyPr/>
          <a:lstStyle/>
          <a:p>
            <a:r>
              <a:rPr lang="en-US" noProof="0"/>
              <a:t>For Distribution within Coalition Member organisations only</a:t>
            </a:r>
            <a:endParaRPr lang="en-GB" noProof="0"/>
          </a:p>
        </p:txBody>
      </p:sp>
      <p:sp>
        <p:nvSpPr>
          <p:cNvPr id="9"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6" name="Title 5"/>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grpSp>
        <p:nvGrpSpPr>
          <p:cNvPr id="10" name="Group 9">
            <a:extLst>
              <a:ext uri="{FF2B5EF4-FFF2-40B4-BE49-F238E27FC236}">
                <a16:creationId xmlns:a16="http://schemas.microsoft.com/office/drawing/2014/main" id="{5504F772-2E0F-C04E-ADCC-04E7362D8414}"/>
              </a:ext>
            </a:extLst>
          </p:cNvPr>
          <p:cNvGrpSpPr/>
          <p:nvPr/>
        </p:nvGrpSpPr>
        <p:grpSpPr>
          <a:xfrm>
            <a:off x="10086955" y="0"/>
            <a:ext cx="602475" cy="1179070"/>
            <a:chOff x="10089338" y="0"/>
            <a:chExt cx="602475" cy="1179070"/>
          </a:xfrm>
        </p:grpSpPr>
        <p:sp>
          <p:nvSpPr>
            <p:cNvPr id="11" name="Top Orange Box">
              <a:extLst>
                <a:ext uri="{FF2B5EF4-FFF2-40B4-BE49-F238E27FC236}">
                  <a16:creationId xmlns:a16="http://schemas.microsoft.com/office/drawing/2014/main" id="{58376070-1A1C-7041-99C4-3326AD74ABA5}"/>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Grey Box">
              <a:extLst>
                <a:ext uri="{FF2B5EF4-FFF2-40B4-BE49-F238E27FC236}">
                  <a16:creationId xmlns:a16="http://schemas.microsoft.com/office/drawing/2014/main" id="{6BB921C1-DBB0-004F-89C8-BDE1D5E42F4B}"/>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Top Orange Box">
              <a:extLst>
                <a:ext uri="{FF2B5EF4-FFF2-40B4-BE49-F238E27FC236}">
                  <a16:creationId xmlns:a16="http://schemas.microsoft.com/office/drawing/2014/main" id="{A02F1955-5E36-4641-B983-E2632D40A8A3}"/>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cxnSp>
        <p:nvCxnSpPr>
          <p:cNvPr id="14" name="Straight Connector">
            <a:extLst>
              <a:ext uri="{FF2B5EF4-FFF2-40B4-BE49-F238E27FC236}">
                <a16:creationId xmlns:a16="http://schemas.microsoft.com/office/drawing/2014/main" id="{F8B1FD8D-D3D6-E34A-87DD-5591FE7D4319}"/>
              </a:ext>
            </a:extLst>
          </p:cNvPr>
          <p:cNvCxnSpPr/>
          <p:nvPr/>
        </p:nvCxnSpPr>
        <p:spPr bwMode="gray">
          <a:xfrm>
            <a:off x="446881" y="7090568"/>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511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D8B0FC-F547-88D1-796B-78A89245E2FF}"/>
              </a:ext>
            </a:extLst>
          </p:cNvPr>
          <p:cNvGrpSpPr/>
          <p:nvPr userDrawn="1"/>
        </p:nvGrpSpPr>
        <p:grpSpPr>
          <a:xfrm>
            <a:off x="10083235" y="0"/>
            <a:ext cx="602475" cy="1179070"/>
            <a:chOff x="10089338" y="0"/>
            <a:chExt cx="602475" cy="1179070"/>
          </a:xfrm>
        </p:grpSpPr>
        <p:sp>
          <p:nvSpPr>
            <p:cNvPr id="9" name="Top Orange Box">
              <a:extLst>
                <a:ext uri="{FF2B5EF4-FFF2-40B4-BE49-F238E27FC236}">
                  <a16:creationId xmlns:a16="http://schemas.microsoft.com/office/drawing/2014/main" id="{128075FB-2654-0AD4-C7D9-D2A8EEE45715}"/>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Grey Box">
              <a:extLst>
                <a:ext uri="{FF2B5EF4-FFF2-40B4-BE49-F238E27FC236}">
                  <a16:creationId xmlns:a16="http://schemas.microsoft.com/office/drawing/2014/main" id="{F98D409A-E977-E5CB-6A4D-7977ECFFA3AD}"/>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Top Orange Box">
              <a:extLst>
                <a:ext uri="{FF2B5EF4-FFF2-40B4-BE49-F238E27FC236}">
                  <a16:creationId xmlns:a16="http://schemas.microsoft.com/office/drawing/2014/main" id="{9C726AD5-494D-C883-CB63-09FC63DECCB2}"/>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10" name="Slide Number Placeholder 9"/>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5" name="Footer Placeholder 4"/>
          <p:cNvSpPr>
            <a:spLocks noGrp="1"/>
          </p:cNvSpPr>
          <p:nvPr>
            <p:ph type="ftr" sz="quarter" idx="10"/>
          </p:nvPr>
        </p:nvSpPr>
        <p:spPr bwMode="gray"/>
        <p:txBody>
          <a:bodyPr/>
          <a:lstStyle/>
          <a:p>
            <a:r>
              <a:rPr lang="en-US" noProof="0"/>
              <a:t>For Distribution within Coalition Member organisations only</a:t>
            </a:r>
            <a:endParaRPr lang="en-GB" noProof="0"/>
          </a:p>
        </p:txBody>
      </p:sp>
      <p:cxnSp>
        <p:nvCxnSpPr>
          <p:cNvPr id="16" name="Straight Connector">
            <a:extLst>
              <a:ext uri="{FF2B5EF4-FFF2-40B4-BE49-F238E27FC236}">
                <a16:creationId xmlns:a16="http://schemas.microsoft.com/office/drawing/2014/main" id="{1E416D1D-BD79-8043-BAEF-377DD293C646}"/>
              </a:ext>
            </a:extLst>
          </p:cNvPr>
          <p:cNvCxnSpPr/>
          <p:nvPr/>
        </p:nvCxnSpPr>
        <p:spPr bwMode="gray">
          <a:xfrm>
            <a:off x="446881" y="7090568"/>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769450F7-691A-98A8-06F7-AEB770FBB4A0}"/>
              </a:ext>
            </a:extLst>
          </p:cNvPr>
          <p:cNvSpPr/>
          <p:nvPr userDrawn="1"/>
        </p:nvSpPr>
        <p:spPr>
          <a:xfrm rot="20103955">
            <a:off x="688384" y="3252411"/>
            <a:ext cx="9249263" cy="1323439"/>
          </a:xfrm>
          <a:prstGeom prst="rect">
            <a:avLst/>
          </a:prstGeom>
          <a:noFill/>
        </p:spPr>
        <p:txBody>
          <a:bodyPr wrap="none" lIns="91440" tIns="45720" rIns="91440" bIns="45720">
            <a:spAutoFit/>
          </a:bodyPr>
          <a:lstStyle/>
          <a:p>
            <a:r>
              <a:rPr lang="en-US" sz="8000">
                <a:solidFill>
                  <a:schemeClr val="accent2">
                    <a:lumMod val="20000"/>
                    <a:lumOff val="80000"/>
                  </a:schemeClr>
                </a:solidFill>
              </a:rPr>
              <a:t>CONFIDENTIAL DRAFT</a:t>
            </a:r>
          </a:p>
        </p:txBody>
      </p:sp>
    </p:spTree>
    <p:extLst>
      <p:ext uri="{BB962C8B-B14F-4D97-AF65-F5344CB8AC3E}">
        <p14:creationId xmlns:p14="http://schemas.microsoft.com/office/powerpoint/2010/main" val="1980657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irst or Last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B0FE7F2-BC16-5348-A99B-15880E1728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pic>
        <p:nvPicPr>
          <p:cNvPr id="6" name="Picture 5" descr="Logo&#10;&#10;Description automatically generated">
            <a:extLst>
              <a:ext uri="{FF2B5EF4-FFF2-40B4-BE49-F238E27FC236}">
                <a16:creationId xmlns:a16="http://schemas.microsoft.com/office/drawing/2014/main" id="{E9DECF44-4B63-4A44-9030-A38B89859A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26027" y="252303"/>
            <a:ext cx="3887904" cy="2035602"/>
          </a:xfrm>
          <a:prstGeom prst="rect">
            <a:avLst/>
          </a:prstGeom>
        </p:spPr>
      </p:pic>
      <p:pic>
        <p:nvPicPr>
          <p:cNvPr id="2057" name="MCC Victoria" hidden="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a:extLst>
              <a:ext uri="{FF2B5EF4-FFF2-40B4-BE49-F238E27FC236}">
                <a16:creationId xmlns:a16="http://schemas.microsoft.com/office/drawing/2014/main" id="{972AA092-0523-8048-872E-85259EECDDA8}"/>
              </a:ext>
            </a:extLst>
          </p:cNvPr>
          <p:cNvSpPr txBox="1">
            <a:spLocks/>
          </p:cNvSpPr>
          <p:nvPr/>
        </p:nvSpPr>
        <p:spPr bwMode="gray">
          <a:xfrm>
            <a:off x="737394" y="899517"/>
            <a:ext cx="2880320" cy="3844791"/>
          </a:xfrm>
          <a:prstGeom prst="rect">
            <a:avLst/>
          </a:prstGeom>
        </p:spPr>
        <p:txBody>
          <a:bodyPr lIns="0" tIns="0" rIns="0" bIns="0" anchor="b">
            <a:noAutofit/>
          </a:bodyPr>
          <a:lstStyle>
            <a:lvl1pPr algn="l" defTabSz="986912" rtl="0" eaLnBrk="1" latinLnBrk="0" hangingPunct="1">
              <a:lnSpc>
                <a:spcPct val="100000"/>
              </a:lnSpc>
              <a:spcBef>
                <a:spcPct val="0"/>
              </a:spcBef>
              <a:buNone/>
              <a:defRPr lang="en-GB" sz="4400" b="0" kern="1200">
                <a:solidFill>
                  <a:schemeClr val="bg1"/>
                </a:solidFill>
                <a:latin typeface="+mj-lt"/>
                <a:ea typeface="+mj-ea"/>
                <a:cs typeface="+mj-cs"/>
              </a:defRPr>
            </a:lvl1pPr>
          </a:lstStyle>
          <a:p>
            <a:pPr>
              <a:lnSpc>
                <a:spcPts val="4980"/>
              </a:lnSpc>
            </a:pPr>
            <a:r>
              <a:rPr lang="en-AU" sz="5400">
                <a:latin typeface="+mn-lt"/>
              </a:rPr>
              <a:t>Listen, learn and lead </a:t>
            </a:r>
            <a:r>
              <a:rPr lang="en-AU" sz="5400" b="1" i="1">
                <a:latin typeface="+mn-lt"/>
              </a:rPr>
              <a:t>with action</a:t>
            </a:r>
          </a:p>
        </p:txBody>
      </p:sp>
      <p:sp>
        <p:nvSpPr>
          <p:cNvPr id="18" name="Copyright">
            <a:extLst>
              <a:ext uri="{FF2B5EF4-FFF2-40B4-BE49-F238E27FC236}">
                <a16:creationId xmlns:a16="http://schemas.microsoft.com/office/drawing/2014/main" id="{5055B146-B24D-5A45-A54A-F4FB23312094}"/>
              </a:ext>
            </a:extLst>
          </p:cNvPr>
          <p:cNvSpPr txBox="1"/>
          <p:nvPr/>
        </p:nvSpPr>
        <p:spPr bwMode="gray">
          <a:xfrm>
            <a:off x="8298234" y="7200238"/>
            <a:ext cx="2015696" cy="180000"/>
          </a:xfrm>
          <a:prstGeom prst="rect">
            <a:avLst/>
          </a:prstGeom>
          <a:noFill/>
        </p:spPr>
        <p:txBody>
          <a:bodyPr wrap="square" lIns="0" tIns="0" rIns="0" bIns="0" rtlCol="0" anchor="b" anchorCtr="0">
            <a:noAutofit/>
          </a:bodyPr>
          <a:lstStyle/>
          <a:p>
            <a:pPr algn="r"/>
            <a:r>
              <a:rPr lang="en-GB" sz="900" noProof="0">
                <a:solidFill>
                  <a:schemeClr val="bg1">
                    <a:lumMod val="95000"/>
                  </a:schemeClr>
                </a:solidFill>
              </a:rPr>
              <a:t>© Champions of Change Coalition 2023</a:t>
            </a:r>
          </a:p>
        </p:txBody>
      </p:sp>
    </p:spTree>
    <p:extLst>
      <p:ext uri="{BB962C8B-B14F-4D97-AF65-F5344CB8AC3E}">
        <p14:creationId xmlns:p14="http://schemas.microsoft.com/office/powerpoint/2010/main" val="31333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First or Last Title slide">
    <p:spTree>
      <p:nvGrpSpPr>
        <p:cNvPr id="1" name=""/>
        <p:cNvGrpSpPr/>
        <p:nvPr/>
      </p:nvGrpSpPr>
      <p:grpSpPr>
        <a:xfrm>
          <a:off x="0" y="0"/>
          <a:ext cx="0" cy="0"/>
          <a:chOff x="0" y="0"/>
          <a:chExt cx="0" cy="0"/>
        </a:xfrm>
      </p:grpSpPr>
      <p:sp>
        <p:nvSpPr>
          <p:cNvPr id="16" name="Top Orange Box">
            <a:extLst>
              <a:ext uri="{FF2B5EF4-FFF2-40B4-BE49-F238E27FC236}">
                <a16:creationId xmlns:a16="http://schemas.microsoft.com/office/drawing/2014/main" id="{F734FB4A-4169-214C-B0F9-11E0D4A12C76}"/>
              </a:ext>
            </a:extLst>
          </p:cNvPr>
          <p:cNvSpPr>
            <a:spLocks/>
          </p:cNvSpPr>
          <p:nvPr/>
        </p:nvSpPr>
        <p:spPr bwMode="gray">
          <a:xfrm rot="10800000" flipH="1">
            <a:off x="-16595" y="-14870"/>
            <a:ext cx="7919080" cy="760215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10139 w 10447"/>
              <a:gd name="connsiteY0" fmla="*/ 5391 h 10713"/>
              <a:gd name="connsiteX1" fmla="*/ 0 w 10447"/>
              <a:gd name="connsiteY1" fmla="*/ 10713 h 10713"/>
              <a:gd name="connsiteX2" fmla="*/ 447 w 10447"/>
              <a:gd name="connsiteY2" fmla="*/ 0 h 10713"/>
              <a:gd name="connsiteX3" fmla="*/ 10139 w 10447"/>
              <a:gd name="connsiteY3" fmla="*/ 4607 h 10713"/>
              <a:gd name="connsiteX4" fmla="*/ 10139 w 10447"/>
              <a:gd name="connsiteY4" fmla="*/ 5391 h 10713"/>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987 w 21295"/>
              <a:gd name="connsiteY0" fmla="*/ 10944 h 16400"/>
              <a:gd name="connsiteX1" fmla="*/ 10848 w 21295"/>
              <a:gd name="connsiteY1" fmla="*/ 16266 h 16400"/>
              <a:gd name="connsiteX2" fmla="*/ 10074 w 21295"/>
              <a:gd name="connsiteY2" fmla="*/ 13490 h 16400"/>
              <a:gd name="connsiteX3" fmla="*/ 222 w 21295"/>
              <a:gd name="connsiteY3" fmla="*/ 0 h 16400"/>
              <a:gd name="connsiteX4" fmla="*/ 20987 w 21295"/>
              <a:gd name="connsiteY4" fmla="*/ 10160 h 16400"/>
              <a:gd name="connsiteX5" fmla="*/ 20987 w 21295"/>
              <a:gd name="connsiteY5" fmla="*/ 10944 h 16400"/>
              <a:gd name="connsiteX0" fmla="*/ 21922 w 22230"/>
              <a:gd name="connsiteY0" fmla="*/ 10944 h 16699"/>
              <a:gd name="connsiteX1" fmla="*/ 11783 w 22230"/>
              <a:gd name="connsiteY1" fmla="*/ 16266 h 16699"/>
              <a:gd name="connsiteX2" fmla="*/ 1576 w 22230"/>
              <a:gd name="connsiteY2" fmla="*/ 14747 h 16699"/>
              <a:gd name="connsiteX3" fmla="*/ 1157 w 22230"/>
              <a:gd name="connsiteY3" fmla="*/ 0 h 16699"/>
              <a:gd name="connsiteX4" fmla="*/ 21922 w 22230"/>
              <a:gd name="connsiteY4" fmla="*/ 10160 h 16699"/>
              <a:gd name="connsiteX5" fmla="*/ 21922 w 22230"/>
              <a:gd name="connsiteY5" fmla="*/ 10944 h 16699"/>
              <a:gd name="connsiteX0" fmla="*/ 21553 w 21861"/>
              <a:gd name="connsiteY0" fmla="*/ 10944 h 16699"/>
              <a:gd name="connsiteX1" fmla="*/ 11414 w 21861"/>
              <a:gd name="connsiteY1" fmla="*/ 16266 h 16699"/>
              <a:gd name="connsiteX2" fmla="*/ 1207 w 21861"/>
              <a:gd name="connsiteY2" fmla="*/ 14747 h 16699"/>
              <a:gd name="connsiteX3" fmla="*/ 788 w 21861"/>
              <a:gd name="connsiteY3" fmla="*/ 0 h 16699"/>
              <a:gd name="connsiteX4" fmla="*/ 21553 w 21861"/>
              <a:gd name="connsiteY4" fmla="*/ 10160 h 16699"/>
              <a:gd name="connsiteX5" fmla="*/ 21553 w 21861"/>
              <a:gd name="connsiteY5" fmla="*/ 10944 h 16699"/>
              <a:gd name="connsiteX0" fmla="*/ 21713 w 22021"/>
              <a:gd name="connsiteY0" fmla="*/ 10944 h 17492"/>
              <a:gd name="connsiteX1" fmla="*/ 11574 w 22021"/>
              <a:gd name="connsiteY1" fmla="*/ 16266 h 17492"/>
              <a:gd name="connsiteX2" fmla="*/ 808 w 22021"/>
              <a:gd name="connsiteY2" fmla="*/ 16154 h 17492"/>
              <a:gd name="connsiteX3" fmla="*/ 948 w 22021"/>
              <a:gd name="connsiteY3" fmla="*/ 0 h 17492"/>
              <a:gd name="connsiteX4" fmla="*/ 21713 w 22021"/>
              <a:gd name="connsiteY4" fmla="*/ 10160 h 17492"/>
              <a:gd name="connsiteX5" fmla="*/ 21713 w 22021"/>
              <a:gd name="connsiteY5" fmla="*/ 10944 h 17492"/>
              <a:gd name="connsiteX0" fmla="*/ 21654 w 21962"/>
              <a:gd name="connsiteY0" fmla="*/ 10944 h 16927"/>
              <a:gd name="connsiteX1" fmla="*/ 11515 w 21962"/>
              <a:gd name="connsiteY1" fmla="*/ 16266 h 16927"/>
              <a:gd name="connsiteX2" fmla="*/ 935 w 21962"/>
              <a:gd name="connsiteY2" fmla="*/ 15235 h 16927"/>
              <a:gd name="connsiteX3" fmla="*/ 889 w 21962"/>
              <a:gd name="connsiteY3" fmla="*/ 0 h 16927"/>
              <a:gd name="connsiteX4" fmla="*/ 21654 w 21962"/>
              <a:gd name="connsiteY4" fmla="*/ 10160 h 16927"/>
              <a:gd name="connsiteX5" fmla="*/ 21654 w 21962"/>
              <a:gd name="connsiteY5" fmla="*/ 10944 h 16927"/>
              <a:gd name="connsiteX0" fmla="*/ 21654 w 21962"/>
              <a:gd name="connsiteY0" fmla="*/ 10944 h 16350"/>
              <a:gd name="connsiteX1" fmla="*/ 11515 w 21962"/>
              <a:gd name="connsiteY1" fmla="*/ 16266 h 16350"/>
              <a:gd name="connsiteX2" fmla="*/ 935 w 21962"/>
              <a:gd name="connsiteY2" fmla="*/ 15235 h 16350"/>
              <a:gd name="connsiteX3" fmla="*/ 889 w 21962"/>
              <a:gd name="connsiteY3" fmla="*/ 0 h 16350"/>
              <a:gd name="connsiteX4" fmla="*/ 21654 w 21962"/>
              <a:gd name="connsiteY4" fmla="*/ 10160 h 16350"/>
              <a:gd name="connsiteX5" fmla="*/ 21654 w 21962"/>
              <a:gd name="connsiteY5" fmla="*/ 10944 h 16350"/>
              <a:gd name="connsiteX0" fmla="*/ 21676 w 21984"/>
              <a:gd name="connsiteY0" fmla="*/ 10944 h 16495"/>
              <a:gd name="connsiteX1" fmla="*/ 11537 w 21984"/>
              <a:gd name="connsiteY1" fmla="*/ 16266 h 16495"/>
              <a:gd name="connsiteX2" fmla="*/ 882 w 21984"/>
              <a:gd name="connsiteY2" fmla="*/ 16267 h 16495"/>
              <a:gd name="connsiteX3" fmla="*/ 911 w 21984"/>
              <a:gd name="connsiteY3" fmla="*/ 0 h 16495"/>
              <a:gd name="connsiteX4" fmla="*/ 21676 w 21984"/>
              <a:gd name="connsiteY4" fmla="*/ 10160 h 16495"/>
              <a:gd name="connsiteX5" fmla="*/ 21676 w 21984"/>
              <a:gd name="connsiteY5" fmla="*/ 10944 h 16495"/>
              <a:gd name="connsiteX0" fmla="*/ 21676 w 21984"/>
              <a:gd name="connsiteY0" fmla="*/ 10944 h 16427"/>
              <a:gd name="connsiteX1" fmla="*/ 11537 w 21984"/>
              <a:gd name="connsiteY1" fmla="*/ 16266 h 16427"/>
              <a:gd name="connsiteX2" fmla="*/ 882 w 21984"/>
              <a:gd name="connsiteY2" fmla="*/ 16267 h 16427"/>
              <a:gd name="connsiteX3" fmla="*/ 911 w 21984"/>
              <a:gd name="connsiteY3" fmla="*/ 0 h 16427"/>
              <a:gd name="connsiteX4" fmla="*/ 21676 w 21984"/>
              <a:gd name="connsiteY4" fmla="*/ 10160 h 16427"/>
              <a:gd name="connsiteX5" fmla="*/ 21676 w 21984"/>
              <a:gd name="connsiteY5" fmla="*/ 10944 h 16427"/>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676 w 21984"/>
              <a:gd name="connsiteY0" fmla="*/ 10944 h 16269"/>
              <a:gd name="connsiteX1" fmla="*/ 11537 w 21984"/>
              <a:gd name="connsiteY1" fmla="*/ 16266 h 16269"/>
              <a:gd name="connsiteX2" fmla="*/ 882 w 21984"/>
              <a:gd name="connsiteY2" fmla="*/ 16267 h 16269"/>
              <a:gd name="connsiteX3" fmla="*/ 911 w 21984"/>
              <a:gd name="connsiteY3" fmla="*/ 0 h 16269"/>
              <a:gd name="connsiteX4" fmla="*/ 21676 w 21984"/>
              <a:gd name="connsiteY4" fmla="*/ 10160 h 16269"/>
              <a:gd name="connsiteX5" fmla="*/ 21676 w 21984"/>
              <a:gd name="connsiteY5" fmla="*/ 10944 h 16269"/>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545 w 21853"/>
              <a:gd name="connsiteY0" fmla="*/ 10944 h 16267"/>
              <a:gd name="connsiteX1" fmla="*/ 11406 w 21853"/>
              <a:gd name="connsiteY1" fmla="*/ 16266 h 16267"/>
              <a:gd name="connsiteX2" fmla="*/ 751 w 21853"/>
              <a:gd name="connsiteY2" fmla="*/ 16267 h 16267"/>
              <a:gd name="connsiteX3" fmla="*/ 780 w 21853"/>
              <a:gd name="connsiteY3" fmla="*/ 0 h 16267"/>
              <a:gd name="connsiteX4" fmla="*/ 21545 w 21853"/>
              <a:gd name="connsiteY4" fmla="*/ 10160 h 16267"/>
              <a:gd name="connsiteX5" fmla="*/ 21545 w 21853"/>
              <a:gd name="connsiteY5" fmla="*/ 10944 h 16267"/>
              <a:gd name="connsiteX0" fmla="*/ 20794 w 21102"/>
              <a:gd name="connsiteY0" fmla="*/ 10944 h 16267"/>
              <a:gd name="connsiteX1" fmla="*/ 10655 w 21102"/>
              <a:gd name="connsiteY1" fmla="*/ 16266 h 16267"/>
              <a:gd name="connsiteX2" fmla="*/ 0 w 21102"/>
              <a:gd name="connsiteY2" fmla="*/ 16267 h 16267"/>
              <a:gd name="connsiteX3" fmla="*/ 29 w 21102"/>
              <a:gd name="connsiteY3" fmla="*/ 0 h 16267"/>
              <a:gd name="connsiteX4" fmla="*/ 20794 w 21102"/>
              <a:gd name="connsiteY4" fmla="*/ 10160 h 16267"/>
              <a:gd name="connsiteX5" fmla="*/ 20794 w 21102"/>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933 w 21119"/>
              <a:gd name="connsiteY1" fmla="*/ 16247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33561 w 33869"/>
              <a:gd name="connsiteY0" fmla="*/ 10944 h 16285"/>
              <a:gd name="connsiteX1" fmla="*/ 23683 w 33869"/>
              <a:gd name="connsiteY1" fmla="*/ 16247 h 16285"/>
              <a:gd name="connsiteX2" fmla="*/ 0 w 33869"/>
              <a:gd name="connsiteY2" fmla="*/ 16285 h 16285"/>
              <a:gd name="connsiteX3" fmla="*/ 12796 w 33869"/>
              <a:gd name="connsiteY3" fmla="*/ 0 h 16285"/>
              <a:gd name="connsiteX4" fmla="*/ 33561 w 33869"/>
              <a:gd name="connsiteY4" fmla="*/ 10160 h 16285"/>
              <a:gd name="connsiteX5" fmla="*/ 33561 w 33869"/>
              <a:gd name="connsiteY5" fmla="*/ 10944 h 16285"/>
              <a:gd name="connsiteX0" fmla="*/ 33879 w 34187"/>
              <a:gd name="connsiteY0" fmla="*/ 11145 h 16486"/>
              <a:gd name="connsiteX1" fmla="*/ 24001 w 34187"/>
              <a:gd name="connsiteY1" fmla="*/ 16448 h 16486"/>
              <a:gd name="connsiteX2" fmla="*/ 318 w 34187"/>
              <a:gd name="connsiteY2" fmla="*/ 16486 h 16486"/>
              <a:gd name="connsiteX3" fmla="*/ 10511 w 34187"/>
              <a:gd name="connsiteY3" fmla="*/ 4599 h 16486"/>
              <a:gd name="connsiteX4" fmla="*/ 13114 w 34187"/>
              <a:gd name="connsiteY4" fmla="*/ 201 h 16486"/>
              <a:gd name="connsiteX5" fmla="*/ 33879 w 34187"/>
              <a:gd name="connsiteY5" fmla="*/ 10361 h 16486"/>
              <a:gd name="connsiteX6" fmla="*/ 33879 w 34187"/>
              <a:gd name="connsiteY6" fmla="*/ 11145 h 16486"/>
              <a:gd name="connsiteX0" fmla="*/ 35204 w 35512"/>
              <a:gd name="connsiteY0" fmla="*/ 12406 h 17747"/>
              <a:gd name="connsiteX1" fmla="*/ 25326 w 35512"/>
              <a:gd name="connsiteY1" fmla="*/ 17709 h 17747"/>
              <a:gd name="connsiteX2" fmla="*/ 1643 w 35512"/>
              <a:gd name="connsiteY2" fmla="*/ 17747 h 17747"/>
              <a:gd name="connsiteX3" fmla="*/ 1643 w 35512"/>
              <a:gd name="connsiteY3" fmla="*/ 1441 h 17747"/>
              <a:gd name="connsiteX4" fmla="*/ 14439 w 35512"/>
              <a:gd name="connsiteY4" fmla="*/ 1462 h 17747"/>
              <a:gd name="connsiteX5" fmla="*/ 35204 w 35512"/>
              <a:gd name="connsiteY5" fmla="*/ 11622 h 17747"/>
              <a:gd name="connsiteX6" fmla="*/ 35204 w 35512"/>
              <a:gd name="connsiteY6" fmla="*/ 12406 h 17747"/>
              <a:gd name="connsiteX0" fmla="*/ 34483 w 34791"/>
              <a:gd name="connsiteY0" fmla="*/ 12406 h 17747"/>
              <a:gd name="connsiteX1" fmla="*/ 24605 w 34791"/>
              <a:gd name="connsiteY1" fmla="*/ 17709 h 17747"/>
              <a:gd name="connsiteX2" fmla="*/ 922 w 34791"/>
              <a:gd name="connsiteY2" fmla="*/ 17747 h 17747"/>
              <a:gd name="connsiteX3" fmla="*/ 922 w 34791"/>
              <a:gd name="connsiteY3" fmla="*/ 1441 h 17747"/>
              <a:gd name="connsiteX4" fmla="*/ 13718 w 34791"/>
              <a:gd name="connsiteY4" fmla="*/ 1462 h 17747"/>
              <a:gd name="connsiteX5" fmla="*/ 34483 w 34791"/>
              <a:gd name="connsiteY5" fmla="*/ 11622 h 17747"/>
              <a:gd name="connsiteX6" fmla="*/ 34483 w 34791"/>
              <a:gd name="connsiteY6" fmla="*/ 12406 h 17747"/>
              <a:gd name="connsiteX0" fmla="*/ 33561 w 33869"/>
              <a:gd name="connsiteY0" fmla="*/ 12406 h 17747"/>
              <a:gd name="connsiteX1" fmla="*/ 23683 w 33869"/>
              <a:gd name="connsiteY1" fmla="*/ 17709 h 17747"/>
              <a:gd name="connsiteX2" fmla="*/ 0 w 33869"/>
              <a:gd name="connsiteY2" fmla="*/ 17747 h 17747"/>
              <a:gd name="connsiteX3" fmla="*/ 0 w 33869"/>
              <a:gd name="connsiteY3" fmla="*/ 1441 h 17747"/>
              <a:gd name="connsiteX4" fmla="*/ 12796 w 33869"/>
              <a:gd name="connsiteY4" fmla="*/ 1462 h 17747"/>
              <a:gd name="connsiteX5" fmla="*/ 33561 w 33869"/>
              <a:gd name="connsiteY5" fmla="*/ 11622 h 17747"/>
              <a:gd name="connsiteX6" fmla="*/ 33561 w 33869"/>
              <a:gd name="connsiteY6" fmla="*/ 12406 h 17747"/>
              <a:gd name="connsiteX0" fmla="*/ 33596 w 33904"/>
              <a:gd name="connsiteY0" fmla="*/ 12282 h 17623"/>
              <a:gd name="connsiteX1" fmla="*/ 23718 w 33904"/>
              <a:gd name="connsiteY1" fmla="*/ 17585 h 17623"/>
              <a:gd name="connsiteX2" fmla="*/ 35 w 33904"/>
              <a:gd name="connsiteY2" fmla="*/ 17623 h 17623"/>
              <a:gd name="connsiteX3" fmla="*/ 0 w 33904"/>
              <a:gd name="connsiteY3" fmla="*/ 1512 h 17623"/>
              <a:gd name="connsiteX4" fmla="*/ 12831 w 33904"/>
              <a:gd name="connsiteY4" fmla="*/ 1338 h 17623"/>
              <a:gd name="connsiteX5" fmla="*/ 33596 w 33904"/>
              <a:gd name="connsiteY5" fmla="*/ 11498 h 17623"/>
              <a:gd name="connsiteX6" fmla="*/ 33596 w 33904"/>
              <a:gd name="connsiteY6" fmla="*/ 12282 h 17623"/>
              <a:gd name="connsiteX0" fmla="*/ 33596 w 33904"/>
              <a:gd name="connsiteY0" fmla="*/ 12282 h 17623"/>
              <a:gd name="connsiteX1" fmla="*/ 23718 w 33904"/>
              <a:gd name="connsiteY1" fmla="*/ 17585 h 17623"/>
              <a:gd name="connsiteX2" fmla="*/ 35 w 33904"/>
              <a:gd name="connsiteY2" fmla="*/ 17623 h 17623"/>
              <a:gd name="connsiteX3" fmla="*/ 0 w 33904"/>
              <a:gd name="connsiteY3" fmla="*/ 1512 h 17623"/>
              <a:gd name="connsiteX4" fmla="*/ 12831 w 33904"/>
              <a:gd name="connsiteY4" fmla="*/ 1338 h 17623"/>
              <a:gd name="connsiteX5" fmla="*/ 33596 w 33904"/>
              <a:gd name="connsiteY5" fmla="*/ 11498 h 17623"/>
              <a:gd name="connsiteX6" fmla="*/ 33596 w 33904"/>
              <a:gd name="connsiteY6" fmla="*/ 12282 h 17623"/>
              <a:gd name="connsiteX0" fmla="*/ 33596 w 33904"/>
              <a:gd name="connsiteY0" fmla="*/ 12282 h 17623"/>
              <a:gd name="connsiteX1" fmla="*/ 23718 w 33904"/>
              <a:gd name="connsiteY1" fmla="*/ 17585 h 17623"/>
              <a:gd name="connsiteX2" fmla="*/ 35 w 33904"/>
              <a:gd name="connsiteY2" fmla="*/ 17623 h 17623"/>
              <a:gd name="connsiteX3" fmla="*/ 0 w 33904"/>
              <a:gd name="connsiteY3" fmla="*/ 1512 h 17623"/>
              <a:gd name="connsiteX4" fmla="*/ 12831 w 33904"/>
              <a:gd name="connsiteY4" fmla="*/ 1338 h 17623"/>
              <a:gd name="connsiteX5" fmla="*/ 33596 w 33904"/>
              <a:gd name="connsiteY5" fmla="*/ 11498 h 17623"/>
              <a:gd name="connsiteX6" fmla="*/ 33596 w 33904"/>
              <a:gd name="connsiteY6" fmla="*/ 12282 h 17623"/>
              <a:gd name="connsiteX0" fmla="*/ 33561 w 33869"/>
              <a:gd name="connsiteY0" fmla="*/ 12453 h 17794"/>
              <a:gd name="connsiteX1" fmla="*/ 23683 w 33869"/>
              <a:gd name="connsiteY1" fmla="*/ 17756 h 17794"/>
              <a:gd name="connsiteX2" fmla="*/ 0 w 33869"/>
              <a:gd name="connsiteY2" fmla="*/ 17794 h 17794"/>
              <a:gd name="connsiteX3" fmla="*/ 36 w 33869"/>
              <a:gd name="connsiteY3" fmla="*/ 1417 h 17794"/>
              <a:gd name="connsiteX4" fmla="*/ 12796 w 33869"/>
              <a:gd name="connsiteY4" fmla="*/ 1509 h 17794"/>
              <a:gd name="connsiteX5" fmla="*/ 33561 w 33869"/>
              <a:gd name="connsiteY5" fmla="*/ 11669 h 17794"/>
              <a:gd name="connsiteX6" fmla="*/ 33561 w 33869"/>
              <a:gd name="connsiteY6" fmla="*/ 12453 h 17794"/>
              <a:gd name="connsiteX0" fmla="*/ 33572 w 33880"/>
              <a:gd name="connsiteY0" fmla="*/ 12453 h 17794"/>
              <a:gd name="connsiteX1" fmla="*/ 23694 w 33880"/>
              <a:gd name="connsiteY1" fmla="*/ 17756 h 17794"/>
              <a:gd name="connsiteX2" fmla="*/ 11 w 33880"/>
              <a:gd name="connsiteY2" fmla="*/ 17794 h 17794"/>
              <a:gd name="connsiteX3" fmla="*/ 47 w 33880"/>
              <a:gd name="connsiteY3" fmla="*/ 1417 h 17794"/>
              <a:gd name="connsiteX4" fmla="*/ 12807 w 33880"/>
              <a:gd name="connsiteY4" fmla="*/ 1509 h 17794"/>
              <a:gd name="connsiteX5" fmla="*/ 33572 w 33880"/>
              <a:gd name="connsiteY5" fmla="*/ 11669 h 17794"/>
              <a:gd name="connsiteX6" fmla="*/ 33572 w 33880"/>
              <a:gd name="connsiteY6" fmla="*/ 12453 h 17794"/>
              <a:gd name="connsiteX0" fmla="*/ 33572 w 33880"/>
              <a:gd name="connsiteY0" fmla="*/ 11746 h 17087"/>
              <a:gd name="connsiteX1" fmla="*/ 23694 w 33880"/>
              <a:gd name="connsiteY1" fmla="*/ 17049 h 17087"/>
              <a:gd name="connsiteX2" fmla="*/ 11 w 33880"/>
              <a:gd name="connsiteY2" fmla="*/ 17087 h 17087"/>
              <a:gd name="connsiteX3" fmla="*/ 47 w 33880"/>
              <a:gd name="connsiteY3" fmla="*/ 710 h 17087"/>
              <a:gd name="connsiteX4" fmla="*/ 12807 w 33880"/>
              <a:gd name="connsiteY4" fmla="*/ 802 h 17087"/>
              <a:gd name="connsiteX5" fmla="*/ 33572 w 33880"/>
              <a:gd name="connsiteY5" fmla="*/ 10962 h 17087"/>
              <a:gd name="connsiteX6" fmla="*/ 33572 w 33880"/>
              <a:gd name="connsiteY6" fmla="*/ 11746 h 17087"/>
              <a:gd name="connsiteX0" fmla="*/ 33572 w 33880"/>
              <a:gd name="connsiteY0" fmla="*/ 11419 h 16760"/>
              <a:gd name="connsiteX1" fmla="*/ 23694 w 33880"/>
              <a:gd name="connsiteY1" fmla="*/ 16722 h 16760"/>
              <a:gd name="connsiteX2" fmla="*/ 11 w 33880"/>
              <a:gd name="connsiteY2" fmla="*/ 16760 h 16760"/>
              <a:gd name="connsiteX3" fmla="*/ 47 w 33880"/>
              <a:gd name="connsiteY3" fmla="*/ 383 h 16760"/>
              <a:gd name="connsiteX4" fmla="*/ 12807 w 33880"/>
              <a:gd name="connsiteY4" fmla="*/ 475 h 16760"/>
              <a:gd name="connsiteX5" fmla="*/ 33572 w 33880"/>
              <a:gd name="connsiteY5" fmla="*/ 10635 h 16760"/>
              <a:gd name="connsiteX6" fmla="*/ 33572 w 33880"/>
              <a:gd name="connsiteY6" fmla="*/ 11419 h 16760"/>
              <a:gd name="connsiteX0" fmla="*/ 33572 w 33880"/>
              <a:gd name="connsiteY0" fmla="*/ 11036 h 16377"/>
              <a:gd name="connsiteX1" fmla="*/ 23694 w 33880"/>
              <a:gd name="connsiteY1" fmla="*/ 16339 h 16377"/>
              <a:gd name="connsiteX2" fmla="*/ 11 w 33880"/>
              <a:gd name="connsiteY2" fmla="*/ 16377 h 16377"/>
              <a:gd name="connsiteX3" fmla="*/ 47 w 33880"/>
              <a:gd name="connsiteY3" fmla="*/ 0 h 16377"/>
              <a:gd name="connsiteX4" fmla="*/ 12807 w 33880"/>
              <a:gd name="connsiteY4" fmla="*/ 92 h 16377"/>
              <a:gd name="connsiteX5" fmla="*/ 33572 w 33880"/>
              <a:gd name="connsiteY5" fmla="*/ 10252 h 16377"/>
              <a:gd name="connsiteX6" fmla="*/ 33572 w 33880"/>
              <a:gd name="connsiteY6" fmla="*/ 11036 h 16377"/>
              <a:gd name="connsiteX0" fmla="*/ 33572 w 33880"/>
              <a:gd name="connsiteY0" fmla="*/ 11036 h 16377"/>
              <a:gd name="connsiteX1" fmla="*/ 23694 w 33880"/>
              <a:gd name="connsiteY1" fmla="*/ 16339 h 16377"/>
              <a:gd name="connsiteX2" fmla="*/ 11 w 33880"/>
              <a:gd name="connsiteY2" fmla="*/ 16377 h 16377"/>
              <a:gd name="connsiteX3" fmla="*/ 47 w 33880"/>
              <a:gd name="connsiteY3" fmla="*/ 0 h 16377"/>
              <a:gd name="connsiteX4" fmla="*/ 12595 w 33880"/>
              <a:gd name="connsiteY4" fmla="*/ 3 h 16377"/>
              <a:gd name="connsiteX5" fmla="*/ 33572 w 33880"/>
              <a:gd name="connsiteY5" fmla="*/ 10252 h 16377"/>
              <a:gd name="connsiteX6" fmla="*/ 33572 w 33880"/>
              <a:gd name="connsiteY6" fmla="*/ 11036 h 16377"/>
              <a:gd name="connsiteX0" fmla="*/ 33596 w 33904"/>
              <a:gd name="connsiteY0" fmla="*/ 11036 h 16377"/>
              <a:gd name="connsiteX1" fmla="*/ 23718 w 33904"/>
              <a:gd name="connsiteY1" fmla="*/ 16339 h 16377"/>
              <a:gd name="connsiteX2" fmla="*/ 35 w 33904"/>
              <a:gd name="connsiteY2" fmla="*/ 16377 h 16377"/>
              <a:gd name="connsiteX3" fmla="*/ 36 w 33904"/>
              <a:gd name="connsiteY3" fmla="*/ 0 h 16377"/>
              <a:gd name="connsiteX4" fmla="*/ 12619 w 33904"/>
              <a:gd name="connsiteY4" fmla="*/ 3 h 16377"/>
              <a:gd name="connsiteX5" fmla="*/ 33596 w 33904"/>
              <a:gd name="connsiteY5" fmla="*/ 10252 h 16377"/>
              <a:gd name="connsiteX6" fmla="*/ 33596 w 33904"/>
              <a:gd name="connsiteY6" fmla="*/ 11036 h 16377"/>
              <a:gd name="connsiteX0" fmla="*/ 33596 w 33904"/>
              <a:gd name="connsiteY0" fmla="*/ 11036 h 16377"/>
              <a:gd name="connsiteX1" fmla="*/ 23506 w 33904"/>
              <a:gd name="connsiteY1" fmla="*/ 16374 h 16377"/>
              <a:gd name="connsiteX2" fmla="*/ 35 w 33904"/>
              <a:gd name="connsiteY2" fmla="*/ 16377 h 16377"/>
              <a:gd name="connsiteX3" fmla="*/ 36 w 33904"/>
              <a:gd name="connsiteY3" fmla="*/ 0 h 16377"/>
              <a:gd name="connsiteX4" fmla="*/ 12619 w 33904"/>
              <a:gd name="connsiteY4" fmla="*/ 3 h 16377"/>
              <a:gd name="connsiteX5" fmla="*/ 33596 w 33904"/>
              <a:gd name="connsiteY5" fmla="*/ 10252 h 16377"/>
              <a:gd name="connsiteX6" fmla="*/ 33596 w 33904"/>
              <a:gd name="connsiteY6" fmla="*/ 11036 h 1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4" h="16377">
                <a:moveTo>
                  <a:pt x="33596" y="11036"/>
                </a:moveTo>
                <a:cubicBezTo>
                  <a:pt x="31297" y="12215"/>
                  <a:pt x="27557" y="14182"/>
                  <a:pt x="23506" y="16374"/>
                </a:cubicBezTo>
                <a:lnTo>
                  <a:pt x="35" y="16377"/>
                </a:lnTo>
                <a:cubicBezTo>
                  <a:pt x="44" y="13071"/>
                  <a:pt x="-51" y="3974"/>
                  <a:pt x="36" y="0"/>
                </a:cubicBezTo>
                <a:lnTo>
                  <a:pt x="12619" y="3"/>
                </a:lnTo>
                <a:lnTo>
                  <a:pt x="33596" y="10252"/>
                </a:lnTo>
                <a:cubicBezTo>
                  <a:pt x="34007" y="10448"/>
                  <a:pt x="34007" y="10841"/>
                  <a:pt x="33596" y="1103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2057" name="MCC Victoria" hidden="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a:extLst>
              <a:ext uri="{FF2B5EF4-FFF2-40B4-BE49-F238E27FC236}">
                <a16:creationId xmlns:a16="http://schemas.microsoft.com/office/drawing/2014/main" id="{972AA092-0523-8048-872E-85259EECDDA8}"/>
              </a:ext>
            </a:extLst>
          </p:cNvPr>
          <p:cNvSpPr txBox="1">
            <a:spLocks/>
          </p:cNvSpPr>
          <p:nvPr/>
        </p:nvSpPr>
        <p:spPr bwMode="gray">
          <a:xfrm>
            <a:off x="737394" y="1763613"/>
            <a:ext cx="5184576" cy="2355607"/>
          </a:xfrm>
          <a:prstGeom prst="rect">
            <a:avLst/>
          </a:prstGeom>
        </p:spPr>
        <p:txBody>
          <a:bodyPr lIns="0" tIns="0" rIns="0" bIns="0" anchor="b">
            <a:noAutofit/>
          </a:bodyPr>
          <a:lstStyle>
            <a:lvl1pPr algn="l" defTabSz="986912" rtl="0" eaLnBrk="1" latinLnBrk="0" hangingPunct="1">
              <a:lnSpc>
                <a:spcPct val="100000"/>
              </a:lnSpc>
              <a:spcBef>
                <a:spcPct val="0"/>
              </a:spcBef>
              <a:buNone/>
              <a:defRPr lang="en-GB" sz="4400" b="0" kern="1200">
                <a:solidFill>
                  <a:schemeClr val="bg1"/>
                </a:solidFill>
                <a:latin typeface="+mj-lt"/>
                <a:ea typeface="+mj-ea"/>
                <a:cs typeface="+mj-cs"/>
              </a:defRPr>
            </a:lvl1pPr>
          </a:lstStyle>
          <a:p>
            <a:pPr>
              <a:lnSpc>
                <a:spcPts val="5180"/>
              </a:lnSpc>
            </a:pPr>
            <a:r>
              <a:rPr lang="en-AU" sz="5400">
                <a:latin typeface="+mn-lt"/>
              </a:rPr>
              <a:t>Listen, learn and lead</a:t>
            </a:r>
            <a:r>
              <a:rPr lang="en-AU" sz="5400" spc="-150">
                <a:latin typeface="+mn-lt"/>
              </a:rPr>
              <a:t> </a:t>
            </a:r>
            <a:r>
              <a:rPr lang="en-AU" sz="5400" b="1" i="1" spc="-150">
                <a:latin typeface="+mn-lt"/>
              </a:rPr>
              <a:t>with action</a:t>
            </a:r>
          </a:p>
        </p:txBody>
      </p:sp>
      <p:sp>
        <p:nvSpPr>
          <p:cNvPr id="18" name="Copyright">
            <a:extLst>
              <a:ext uri="{FF2B5EF4-FFF2-40B4-BE49-F238E27FC236}">
                <a16:creationId xmlns:a16="http://schemas.microsoft.com/office/drawing/2014/main" id="{5055B146-B24D-5A45-A54A-F4FB23312094}"/>
              </a:ext>
            </a:extLst>
          </p:cNvPr>
          <p:cNvSpPr txBox="1"/>
          <p:nvPr/>
        </p:nvSpPr>
        <p:spPr bwMode="gray">
          <a:xfrm>
            <a:off x="593378" y="7200238"/>
            <a:ext cx="2015696" cy="180000"/>
          </a:xfrm>
          <a:prstGeom prst="rect">
            <a:avLst/>
          </a:prstGeom>
          <a:noFill/>
        </p:spPr>
        <p:txBody>
          <a:bodyPr wrap="square" lIns="0" tIns="0" rIns="0" bIns="0" rtlCol="0" anchor="b" anchorCtr="0">
            <a:noAutofit/>
          </a:bodyPr>
          <a:lstStyle/>
          <a:p>
            <a:pPr algn="l"/>
            <a:r>
              <a:rPr lang="en-GB" sz="900" noProof="0">
                <a:solidFill>
                  <a:schemeClr val="bg1">
                    <a:lumMod val="95000"/>
                  </a:schemeClr>
                </a:solidFill>
              </a:rPr>
              <a:t>© Champions of Change Coalition 2023</a:t>
            </a:r>
          </a:p>
        </p:txBody>
      </p:sp>
      <p:sp>
        <p:nvSpPr>
          <p:cNvPr id="14" name="Top Orange Box">
            <a:extLst>
              <a:ext uri="{FF2B5EF4-FFF2-40B4-BE49-F238E27FC236}">
                <a16:creationId xmlns:a16="http://schemas.microsoft.com/office/drawing/2014/main" id="{31FBD5BC-A0DC-394E-BFF9-5A87838DB245}"/>
              </a:ext>
            </a:extLst>
          </p:cNvPr>
          <p:cNvSpPr>
            <a:spLocks/>
          </p:cNvSpPr>
          <p:nvPr/>
        </p:nvSpPr>
        <p:spPr bwMode="gray">
          <a:xfrm rot="16200000" flipH="1">
            <a:off x="7183226" y="-1158256"/>
            <a:ext cx="2355607" cy="4661567"/>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298 h 9907"/>
              <a:gd name="connsiteX1" fmla="*/ 0 w 10000"/>
              <a:gd name="connsiteY1" fmla="*/ 9907 h 9907"/>
              <a:gd name="connsiteX2" fmla="*/ 74 w 10000"/>
              <a:gd name="connsiteY2" fmla="*/ 0 h 9907"/>
              <a:gd name="connsiteX3" fmla="*/ 9692 w 10000"/>
              <a:gd name="connsiteY3" fmla="*/ 4514 h 9907"/>
              <a:gd name="connsiteX4" fmla="*/ 9692 w 10000"/>
              <a:gd name="connsiteY4" fmla="*/ 5298 h 9907"/>
              <a:gd name="connsiteX0" fmla="*/ 9692 w 10000"/>
              <a:gd name="connsiteY0" fmla="*/ 5419 h 10071"/>
              <a:gd name="connsiteX1" fmla="*/ 0 w 10000"/>
              <a:gd name="connsiteY1" fmla="*/ 10071 h 10071"/>
              <a:gd name="connsiteX2" fmla="*/ 4 w 10000"/>
              <a:gd name="connsiteY2" fmla="*/ 0 h 10071"/>
              <a:gd name="connsiteX3" fmla="*/ 9692 w 10000"/>
              <a:gd name="connsiteY3" fmla="*/ 4627 h 10071"/>
              <a:gd name="connsiteX4" fmla="*/ 9692 w 10000"/>
              <a:gd name="connsiteY4" fmla="*/ 5419 h 10071"/>
              <a:gd name="connsiteX0" fmla="*/ 9692 w 10000"/>
              <a:gd name="connsiteY0" fmla="*/ 5401 h 10053"/>
              <a:gd name="connsiteX1" fmla="*/ 0 w 10000"/>
              <a:gd name="connsiteY1" fmla="*/ 10053 h 10053"/>
              <a:gd name="connsiteX2" fmla="*/ 4 w 10000"/>
              <a:gd name="connsiteY2" fmla="*/ 0 h 10053"/>
              <a:gd name="connsiteX3" fmla="*/ 9692 w 10000"/>
              <a:gd name="connsiteY3" fmla="*/ 4609 h 10053"/>
              <a:gd name="connsiteX4" fmla="*/ 9692 w 10000"/>
              <a:gd name="connsiteY4" fmla="*/ 5401 h 10053"/>
              <a:gd name="connsiteX0" fmla="*/ 9694 w 10002"/>
              <a:gd name="connsiteY0" fmla="*/ 5401 h 10053"/>
              <a:gd name="connsiteX1" fmla="*/ 2 w 10002"/>
              <a:gd name="connsiteY1" fmla="*/ 10053 h 10053"/>
              <a:gd name="connsiteX2" fmla="*/ 6 w 10002"/>
              <a:gd name="connsiteY2" fmla="*/ 0 h 10053"/>
              <a:gd name="connsiteX3" fmla="*/ 9694 w 10002"/>
              <a:gd name="connsiteY3" fmla="*/ 4609 h 10053"/>
              <a:gd name="connsiteX4" fmla="*/ 9694 w 10002"/>
              <a:gd name="connsiteY4" fmla="*/ 5401 h 1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53">
                <a:moveTo>
                  <a:pt x="9694" y="5401"/>
                </a:moveTo>
                <a:lnTo>
                  <a:pt x="2" y="10053"/>
                </a:lnTo>
                <a:cubicBezTo>
                  <a:pt x="17" y="4675"/>
                  <a:pt x="-14" y="4642"/>
                  <a:pt x="6" y="0"/>
                </a:cubicBezTo>
                <a:lnTo>
                  <a:pt x="9694" y="4609"/>
                </a:lnTo>
                <a:cubicBezTo>
                  <a:pt x="10105" y="4807"/>
                  <a:pt x="10105" y="5204"/>
                  <a:pt x="9694" y="540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3" name="Picture 2" descr="A picture containing text, orange&#10;&#10;Description automatically generated">
            <a:extLst>
              <a:ext uri="{FF2B5EF4-FFF2-40B4-BE49-F238E27FC236}">
                <a16:creationId xmlns:a16="http://schemas.microsoft.com/office/drawing/2014/main" id="{EABDA9C7-CE3C-464D-B6F1-28325FFC523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0426" y="5652045"/>
            <a:ext cx="5224117" cy="1790741"/>
          </a:xfrm>
          <a:prstGeom prst="rect">
            <a:avLst/>
          </a:prstGeom>
        </p:spPr>
      </p:pic>
    </p:spTree>
    <p:extLst>
      <p:ext uri="{BB962C8B-B14F-4D97-AF65-F5344CB8AC3E}">
        <p14:creationId xmlns:p14="http://schemas.microsoft.com/office/powerpoint/2010/main" val="92677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521370" y="1097837"/>
            <a:ext cx="9793287" cy="5364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2" name="Title 1"/>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225027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Large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sz="2000"/>
            </a:lvl1pPr>
            <a:lvl2pPr>
              <a:defRPr sz="1600"/>
            </a:lvl2pPr>
            <a:lvl3pPr marL="270000" indent="-270000">
              <a:defRPr sz="1600"/>
            </a:lvl3pPr>
            <a:lvl4pPr marL="541338" indent="-271463">
              <a:defRPr sz="1600"/>
            </a:lvl4pPr>
            <a:lvl5pPr marL="808038" indent="-270000">
              <a:defRPr sz="1600" baseline="0"/>
            </a:lvl5pPr>
            <a:lvl6pPr marL="270000" indent="-270000">
              <a:buAutoNum type="arabicPeriod"/>
              <a:defRPr sz="1600"/>
            </a:lvl6pPr>
            <a:lvl7pPr marL="541338" indent="-271463">
              <a:buAutoNum type="alphaLcPeriod"/>
              <a:defRPr sz="1600"/>
            </a:lvl7pPr>
            <a:lvl8pPr marL="808038" indent="-270000">
              <a:buAutoNum type="romanLcPeriod"/>
              <a:defRPr sz="1600"/>
            </a:lvl8pPr>
            <a:lvl9pPr>
              <a:defRPr sz="1600"/>
            </a:lvl9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2" name="Title 1"/>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2039697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Slide Number Placeholder 8"/>
          <p:cNvSpPr>
            <a:spLocks noGrp="1"/>
          </p:cNvSpPr>
          <p:nvPr>
            <p:ph type="sldNum" sz="quarter" idx="15"/>
          </p:nvPr>
        </p:nvSpPr>
        <p:spPr bwMode="gray"/>
        <p:txBody>
          <a:bodyPr/>
          <a:lstStyle/>
          <a:p>
            <a:fld id="{5171FFDC-9365-476A-9C7B-017370804353}" type="slidenum">
              <a:rPr lang="en-GB" noProof="0" smtClean="0"/>
              <a:pPr/>
              <a:t>‹#›</a:t>
            </a:fld>
            <a:endParaRPr lang="en-GB" noProof="0"/>
          </a:p>
        </p:txBody>
      </p:sp>
      <p:sp>
        <p:nvSpPr>
          <p:cNvPr id="8" name="Footer Placeholder 7"/>
          <p:cNvSpPr>
            <a:spLocks noGrp="1"/>
          </p:cNvSpPr>
          <p:nvPr>
            <p:ph type="ftr" sz="quarter" idx="14"/>
          </p:nvPr>
        </p:nvSpPr>
        <p:spPr bwMode="gray"/>
        <p:txBody>
          <a:bodyPr/>
          <a:lstStyle/>
          <a:p>
            <a:r>
              <a:rPr lang="en-US" noProof="0"/>
              <a:t>For Distribution within Coalition Member organisations only</a:t>
            </a:r>
            <a:endParaRPr lang="en-GB" noProof="0"/>
          </a:p>
        </p:txBody>
      </p:sp>
      <p:sp>
        <p:nvSpPr>
          <p:cNvPr id="12"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4" name="Content Placeholder 3"/>
          <p:cNvSpPr>
            <a:spLocks noGrp="1"/>
          </p:cNvSpPr>
          <p:nvPr>
            <p:ph sz="half" idx="2"/>
          </p:nvPr>
        </p:nvSpPr>
        <p:spPr bwMode="gray">
          <a:xfrm>
            <a:off x="5487988" y="1365323"/>
            <a:ext cx="4752000" cy="5328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3" name="Content Placeholder 2"/>
          <p:cNvSpPr>
            <a:spLocks noGrp="1"/>
          </p:cNvSpPr>
          <p:nvPr>
            <p:ph sz="half" idx="1"/>
          </p:nvPr>
        </p:nvSpPr>
        <p:spPr bwMode="gray">
          <a:xfrm>
            <a:off x="447749" y="1365323"/>
            <a:ext cx="4752000" cy="5364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2" name="Title 1"/>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318175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tyle 1">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BF6919A-159F-D7D4-83F2-463FE9DB9F4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812" y="-26488"/>
            <a:ext cx="10746507" cy="7612650"/>
          </a:xfrm>
          <a:prstGeom prst="rect">
            <a:avLst/>
          </a:prstGeom>
          <a:ln>
            <a:noFill/>
          </a:ln>
        </p:spPr>
      </p:pic>
      <p:pic>
        <p:nvPicPr>
          <p:cNvPr id="28" name="Picture 27" descr="A picture containing text, bottle, sign&#10;&#10;Description automatically generated">
            <a:extLst>
              <a:ext uri="{FF2B5EF4-FFF2-40B4-BE49-F238E27FC236}">
                <a16:creationId xmlns:a16="http://schemas.microsoft.com/office/drawing/2014/main" id="{31B0D458-C54C-0B90-83C1-0F689D39D1CB}"/>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7815"/>
          <a:stretch/>
        </p:blipFill>
        <p:spPr>
          <a:xfrm>
            <a:off x="8730283" y="6614741"/>
            <a:ext cx="1512168" cy="558430"/>
          </a:xfrm>
          <a:prstGeom prst="rect">
            <a:avLst/>
          </a:prstGeom>
        </p:spPr>
      </p:pic>
      <p:pic>
        <p:nvPicPr>
          <p:cNvPr id="2057" name="MCC Victoria"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CC Victoria" hidden="1">
            <a:extLst>
              <a:ext uri="{FF2B5EF4-FFF2-40B4-BE49-F238E27FC236}">
                <a16:creationId xmlns:a16="http://schemas.microsoft.com/office/drawing/2014/main" id="{9C7B3EE9-E0AB-5ACD-FE0F-C2CCC3DEB338}"/>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MCC Stem" hidden="1">
            <a:extLst>
              <a:ext uri="{FF2B5EF4-FFF2-40B4-BE49-F238E27FC236}">
                <a16:creationId xmlns:a16="http://schemas.microsoft.com/office/drawing/2014/main" id="{275486CB-0E3C-039A-3803-BFB0256CA3B1}"/>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MCC Sports" hidden="1">
            <a:extLst>
              <a:ext uri="{FF2B5EF4-FFF2-40B4-BE49-F238E27FC236}">
                <a16:creationId xmlns:a16="http://schemas.microsoft.com/office/drawing/2014/main" id="{7883C1B5-9300-8054-060D-B84290EF648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10" name="MCC Property" hidden="1">
            <a:extLst>
              <a:ext uri="{FF2B5EF4-FFF2-40B4-BE49-F238E27FC236}">
                <a16:creationId xmlns:a16="http://schemas.microsoft.com/office/drawing/2014/main" id="{B9D3B3AD-0DBC-2E17-0D5B-8CD00BA07274}"/>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MCC National est 2016" hidden="1">
            <a:extLst>
              <a:ext uri="{FF2B5EF4-FFF2-40B4-BE49-F238E27FC236}">
                <a16:creationId xmlns:a16="http://schemas.microsoft.com/office/drawing/2014/main" id="{2C3803D3-297A-EA54-E98F-FA345A22F25F}"/>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12" name="MCC National est 2015" hidden="1">
            <a:extLst>
              <a:ext uri="{FF2B5EF4-FFF2-40B4-BE49-F238E27FC236}">
                <a16:creationId xmlns:a16="http://schemas.microsoft.com/office/drawing/2014/main" id="{777DB86C-F04A-9D0F-7530-C9447EE0723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13" name="MCC Founding" hidden="1">
            <a:extLst>
              <a:ext uri="{FF2B5EF4-FFF2-40B4-BE49-F238E27FC236}">
                <a16:creationId xmlns:a16="http://schemas.microsoft.com/office/drawing/2014/main" id="{8E5421A1-CC2C-CD3C-2E2E-6E2AC0960D8C}"/>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MCC Architects" hidden="1">
            <a:extLst>
              <a:ext uri="{FF2B5EF4-FFF2-40B4-BE49-F238E27FC236}">
                <a16:creationId xmlns:a16="http://schemas.microsoft.com/office/drawing/2014/main" id="{AE968414-4F82-9075-ED2B-ADDB34149DB3}"/>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Subtitle">
            <a:extLst>
              <a:ext uri="{FF2B5EF4-FFF2-40B4-BE49-F238E27FC236}">
                <a16:creationId xmlns:a16="http://schemas.microsoft.com/office/drawing/2014/main" id="{479FFCA4-FD82-66B9-A70E-FEECD121EDF8}"/>
              </a:ext>
            </a:extLst>
          </p:cNvPr>
          <p:cNvSpPr>
            <a:spLocks noGrp="1"/>
          </p:cNvSpPr>
          <p:nvPr>
            <p:ph type="subTitle" idx="1" hasCustomPrompt="1"/>
          </p:nvPr>
        </p:nvSpPr>
        <p:spPr bwMode="gray">
          <a:xfrm>
            <a:off x="809402" y="4643933"/>
            <a:ext cx="4968552" cy="360040"/>
          </a:xfrm>
          <a:prstGeom prst="rect">
            <a:avLst/>
          </a:prstGeom>
        </p:spPr>
        <p:txBody>
          <a:bodyPr lIns="0" tIns="0" rIns="0" bIns="0">
            <a:noAutofit/>
          </a:bodyPr>
          <a:lstStyle>
            <a:lvl1pPr marL="0" indent="0" algn="l">
              <a:lnSpc>
                <a:spcPts val="2560"/>
              </a:lnSpc>
              <a:buNone/>
              <a:defRPr sz="2800">
                <a:solidFill>
                  <a:schemeClr val="accent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34" name="Title">
            <a:extLst>
              <a:ext uri="{FF2B5EF4-FFF2-40B4-BE49-F238E27FC236}">
                <a16:creationId xmlns:a16="http://schemas.microsoft.com/office/drawing/2014/main" id="{9D86C322-FD7E-F80C-733B-DBC88BA2A18F}"/>
              </a:ext>
            </a:extLst>
          </p:cNvPr>
          <p:cNvSpPr>
            <a:spLocks noGrp="1"/>
          </p:cNvSpPr>
          <p:nvPr>
            <p:ph type="ctrTitle" hasCustomPrompt="1"/>
          </p:nvPr>
        </p:nvSpPr>
        <p:spPr bwMode="gray">
          <a:xfrm>
            <a:off x="809402" y="3284638"/>
            <a:ext cx="4968552" cy="1152008"/>
          </a:xfrm>
          <a:prstGeom prst="rect">
            <a:avLst/>
          </a:prstGeom>
        </p:spPr>
        <p:txBody>
          <a:bodyPr lIns="0" tIns="0" rIns="0" bIns="0" anchor="b">
            <a:noAutofit/>
          </a:bodyPr>
          <a:lstStyle>
            <a:lvl1pPr algn="l">
              <a:lnSpc>
                <a:spcPts val="4000"/>
              </a:lnSpc>
              <a:defRPr sz="4500" b="0">
                <a:solidFill>
                  <a:schemeClr val="bg1"/>
                </a:solidFill>
                <a:latin typeface="+mj-lt"/>
              </a:defRPr>
            </a:lvl1pPr>
          </a:lstStyle>
          <a:p>
            <a:r>
              <a:rPr lang="en-GB" noProof="0"/>
              <a:t>Click to edit master </a:t>
            </a:r>
            <a:br>
              <a:rPr lang="en-GB" noProof="0"/>
            </a:br>
            <a:r>
              <a:rPr lang="en-GB" noProof="0"/>
              <a:t>title style</a:t>
            </a:r>
          </a:p>
        </p:txBody>
      </p:sp>
    </p:spTree>
    <p:extLst>
      <p:ext uri="{BB962C8B-B14F-4D97-AF65-F5344CB8AC3E}">
        <p14:creationId xmlns:p14="http://schemas.microsoft.com/office/powerpoint/2010/main" val="1759772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6883" y="1368000"/>
            <a:ext cx="7488000" cy="5364000"/>
          </a:xfrm>
        </p:spPr>
        <p:txBody>
          <a:bodyPr anchor="ctr"/>
          <a:lstStyle>
            <a:lvl1pPr algn="r">
              <a:defRPr sz="4000">
                <a:solidFill>
                  <a:schemeClr val="accent2"/>
                </a:solidFill>
                <a:latin typeface="+mj-lt"/>
              </a:defRPr>
            </a:lvl1pPr>
            <a:lvl2pPr algn="r">
              <a:defRPr sz="40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AU" noProof="0"/>
              <a:t>Click to edit Master text styles</a:t>
            </a:r>
          </a:p>
          <a:p>
            <a:pPr lvl="1"/>
            <a:r>
              <a:rPr lang="en-AU" noProof="0"/>
              <a:t>Second level</a:t>
            </a:r>
          </a:p>
        </p:txBody>
      </p:sp>
      <p:grpSp>
        <p:nvGrpSpPr>
          <p:cNvPr id="10" name="Logo Graphics"/>
          <p:cNvGrpSpPr/>
          <p:nvPr userDrawn="1"/>
        </p:nvGrpSpPr>
        <p:grpSpPr bwMode="gray">
          <a:xfrm>
            <a:off x="8303347" y="2844698"/>
            <a:ext cx="1910804" cy="2451710"/>
            <a:chOff x="-1239688" y="2563118"/>
            <a:chExt cx="3986464" cy="5476105"/>
          </a:xfrm>
        </p:grpSpPr>
        <p:sp>
          <p:nvSpPr>
            <p:cNvPr id="11" name="Bottom Orange Box"/>
            <p:cNvSpPr>
              <a:spLocks/>
            </p:cNvSpPr>
            <p:nvPr/>
          </p:nvSpPr>
          <p:spPr bwMode="gray">
            <a:xfrm>
              <a:off x="-1239688" y="5537141"/>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Top Orange Box"/>
            <p:cNvSpPr>
              <a:spLocks/>
            </p:cNvSpPr>
            <p:nvPr/>
          </p:nvSpPr>
          <p:spPr bwMode="gray">
            <a:xfrm>
              <a:off x="-1239688" y="2563118"/>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Grey Box"/>
            <p:cNvSpPr>
              <a:spLocks/>
            </p:cNvSpPr>
            <p:nvPr/>
          </p:nvSpPr>
          <p:spPr bwMode="gray">
            <a:xfrm>
              <a:off x="255236" y="4050129"/>
              <a:ext cx="2491540" cy="2502082"/>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2" name="Footer Placeholder 7">
            <a:extLst>
              <a:ext uri="{FF2B5EF4-FFF2-40B4-BE49-F238E27FC236}">
                <a16:creationId xmlns:a16="http://schemas.microsoft.com/office/drawing/2014/main" id="{ACEB55FD-EBC2-4566-4560-7BBDDCA1DBC0}"/>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1166622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Logo Graphics"/>
          <p:cNvGrpSpPr/>
          <p:nvPr userDrawn="1"/>
        </p:nvGrpSpPr>
        <p:grpSpPr bwMode="gray">
          <a:xfrm>
            <a:off x="8303347" y="2844698"/>
            <a:ext cx="1910804" cy="2451710"/>
            <a:chOff x="-1239688" y="2563118"/>
            <a:chExt cx="3986464" cy="5476105"/>
          </a:xfrm>
        </p:grpSpPr>
        <p:sp>
          <p:nvSpPr>
            <p:cNvPr id="11" name="Bottm Orange Box"/>
            <p:cNvSpPr>
              <a:spLocks/>
            </p:cNvSpPr>
            <p:nvPr/>
          </p:nvSpPr>
          <p:spPr bwMode="gray">
            <a:xfrm>
              <a:off x="-1239688" y="5537141"/>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Top Orange Box"/>
            <p:cNvSpPr>
              <a:spLocks/>
            </p:cNvSpPr>
            <p:nvPr/>
          </p:nvSpPr>
          <p:spPr bwMode="gray">
            <a:xfrm>
              <a:off x="-1239688" y="2563118"/>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Grey Box"/>
            <p:cNvSpPr>
              <a:spLocks/>
            </p:cNvSpPr>
            <p:nvPr/>
          </p:nvSpPr>
          <p:spPr bwMode="gray">
            <a:xfrm>
              <a:off x="255236" y="4050129"/>
              <a:ext cx="2491540" cy="2502082"/>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3" name="Text Placeholder 2"/>
          <p:cNvSpPr>
            <a:spLocks noGrp="1"/>
          </p:cNvSpPr>
          <p:nvPr>
            <p:ph type="body" idx="1"/>
          </p:nvPr>
        </p:nvSpPr>
        <p:spPr bwMode="gray">
          <a:xfrm>
            <a:off x="448860" y="4172540"/>
            <a:ext cx="7668000" cy="612000"/>
          </a:xfrm>
        </p:spPr>
        <p:txBody>
          <a:bodyPr/>
          <a:lstStyle>
            <a:lvl1pPr marL="0" indent="0" algn="r">
              <a:buNone/>
              <a:defRPr sz="2000" b="0">
                <a:solidFill>
                  <a:schemeClr val="accent2"/>
                </a:solidFill>
                <a:latin typeface="+mn-lt"/>
              </a:defRPr>
            </a:lvl1pPr>
            <a:lvl2pPr marL="493456" indent="0">
              <a:buNone/>
              <a:defRPr sz="2159">
                <a:solidFill>
                  <a:schemeClr val="tx1">
                    <a:tint val="75000"/>
                  </a:schemeClr>
                </a:solidFill>
              </a:defRPr>
            </a:lvl2pPr>
            <a:lvl3pPr marL="986912" indent="0">
              <a:buNone/>
              <a:defRPr sz="1943">
                <a:solidFill>
                  <a:schemeClr val="tx1">
                    <a:tint val="75000"/>
                  </a:schemeClr>
                </a:solidFill>
              </a:defRPr>
            </a:lvl3pPr>
            <a:lvl4pPr marL="1480368" indent="0">
              <a:buNone/>
              <a:defRPr sz="1727">
                <a:solidFill>
                  <a:schemeClr val="tx1">
                    <a:tint val="75000"/>
                  </a:schemeClr>
                </a:solidFill>
              </a:defRPr>
            </a:lvl4pPr>
            <a:lvl5pPr marL="1973824" indent="0">
              <a:buNone/>
              <a:defRPr sz="1727">
                <a:solidFill>
                  <a:schemeClr val="tx1">
                    <a:tint val="75000"/>
                  </a:schemeClr>
                </a:solidFill>
              </a:defRPr>
            </a:lvl5pPr>
            <a:lvl6pPr marL="2467280" indent="0">
              <a:buNone/>
              <a:defRPr sz="1727">
                <a:solidFill>
                  <a:schemeClr val="tx1">
                    <a:tint val="75000"/>
                  </a:schemeClr>
                </a:solidFill>
              </a:defRPr>
            </a:lvl6pPr>
            <a:lvl7pPr marL="2960736" indent="0">
              <a:buNone/>
              <a:defRPr sz="1727">
                <a:solidFill>
                  <a:schemeClr val="tx1">
                    <a:tint val="75000"/>
                  </a:schemeClr>
                </a:solidFill>
              </a:defRPr>
            </a:lvl7pPr>
            <a:lvl8pPr marL="3454192" indent="0">
              <a:buNone/>
              <a:defRPr sz="1727">
                <a:solidFill>
                  <a:schemeClr val="tx1">
                    <a:tint val="75000"/>
                  </a:schemeClr>
                </a:solidFill>
              </a:defRPr>
            </a:lvl8pPr>
            <a:lvl9pPr marL="3947648" indent="0">
              <a:buNone/>
              <a:defRPr sz="1727">
                <a:solidFill>
                  <a:schemeClr val="tx1">
                    <a:tint val="75000"/>
                  </a:schemeClr>
                </a:solidFill>
              </a:defRPr>
            </a:lvl9pPr>
          </a:lstStyle>
          <a:p>
            <a:pPr lvl="0"/>
            <a:r>
              <a:rPr lang="en-AU" noProof="0"/>
              <a:t>Click to edit Master text styles</a:t>
            </a:r>
          </a:p>
        </p:txBody>
      </p:sp>
      <p:sp>
        <p:nvSpPr>
          <p:cNvPr id="2" name="Title 1"/>
          <p:cNvSpPr>
            <a:spLocks noGrp="1"/>
          </p:cNvSpPr>
          <p:nvPr>
            <p:ph type="title"/>
          </p:nvPr>
        </p:nvSpPr>
        <p:spPr bwMode="gray">
          <a:xfrm>
            <a:off x="448859" y="2842634"/>
            <a:ext cx="7668000" cy="1152000"/>
          </a:xfrm>
        </p:spPr>
        <p:txBody>
          <a:bodyPr anchor="b"/>
          <a:lstStyle>
            <a:lvl1pPr algn="r">
              <a:defRPr sz="2800" b="0"/>
            </a:lvl1pPr>
          </a:lstStyle>
          <a:p>
            <a:r>
              <a:rPr lang="en-AU" noProof="0"/>
              <a:t>Click to edit Master title style</a:t>
            </a:r>
            <a:endParaRPr lang="en-GB" noProof="0"/>
          </a:p>
        </p:txBody>
      </p:sp>
      <p:sp>
        <p:nvSpPr>
          <p:cNvPr id="4" name="Footer Placeholder 7">
            <a:extLst>
              <a:ext uri="{FF2B5EF4-FFF2-40B4-BE49-F238E27FC236}">
                <a16:creationId xmlns:a16="http://schemas.microsoft.com/office/drawing/2014/main" id="{3280598F-F088-F121-E1A4-2B519620A371}"/>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137392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7" name="Footer Placeholder 6"/>
          <p:cNvSpPr>
            <a:spLocks noGrp="1"/>
          </p:cNvSpPr>
          <p:nvPr>
            <p:ph type="ftr" sz="quarter" idx="10"/>
          </p:nvPr>
        </p:nvSpPr>
        <p:spPr bwMode="gray"/>
        <p:txBody>
          <a:bodyPr/>
          <a:lstStyle/>
          <a:p>
            <a:r>
              <a:rPr lang="en-US" noProof="0"/>
              <a:t>For Distribution within Coalition Member organisations only</a:t>
            </a:r>
            <a:endParaRPr lang="en-GB" noProof="0"/>
          </a:p>
        </p:txBody>
      </p:sp>
      <p:sp>
        <p:nvSpPr>
          <p:cNvPr id="9"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6" name="Title 5"/>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635639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descr="A grey and black background&#10;&#10;Description automatically generated">
            <a:extLst>
              <a:ext uri="{FF2B5EF4-FFF2-40B4-BE49-F238E27FC236}">
                <a16:creationId xmlns:a16="http://schemas.microsoft.com/office/drawing/2014/main" id="{5563A6A9-1029-6F2D-E86F-1D0B256DFF28}"/>
              </a:ext>
            </a:extLst>
          </p:cNvPr>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10" name="Slide Number Placeholder 9"/>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5" name="Footer Placeholder 4"/>
          <p:cNvSpPr>
            <a:spLocks noGrp="1"/>
          </p:cNvSpPr>
          <p:nvPr>
            <p:ph type="ftr" sz="quarter" idx="10"/>
          </p:nvPr>
        </p:nvSpPr>
        <p:spPr bwMode="gray"/>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3157711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12" name="Tagline"/>
          <p:cNvSpPr txBox="1"/>
          <p:nvPr userDrawn="1"/>
        </p:nvSpPr>
        <p:spPr bwMode="gray">
          <a:xfrm>
            <a:off x="2609602" y="3995861"/>
            <a:ext cx="5802742" cy="369332"/>
          </a:xfrm>
          <a:prstGeom prst="rect">
            <a:avLst/>
          </a:prstGeom>
          <a:noFill/>
        </p:spPr>
        <p:txBody>
          <a:bodyPr wrap="none" lIns="0" tIns="0" rIns="0" bIns="0" rtlCol="0">
            <a:spAutoFit/>
          </a:bodyPr>
          <a:lstStyle/>
          <a:p>
            <a:pPr algn="r"/>
            <a:r>
              <a:rPr lang="en-GB" sz="2400" i="1" noProof="0">
                <a:solidFill>
                  <a:schemeClr val="tx2"/>
                </a:solidFill>
                <a:latin typeface="+mj-lt"/>
              </a:rPr>
              <a:t>LISTENING, LEARNING, LEADING WITH ACTION</a:t>
            </a:r>
          </a:p>
        </p:txBody>
      </p:sp>
      <p:pic>
        <p:nvPicPr>
          <p:cNvPr id="11" name="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2045224" y="3533169"/>
            <a:ext cx="6876000" cy="422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bwMode="gray">
          <a:xfrm>
            <a:off x="10904982" y="2795296"/>
            <a:ext cx="2438191" cy="1969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GB"/>
            </a:defPPr>
            <a:lvl1pPr marL="0" indent="0" algn="l" defTabSz="914400" rtl="0" eaLnBrk="1" latinLnBrk="0" hangingPunct="1">
              <a:spcBef>
                <a:spcPts val="0"/>
              </a:spcBef>
              <a:buFont typeface="Arial" panose="020B0604020202020204" pitchFamily="34" charset="0"/>
              <a:buNone/>
              <a:defRPr sz="1600" kern="1200">
                <a:solidFill>
                  <a:schemeClr val="lt1"/>
                </a:solidFill>
                <a:latin typeface="+mn-lt"/>
                <a:ea typeface="+mn-ea"/>
                <a:cs typeface="+mn-cs"/>
              </a:defRPr>
            </a:lvl1pPr>
            <a:lvl2pPr marL="270000" indent="-270000" algn="l" defTabSz="914400" rtl="0" eaLnBrk="1" latinLnBrk="0" hangingPunct="1">
              <a:spcBef>
                <a:spcPts val="0"/>
              </a:spcBef>
              <a:buClr>
                <a:schemeClr val="accent1"/>
              </a:buClr>
              <a:buFont typeface="Wingdings" panose="05000000000000000000" pitchFamily="2" charset="2"/>
              <a:buChar char=""/>
              <a:defRPr sz="1600" kern="1200">
                <a:solidFill>
                  <a:schemeClr val="lt1"/>
                </a:solidFill>
                <a:latin typeface="+mn-lt"/>
                <a:ea typeface="+mn-ea"/>
                <a:cs typeface="+mn-cs"/>
              </a:defRPr>
            </a:lvl2pPr>
            <a:lvl3pPr marL="54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3pPr>
            <a:lvl4pPr marL="81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4pPr>
            <a:lvl5pPr marL="108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5pPr>
            <a:lvl6pPr marL="135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6pPr>
            <a:lvl7pPr marL="162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7pPr>
            <a:lvl8pPr marL="189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8pPr>
            <a:lvl9pPr marL="216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noProof="0">
                <a:solidFill>
                  <a:schemeClr val="accent1"/>
                </a:solidFill>
                <a:latin typeface="+mj-lt"/>
                <a:ea typeface="+mn-ea"/>
                <a:cs typeface="+mn-cs"/>
              </a:rPr>
              <a:t>To change copyright year: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Go to View Tab to select Slide Master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Scroll down to the last slide on the slide panel</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Change the year, as required.</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Click Close Master View, under Slide Master Tab</a:t>
            </a:r>
          </a:p>
        </p:txBody>
      </p:sp>
      <p:pic>
        <p:nvPicPr>
          <p:cNvPr id="2" name="MCC Main">
            <a:extLst>
              <a:ext uri="{FF2B5EF4-FFF2-40B4-BE49-F238E27FC236}">
                <a16:creationId xmlns:a16="http://schemas.microsoft.com/office/drawing/2014/main" id="{4CABB03B-5A79-F089-FF08-BA0E9CE80F6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4903" r="2"/>
          <a:stretch/>
        </p:blipFill>
        <p:spPr bwMode="gray">
          <a:xfrm>
            <a:off x="10386466" y="251445"/>
            <a:ext cx="149320" cy="17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031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tyl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17A88A-F112-A042-92E3-EB3AD70B5B68}"/>
              </a:ext>
            </a:extLst>
          </p:cNvPr>
          <p:cNvSpPr/>
          <p:nvPr userDrawn="1"/>
        </p:nvSpPr>
        <p:spPr>
          <a:xfrm>
            <a:off x="-8557" y="-14177"/>
            <a:ext cx="10698480" cy="7610434"/>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1"/>
              <a:gd name="connsiteX1" fmla="*/ 2679192 w 10698480"/>
              <a:gd name="connsiteY1" fmla="*/ 5028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2650838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0" h="7612855">
                <a:moveTo>
                  <a:pt x="0" y="9154"/>
                </a:moveTo>
                <a:lnTo>
                  <a:pt x="2650838" y="0"/>
                </a:lnTo>
                <a:lnTo>
                  <a:pt x="10698480" y="7594561"/>
                </a:lnTo>
                <a:lnTo>
                  <a:pt x="0" y="7612855"/>
                </a:lnTo>
                <a:lnTo>
                  <a:pt x="0" y="91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Subtitle"/>
          <p:cNvSpPr>
            <a:spLocks noGrp="1"/>
          </p:cNvSpPr>
          <p:nvPr>
            <p:ph type="subTitle" idx="1"/>
          </p:nvPr>
        </p:nvSpPr>
        <p:spPr bwMode="gray">
          <a:xfrm>
            <a:off x="881410" y="5641198"/>
            <a:ext cx="5544616" cy="612000"/>
          </a:xfrm>
          <a:prstGeom prst="rect">
            <a:avLst/>
          </a:prstGeom>
        </p:spPr>
        <p:txBody>
          <a:bodyPr lIns="0" tIns="0" rIns="0" bIns="0">
            <a:noAutofit/>
          </a:bodyPr>
          <a:lstStyle>
            <a:lvl1pPr marL="0" indent="0" algn="l">
              <a:buNone/>
              <a:defRPr sz="2400">
                <a:solidFill>
                  <a:schemeClr val="bg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GB" noProof="0"/>
              <a:t>Click to edit Master subtitle style</a:t>
            </a:r>
          </a:p>
        </p:txBody>
      </p:sp>
      <p:sp>
        <p:nvSpPr>
          <p:cNvPr id="2" name="Title"/>
          <p:cNvSpPr>
            <a:spLocks noGrp="1"/>
          </p:cNvSpPr>
          <p:nvPr>
            <p:ph type="ctrTitle" hasCustomPrompt="1"/>
          </p:nvPr>
        </p:nvSpPr>
        <p:spPr bwMode="gray">
          <a:xfrm>
            <a:off x="881410" y="3853941"/>
            <a:ext cx="5544616" cy="1728072"/>
          </a:xfrm>
          <a:prstGeom prst="rect">
            <a:avLst/>
          </a:prstGeom>
        </p:spPr>
        <p:txBody>
          <a:bodyPr lIns="0" tIns="0" rIns="0" bIns="0" anchor="b">
            <a:noAutofit/>
          </a:bodyPr>
          <a:lstStyle>
            <a:lvl1pPr algn="l">
              <a:defRPr sz="4400" b="0">
                <a:solidFill>
                  <a:schemeClr val="bg1"/>
                </a:solidFill>
                <a:latin typeface="+mj-lt"/>
              </a:defRPr>
            </a:lvl1pPr>
          </a:lstStyle>
          <a:p>
            <a:r>
              <a:rPr lang="en-GB" noProof="0"/>
              <a:t>CLICK TO EDIT MASTER </a:t>
            </a:r>
            <a:br>
              <a:rPr lang="en-GB" noProof="0"/>
            </a:br>
            <a:r>
              <a:rPr lang="en-GB" noProof="0"/>
              <a:t>TITLE STYLE</a:t>
            </a:r>
          </a:p>
        </p:txBody>
      </p:sp>
      <p:pic>
        <p:nvPicPr>
          <p:cNvPr id="2057" name="MCC Victoria" hidden="1"/>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op Orange Box">
            <a:extLst>
              <a:ext uri="{FF2B5EF4-FFF2-40B4-BE49-F238E27FC236}">
                <a16:creationId xmlns:a16="http://schemas.microsoft.com/office/drawing/2014/main" id="{74F49B87-A8F7-5641-8114-9171E7BAA64A}"/>
              </a:ext>
            </a:extLst>
          </p:cNvPr>
          <p:cNvSpPr>
            <a:spLocks/>
          </p:cNvSpPr>
          <p:nvPr userDrawn="1"/>
        </p:nvSpPr>
        <p:spPr bwMode="gray">
          <a:xfrm flipH="1">
            <a:off x="8873912" y="3423139"/>
            <a:ext cx="1817900" cy="372847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Footer Placeholder">
            <a:extLst>
              <a:ext uri="{FF2B5EF4-FFF2-40B4-BE49-F238E27FC236}">
                <a16:creationId xmlns:a16="http://schemas.microsoft.com/office/drawing/2014/main" id="{5DAF4804-4597-8049-8C22-CDDA8DF1708B}"/>
              </a:ext>
            </a:extLst>
          </p:cNvPr>
          <p:cNvSpPr>
            <a:spLocks noGrp="1"/>
          </p:cNvSpPr>
          <p:nvPr>
            <p:ph type="ftr" sz="quarter" idx="11"/>
          </p:nvPr>
        </p:nvSpPr>
        <p:spPr bwMode="gray">
          <a:xfrm>
            <a:off x="850903" y="7092205"/>
            <a:ext cx="3846931" cy="288033"/>
          </a:xfrm>
        </p:spPr>
        <p:txBody>
          <a:bodyPr lIns="0" tIns="0" rIns="0" bIns="0" anchor="b">
            <a:noAutofit/>
          </a:bodyPr>
          <a:lstStyle>
            <a:lvl1pPr algn="l">
              <a:defRPr sz="900">
                <a:solidFill>
                  <a:schemeClr val="bg1">
                    <a:lumMod val="65000"/>
                  </a:schemeClr>
                </a:solidFill>
                <a:latin typeface="+mn-lt"/>
              </a:defRPr>
            </a:lvl1pPr>
          </a:lstStyle>
          <a:p>
            <a:pPr algn="l"/>
            <a:r>
              <a:rPr lang="en-US"/>
              <a:t>For Distribution within Coalition Member organisations only</a:t>
            </a:r>
            <a:endParaRPr lang="en-GB"/>
          </a:p>
        </p:txBody>
      </p:sp>
      <p:pic>
        <p:nvPicPr>
          <p:cNvPr id="18" name="Picture 17" descr="A picture containing text&#10;&#10;Description automatically generated">
            <a:extLst>
              <a:ext uri="{FF2B5EF4-FFF2-40B4-BE49-F238E27FC236}">
                <a16:creationId xmlns:a16="http://schemas.microsoft.com/office/drawing/2014/main" id="{EC751C89-F903-9041-BC9B-B68FA5A923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17714" y="10878"/>
            <a:ext cx="7304623" cy="2084400"/>
          </a:xfrm>
          <a:prstGeom prst="rect">
            <a:avLst/>
          </a:prstGeom>
        </p:spPr>
      </p:pic>
    </p:spTree>
    <p:extLst>
      <p:ext uri="{BB962C8B-B14F-4D97-AF65-F5344CB8AC3E}">
        <p14:creationId xmlns:p14="http://schemas.microsoft.com/office/powerpoint/2010/main" val="41765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Statement/New Section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4409802" y="1475581"/>
            <a:ext cx="5691111" cy="5364000"/>
          </a:xfrm>
        </p:spPr>
        <p:txBody>
          <a:bodyPr anchor="ctr"/>
          <a:lstStyle>
            <a:lvl1pPr algn="l">
              <a:defRPr sz="4000">
                <a:solidFill>
                  <a:schemeClr val="accent2"/>
                </a:solidFill>
                <a:latin typeface="+mj-lt"/>
              </a:defRPr>
            </a:lvl1pPr>
            <a:lvl2pPr algn="l">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4" name="Top Orange Box">
            <a:extLst>
              <a:ext uri="{FF2B5EF4-FFF2-40B4-BE49-F238E27FC236}">
                <a16:creationId xmlns:a16="http://schemas.microsoft.com/office/drawing/2014/main" id="{CDE2AFA2-1070-2E48-B3B3-96B5ACBFD1DF}"/>
              </a:ext>
            </a:extLst>
          </p:cNvPr>
          <p:cNvSpPr>
            <a:spLocks/>
          </p:cNvSpPr>
          <p:nvPr/>
        </p:nvSpPr>
        <p:spPr bwMode="gray">
          <a:xfrm>
            <a:off x="-19310" y="0"/>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5" name="Grey Box">
            <a:extLst>
              <a:ext uri="{FF2B5EF4-FFF2-40B4-BE49-F238E27FC236}">
                <a16:creationId xmlns:a16="http://schemas.microsoft.com/office/drawing/2014/main" id="{B62A94E5-C631-C34B-9E15-21E3E8D851EF}"/>
              </a:ext>
            </a:extLst>
          </p:cNvPr>
          <p:cNvSpPr>
            <a:spLocks/>
          </p:cNvSpPr>
          <p:nvPr/>
        </p:nvSpPr>
        <p:spPr bwMode="gray">
          <a:xfrm>
            <a:off x="57287" y="2012498"/>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Top Orange Box">
            <a:extLst>
              <a:ext uri="{FF2B5EF4-FFF2-40B4-BE49-F238E27FC236}">
                <a16:creationId xmlns:a16="http://schemas.microsoft.com/office/drawing/2014/main" id="{5840879A-BE3F-5D4A-8A90-97AAD8588339}"/>
              </a:ext>
            </a:extLst>
          </p:cNvPr>
          <p:cNvSpPr>
            <a:spLocks/>
          </p:cNvSpPr>
          <p:nvPr userDrawn="1"/>
        </p:nvSpPr>
        <p:spPr bwMode="gray">
          <a:xfrm>
            <a:off x="-19310" y="4091696"/>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2">
              <a:lumMod val="9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13" name="Picture 12" descr="A picture containing text, orange&#10;&#10;Description automatically generated">
            <a:extLst>
              <a:ext uri="{FF2B5EF4-FFF2-40B4-BE49-F238E27FC236}">
                <a16:creationId xmlns:a16="http://schemas.microsoft.com/office/drawing/2014/main" id="{846182B0-054C-BD4A-84E2-4B2AB51FAF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2" name="Footer Placeholder 7">
            <a:extLst>
              <a:ext uri="{FF2B5EF4-FFF2-40B4-BE49-F238E27FC236}">
                <a16:creationId xmlns:a16="http://schemas.microsoft.com/office/drawing/2014/main" id="{F8D3CF07-2141-37DC-1EBC-22B27773D6C0}"/>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1675561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E6523E8-3929-3646-9510-002CA9F54E67}"/>
              </a:ext>
            </a:extLst>
          </p:cNvPr>
          <p:cNvSpPr/>
          <p:nvPr userDrawn="1"/>
        </p:nvSpPr>
        <p:spPr>
          <a:xfrm>
            <a:off x="-6668" y="-5027"/>
            <a:ext cx="10698480" cy="7601284"/>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2"/>
              <a:gd name="connsiteX1" fmla="*/ 2679192 w 10698480"/>
              <a:gd name="connsiteY1" fmla="*/ 5029 h 7603702"/>
              <a:gd name="connsiteX2" fmla="*/ 10698480 w 10698480"/>
              <a:gd name="connsiteY2" fmla="*/ 7585408 h 7603702"/>
              <a:gd name="connsiteX3" fmla="*/ 0 w 10698480"/>
              <a:gd name="connsiteY3" fmla="*/ 7603702 h 7603702"/>
              <a:gd name="connsiteX4" fmla="*/ 0 w 10698480"/>
              <a:gd name="connsiteY4" fmla="*/ 0 h 7603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0" h="7603702">
                <a:moveTo>
                  <a:pt x="0" y="0"/>
                </a:moveTo>
                <a:lnTo>
                  <a:pt x="2679192" y="5029"/>
                </a:lnTo>
                <a:lnTo>
                  <a:pt x="10698480" y="7585408"/>
                </a:lnTo>
                <a:lnTo>
                  <a:pt x="0" y="760370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Top Orange Box">
            <a:extLst>
              <a:ext uri="{FF2B5EF4-FFF2-40B4-BE49-F238E27FC236}">
                <a16:creationId xmlns:a16="http://schemas.microsoft.com/office/drawing/2014/main" id="{018BCEE1-119F-854F-B323-E5B6516C971A}"/>
              </a:ext>
            </a:extLst>
          </p:cNvPr>
          <p:cNvSpPr>
            <a:spLocks/>
          </p:cNvSpPr>
          <p:nvPr userDrawn="1"/>
        </p:nvSpPr>
        <p:spPr bwMode="gray">
          <a:xfrm flipH="1">
            <a:off x="8873912" y="3423139"/>
            <a:ext cx="1817900" cy="372847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7" name="Rectangle 6"/>
          <p:cNvSpPr/>
          <p:nvPr userDrawn="1"/>
        </p:nvSpPr>
        <p:spPr bwMode="gray">
          <a:xfrm>
            <a:off x="10904982" y="2795296"/>
            <a:ext cx="2438191" cy="1969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GB"/>
            </a:defPPr>
            <a:lvl1pPr marL="0" indent="0" algn="l" defTabSz="914400" rtl="0" eaLnBrk="1" latinLnBrk="0" hangingPunct="1">
              <a:spcBef>
                <a:spcPts val="0"/>
              </a:spcBef>
              <a:buFont typeface="Arial" panose="020B0604020202020204" pitchFamily="34" charset="0"/>
              <a:buNone/>
              <a:defRPr sz="1600" kern="1200">
                <a:solidFill>
                  <a:schemeClr val="lt1"/>
                </a:solidFill>
                <a:latin typeface="+mn-lt"/>
                <a:ea typeface="+mn-ea"/>
                <a:cs typeface="+mn-cs"/>
              </a:defRPr>
            </a:lvl1pPr>
            <a:lvl2pPr marL="270000" indent="-270000" algn="l" defTabSz="914400" rtl="0" eaLnBrk="1" latinLnBrk="0" hangingPunct="1">
              <a:spcBef>
                <a:spcPts val="0"/>
              </a:spcBef>
              <a:buClr>
                <a:schemeClr val="accent1"/>
              </a:buClr>
              <a:buFont typeface="Wingdings" panose="05000000000000000000" pitchFamily="2" charset="2"/>
              <a:buChar char=""/>
              <a:defRPr sz="1600" kern="1200">
                <a:solidFill>
                  <a:schemeClr val="lt1"/>
                </a:solidFill>
                <a:latin typeface="+mn-lt"/>
                <a:ea typeface="+mn-ea"/>
                <a:cs typeface="+mn-cs"/>
              </a:defRPr>
            </a:lvl2pPr>
            <a:lvl3pPr marL="54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3pPr>
            <a:lvl4pPr marL="81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4pPr>
            <a:lvl5pPr marL="108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5pPr>
            <a:lvl6pPr marL="135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6pPr>
            <a:lvl7pPr marL="162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7pPr>
            <a:lvl8pPr marL="189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8pPr>
            <a:lvl9pPr marL="216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noProof="0">
                <a:solidFill>
                  <a:schemeClr val="accent1"/>
                </a:solidFill>
                <a:latin typeface="+mj-lt"/>
                <a:ea typeface="+mn-ea"/>
                <a:cs typeface="+mn-cs"/>
              </a:rPr>
              <a:t>To change copyright year: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Go to View Tab to select Slide Master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Scroll down to the last slide on the slide panel</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Change the year, as required.</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Click Close Master View, under Slide Master Tab</a:t>
            </a:r>
          </a:p>
        </p:txBody>
      </p:sp>
      <p:pic>
        <p:nvPicPr>
          <p:cNvPr id="8" name="Picture 7" descr="Logo&#10;&#10;Description automatically generated">
            <a:extLst>
              <a:ext uri="{FF2B5EF4-FFF2-40B4-BE49-F238E27FC236}">
                <a16:creationId xmlns:a16="http://schemas.microsoft.com/office/drawing/2014/main" id="{861B2666-9407-744C-A8BB-0EB4695905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2010" y="251445"/>
            <a:ext cx="4032448" cy="2111281"/>
          </a:xfrm>
          <a:prstGeom prst="rect">
            <a:avLst/>
          </a:prstGeom>
        </p:spPr>
      </p:pic>
      <p:sp>
        <p:nvSpPr>
          <p:cNvPr id="9" name="Subtitle">
            <a:extLst>
              <a:ext uri="{FF2B5EF4-FFF2-40B4-BE49-F238E27FC236}">
                <a16:creationId xmlns:a16="http://schemas.microsoft.com/office/drawing/2014/main" id="{2BBBD70D-617D-A340-9CE6-8D6F978FB358}"/>
              </a:ext>
            </a:extLst>
          </p:cNvPr>
          <p:cNvSpPr>
            <a:spLocks noGrp="1"/>
          </p:cNvSpPr>
          <p:nvPr>
            <p:ph type="subTitle" idx="1"/>
          </p:nvPr>
        </p:nvSpPr>
        <p:spPr bwMode="gray">
          <a:xfrm>
            <a:off x="881410" y="5641198"/>
            <a:ext cx="5544616" cy="612000"/>
          </a:xfrm>
          <a:prstGeom prst="rect">
            <a:avLst/>
          </a:prstGeom>
        </p:spPr>
        <p:txBody>
          <a:bodyPr lIns="0" tIns="0" rIns="0" bIns="0">
            <a:noAutofit/>
          </a:bodyPr>
          <a:lstStyle>
            <a:lvl1pPr marL="0" indent="0" algn="l">
              <a:buNone/>
              <a:defRPr sz="2400">
                <a:solidFill>
                  <a:schemeClr val="bg1">
                    <a:lumMod val="75000"/>
                  </a:schemeClr>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GB" noProof="0"/>
              <a:t>Click to edit Master subtitle style</a:t>
            </a:r>
          </a:p>
        </p:txBody>
      </p:sp>
      <p:sp>
        <p:nvSpPr>
          <p:cNvPr id="10" name="Title">
            <a:extLst>
              <a:ext uri="{FF2B5EF4-FFF2-40B4-BE49-F238E27FC236}">
                <a16:creationId xmlns:a16="http://schemas.microsoft.com/office/drawing/2014/main" id="{21BF832D-9195-DC47-930B-63D18E687208}"/>
              </a:ext>
            </a:extLst>
          </p:cNvPr>
          <p:cNvSpPr>
            <a:spLocks noGrp="1"/>
          </p:cNvSpPr>
          <p:nvPr>
            <p:ph type="ctrTitle" hasCustomPrompt="1"/>
          </p:nvPr>
        </p:nvSpPr>
        <p:spPr bwMode="gray">
          <a:xfrm>
            <a:off x="881410" y="3853941"/>
            <a:ext cx="5544616" cy="1728072"/>
          </a:xfrm>
          <a:prstGeom prst="rect">
            <a:avLst/>
          </a:prstGeom>
        </p:spPr>
        <p:txBody>
          <a:bodyPr lIns="0" tIns="0" rIns="0" bIns="0" anchor="b">
            <a:noAutofit/>
          </a:bodyPr>
          <a:lstStyle>
            <a:lvl1pPr algn="l">
              <a:defRPr sz="4400" b="0">
                <a:solidFill>
                  <a:schemeClr val="bg1"/>
                </a:solidFill>
                <a:latin typeface="+mj-lt"/>
              </a:defRPr>
            </a:lvl1pPr>
          </a:lstStyle>
          <a:p>
            <a:r>
              <a:rPr lang="en-GB" noProof="0"/>
              <a:t>CLICK TO EDIT MASTER </a:t>
            </a:r>
            <a:br>
              <a:rPr lang="en-GB" noProof="0"/>
            </a:br>
            <a:r>
              <a:rPr lang="en-GB" noProof="0"/>
              <a:t>TITLE STYLE</a:t>
            </a:r>
          </a:p>
        </p:txBody>
      </p:sp>
      <p:sp>
        <p:nvSpPr>
          <p:cNvPr id="11" name="Footer Placeholder">
            <a:extLst>
              <a:ext uri="{FF2B5EF4-FFF2-40B4-BE49-F238E27FC236}">
                <a16:creationId xmlns:a16="http://schemas.microsoft.com/office/drawing/2014/main" id="{55C2D728-A01D-1A4D-8DAD-310A22A6A2D1}"/>
              </a:ext>
            </a:extLst>
          </p:cNvPr>
          <p:cNvSpPr>
            <a:spLocks noGrp="1"/>
          </p:cNvSpPr>
          <p:nvPr>
            <p:ph type="ftr" sz="quarter" idx="11"/>
          </p:nvPr>
        </p:nvSpPr>
        <p:spPr bwMode="gray">
          <a:xfrm>
            <a:off x="862471" y="6948189"/>
            <a:ext cx="6355643" cy="216025"/>
          </a:xfrm>
        </p:spPr>
        <p:txBody>
          <a:bodyPr lIns="0" tIns="0" rIns="0" bIns="0" anchor="b">
            <a:noAutofit/>
          </a:bodyPr>
          <a:lstStyle>
            <a:lvl1pPr algn="l">
              <a:defRPr sz="1400">
                <a:solidFill>
                  <a:schemeClr val="bg1"/>
                </a:solidFill>
                <a:latin typeface="+mn-lt"/>
              </a:defRPr>
            </a:lvl1pPr>
          </a:lstStyle>
          <a:p>
            <a:r>
              <a:rPr lang="en-US"/>
              <a:t>For Distribution within Coalition Member organisations only</a:t>
            </a:r>
            <a:endParaRPr lang="en-GB" b="1" i="1"/>
          </a:p>
        </p:txBody>
      </p:sp>
    </p:spTree>
    <p:extLst>
      <p:ext uri="{BB962C8B-B14F-4D97-AF65-F5344CB8AC3E}">
        <p14:creationId xmlns:p14="http://schemas.microsoft.com/office/powerpoint/2010/main" val="1203556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CA2A8A-F62C-AEC5-563E-08C10C78A3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433" b="1433"/>
          <a:stretch/>
        </p:blipFill>
        <p:spPr>
          <a:xfrm>
            <a:off x="0" y="0"/>
            <a:ext cx="10746506" cy="7561227"/>
          </a:xfrm>
          <a:prstGeom prst="rect">
            <a:avLst/>
          </a:prstGeom>
          <a:ln>
            <a:noFill/>
          </a:ln>
        </p:spPr>
      </p:pic>
      <p:sp>
        <p:nvSpPr>
          <p:cNvPr id="9" name="Subtitle">
            <a:extLst>
              <a:ext uri="{FF2B5EF4-FFF2-40B4-BE49-F238E27FC236}">
                <a16:creationId xmlns:a16="http://schemas.microsoft.com/office/drawing/2014/main" id="{2BBBD70D-617D-A340-9CE6-8D6F978FB358}"/>
              </a:ext>
            </a:extLst>
          </p:cNvPr>
          <p:cNvSpPr>
            <a:spLocks noGrp="1"/>
          </p:cNvSpPr>
          <p:nvPr>
            <p:ph type="subTitle" idx="1" hasCustomPrompt="1"/>
          </p:nvPr>
        </p:nvSpPr>
        <p:spPr bwMode="gray">
          <a:xfrm>
            <a:off x="809402" y="4643933"/>
            <a:ext cx="4968552" cy="360040"/>
          </a:xfrm>
          <a:prstGeom prst="rect">
            <a:avLst/>
          </a:prstGeom>
        </p:spPr>
        <p:txBody>
          <a:bodyPr lIns="0" tIns="0" rIns="0" bIns="0">
            <a:noAutofit/>
          </a:bodyPr>
          <a:lstStyle>
            <a:lvl1pPr marL="0" indent="0" algn="l">
              <a:lnSpc>
                <a:spcPts val="2560"/>
              </a:lnSpc>
              <a:buNone/>
              <a:defRPr sz="2800">
                <a:solidFill>
                  <a:schemeClr val="accent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10" name="Title">
            <a:extLst>
              <a:ext uri="{FF2B5EF4-FFF2-40B4-BE49-F238E27FC236}">
                <a16:creationId xmlns:a16="http://schemas.microsoft.com/office/drawing/2014/main" id="{21BF832D-9195-DC47-930B-63D18E687208}"/>
              </a:ext>
            </a:extLst>
          </p:cNvPr>
          <p:cNvSpPr>
            <a:spLocks noGrp="1"/>
          </p:cNvSpPr>
          <p:nvPr>
            <p:ph type="ctrTitle" hasCustomPrompt="1"/>
          </p:nvPr>
        </p:nvSpPr>
        <p:spPr bwMode="gray">
          <a:xfrm>
            <a:off x="809402" y="3284638"/>
            <a:ext cx="4968552" cy="1152008"/>
          </a:xfrm>
          <a:prstGeom prst="rect">
            <a:avLst/>
          </a:prstGeom>
        </p:spPr>
        <p:txBody>
          <a:bodyPr lIns="0" tIns="0" rIns="0" bIns="0" anchor="b">
            <a:noAutofit/>
          </a:bodyPr>
          <a:lstStyle>
            <a:lvl1pPr algn="l">
              <a:lnSpc>
                <a:spcPts val="4000"/>
              </a:lnSpc>
              <a:defRPr sz="4500" b="0">
                <a:solidFill>
                  <a:schemeClr val="accent2"/>
                </a:solidFill>
                <a:latin typeface="+mj-lt"/>
              </a:defRPr>
            </a:lvl1pPr>
          </a:lstStyle>
          <a:p>
            <a:r>
              <a:rPr lang="en-GB" noProof="0"/>
              <a:t>Click to edit master </a:t>
            </a:r>
            <a:br>
              <a:rPr lang="en-GB" noProof="0"/>
            </a:br>
            <a:r>
              <a:rPr lang="en-GB" noProof="0"/>
              <a:t>title style</a:t>
            </a:r>
          </a:p>
        </p:txBody>
      </p:sp>
      <p:sp>
        <p:nvSpPr>
          <p:cNvPr id="4" name="Rectangle 3">
            <a:extLst>
              <a:ext uri="{FF2B5EF4-FFF2-40B4-BE49-F238E27FC236}">
                <a16:creationId xmlns:a16="http://schemas.microsoft.com/office/drawing/2014/main" id="{73319823-D470-0118-F9E0-5A83BA99C1E3}"/>
              </a:ext>
            </a:extLst>
          </p:cNvPr>
          <p:cNvSpPr/>
          <p:nvPr userDrawn="1"/>
        </p:nvSpPr>
        <p:spPr bwMode="gray">
          <a:xfrm>
            <a:off x="11754619" y="2537326"/>
            <a:ext cx="3024336" cy="179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GB"/>
            </a:defPPr>
            <a:lvl1pPr marL="0" indent="0" algn="l" defTabSz="914400" rtl="0" eaLnBrk="1" latinLnBrk="0" hangingPunct="1">
              <a:spcBef>
                <a:spcPts val="0"/>
              </a:spcBef>
              <a:buFont typeface="Arial" panose="020B0604020202020204" pitchFamily="34" charset="0"/>
              <a:buNone/>
              <a:defRPr sz="1600" kern="1200">
                <a:solidFill>
                  <a:schemeClr val="lt1"/>
                </a:solidFill>
                <a:latin typeface="+mn-lt"/>
                <a:ea typeface="+mn-ea"/>
                <a:cs typeface="+mn-cs"/>
              </a:defRPr>
            </a:lvl1pPr>
            <a:lvl2pPr marL="270000" indent="-270000" algn="l" defTabSz="914400" rtl="0" eaLnBrk="1" latinLnBrk="0" hangingPunct="1">
              <a:spcBef>
                <a:spcPts val="0"/>
              </a:spcBef>
              <a:buClr>
                <a:schemeClr val="accent1"/>
              </a:buClr>
              <a:buFont typeface="Wingdings" panose="05000000000000000000" pitchFamily="2" charset="2"/>
              <a:buChar char=""/>
              <a:defRPr sz="1600" kern="1200">
                <a:solidFill>
                  <a:schemeClr val="lt1"/>
                </a:solidFill>
                <a:latin typeface="+mn-lt"/>
                <a:ea typeface="+mn-ea"/>
                <a:cs typeface="+mn-cs"/>
              </a:defRPr>
            </a:lvl2pPr>
            <a:lvl3pPr marL="54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3pPr>
            <a:lvl4pPr marL="81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4pPr>
            <a:lvl5pPr marL="108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5pPr>
            <a:lvl6pPr marL="135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6pPr>
            <a:lvl7pPr marL="162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7pPr>
            <a:lvl8pPr marL="189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8pPr>
            <a:lvl9pPr marL="216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noProof="0">
                <a:solidFill>
                  <a:schemeClr val="accent1"/>
                </a:solidFill>
                <a:latin typeface="+mj-lt"/>
                <a:ea typeface="+mn-ea"/>
                <a:cs typeface="+mn-cs"/>
              </a:rPr>
              <a:t>To change copyright year: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Go to View Tab to select Slide Master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Scroll down to the last slide on the slide panel</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Change the year, as required.</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Click Close Master View, under Slide Master Tab</a:t>
            </a:r>
          </a:p>
        </p:txBody>
      </p:sp>
      <p:pic>
        <p:nvPicPr>
          <p:cNvPr id="12" name="Picture 11" descr="Logo&#10;&#10;Description automatically generated">
            <a:extLst>
              <a:ext uri="{FF2B5EF4-FFF2-40B4-BE49-F238E27FC236}">
                <a16:creationId xmlns:a16="http://schemas.microsoft.com/office/drawing/2014/main" id="{D5424A9D-EC2E-D4BF-168B-9B8515C862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14258" y="6372125"/>
            <a:ext cx="1975953" cy="1034556"/>
          </a:xfrm>
          <a:prstGeom prst="rect">
            <a:avLst/>
          </a:prstGeom>
        </p:spPr>
      </p:pic>
    </p:spTree>
    <p:extLst>
      <p:ext uri="{BB962C8B-B14F-4D97-AF65-F5344CB8AC3E}">
        <p14:creationId xmlns:p14="http://schemas.microsoft.com/office/powerpoint/2010/main" val="3324040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tyle 1">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BF6919A-159F-D7D4-83F2-463FE9DB9F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9534"/>
            <a:ext cx="10746507" cy="7612650"/>
          </a:xfrm>
          <a:prstGeom prst="rect">
            <a:avLst/>
          </a:prstGeom>
          <a:ln>
            <a:noFill/>
          </a:ln>
        </p:spPr>
      </p:pic>
      <p:pic>
        <p:nvPicPr>
          <p:cNvPr id="2057" name="MCC Victoria" hidden="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CC Victoria" hidden="1">
            <a:extLst>
              <a:ext uri="{FF2B5EF4-FFF2-40B4-BE49-F238E27FC236}">
                <a16:creationId xmlns:a16="http://schemas.microsoft.com/office/drawing/2014/main" id="{9C7B3EE9-E0AB-5ACD-FE0F-C2CCC3DEB338}"/>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MCC Stem" hidden="1">
            <a:extLst>
              <a:ext uri="{FF2B5EF4-FFF2-40B4-BE49-F238E27FC236}">
                <a16:creationId xmlns:a16="http://schemas.microsoft.com/office/drawing/2014/main" id="{275486CB-0E3C-039A-3803-BFB0256CA3B1}"/>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MCC Sports" hidden="1">
            <a:extLst>
              <a:ext uri="{FF2B5EF4-FFF2-40B4-BE49-F238E27FC236}">
                <a16:creationId xmlns:a16="http://schemas.microsoft.com/office/drawing/2014/main" id="{7883C1B5-9300-8054-060D-B84290EF64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10" name="MCC Property" hidden="1">
            <a:extLst>
              <a:ext uri="{FF2B5EF4-FFF2-40B4-BE49-F238E27FC236}">
                <a16:creationId xmlns:a16="http://schemas.microsoft.com/office/drawing/2014/main" id="{B9D3B3AD-0DBC-2E17-0D5B-8CD00BA07274}"/>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MCC National est 2016" hidden="1">
            <a:extLst>
              <a:ext uri="{FF2B5EF4-FFF2-40B4-BE49-F238E27FC236}">
                <a16:creationId xmlns:a16="http://schemas.microsoft.com/office/drawing/2014/main" id="{2C3803D3-297A-EA54-E98F-FA345A22F25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12" name="MCC National est 2015" hidden="1">
            <a:extLst>
              <a:ext uri="{FF2B5EF4-FFF2-40B4-BE49-F238E27FC236}">
                <a16:creationId xmlns:a16="http://schemas.microsoft.com/office/drawing/2014/main" id="{777DB86C-F04A-9D0F-7530-C9447EE07238}"/>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13" name="MCC Founding" hidden="1">
            <a:extLst>
              <a:ext uri="{FF2B5EF4-FFF2-40B4-BE49-F238E27FC236}">
                <a16:creationId xmlns:a16="http://schemas.microsoft.com/office/drawing/2014/main" id="{8E5421A1-CC2C-CD3C-2E2E-6E2AC0960D8C}"/>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MCC Architects" hidden="1">
            <a:extLst>
              <a:ext uri="{FF2B5EF4-FFF2-40B4-BE49-F238E27FC236}">
                <a16:creationId xmlns:a16="http://schemas.microsoft.com/office/drawing/2014/main" id="{AE968414-4F82-9075-ED2B-ADDB34149DB3}"/>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a:extLst>
              <a:ext uri="{FF2B5EF4-FFF2-40B4-BE49-F238E27FC236}">
                <a16:creationId xmlns:a16="http://schemas.microsoft.com/office/drawing/2014/main" id="{AC2E54E6-42C6-DCC7-9047-A86E1BA28AE4}"/>
              </a:ext>
            </a:extLst>
          </p:cNvPr>
          <p:cNvSpPr>
            <a:spLocks noGrp="1"/>
          </p:cNvSpPr>
          <p:nvPr>
            <p:ph type="subTitle" idx="1" hasCustomPrompt="1"/>
          </p:nvPr>
        </p:nvSpPr>
        <p:spPr bwMode="gray">
          <a:xfrm>
            <a:off x="809402" y="4643933"/>
            <a:ext cx="4968552" cy="360040"/>
          </a:xfrm>
          <a:prstGeom prst="rect">
            <a:avLst/>
          </a:prstGeom>
        </p:spPr>
        <p:txBody>
          <a:bodyPr lIns="0" tIns="0" rIns="0" bIns="0">
            <a:noAutofit/>
          </a:bodyPr>
          <a:lstStyle>
            <a:lvl1pPr marL="0" indent="0" algn="l">
              <a:lnSpc>
                <a:spcPts val="2560"/>
              </a:lnSpc>
              <a:buNone/>
              <a:defRPr sz="2800">
                <a:solidFill>
                  <a:schemeClr val="accent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3" name="Title">
            <a:extLst>
              <a:ext uri="{FF2B5EF4-FFF2-40B4-BE49-F238E27FC236}">
                <a16:creationId xmlns:a16="http://schemas.microsoft.com/office/drawing/2014/main" id="{85F75FC7-7C92-E74D-7AC0-E9399D60D4EC}"/>
              </a:ext>
            </a:extLst>
          </p:cNvPr>
          <p:cNvSpPr>
            <a:spLocks noGrp="1"/>
          </p:cNvSpPr>
          <p:nvPr>
            <p:ph type="ctrTitle" hasCustomPrompt="1"/>
          </p:nvPr>
        </p:nvSpPr>
        <p:spPr bwMode="gray">
          <a:xfrm>
            <a:off x="809402" y="3284638"/>
            <a:ext cx="4968552" cy="1152008"/>
          </a:xfrm>
          <a:prstGeom prst="rect">
            <a:avLst/>
          </a:prstGeom>
        </p:spPr>
        <p:txBody>
          <a:bodyPr lIns="0" tIns="0" rIns="0" bIns="0" anchor="b">
            <a:noAutofit/>
          </a:bodyPr>
          <a:lstStyle>
            <a:lvl1pPr algn="l">
              <a:lnSpc>
                <a:spcPts val="4000"/>
              </a:lnSpc>
              <a:defRPr sz="4500" b="0">
                <a:solidFill>
                  <a:schemeClr val="accent2">
                    <a:lumMod val="75000"/>
                  </a:schemeClr>
                </a:solidFill>
                <a:latin typeface="+mj-lt"/>
              </a:defRPr>
            </a:lvl1pPr>
          </a:lstStyle>
          <a:p>
            <a:r>
              <a:rPr lang="en-GB" noProof="0"/>
              <a:t>Click to edit master </a:t>
            </a:r>
            <a:br>
              <a:rPr lang="en-GB" noProof="0"/>
            </a:br>
            <a:r>
              <a:rPr lang="en-GB" noProof="0"/>
              <a:t>title style</a:t>
            </a:r>
          </a:p>
        </p:txBody>
      </p:sp>
      <p:pic>
        <p:nvPicPr>
          <p:cNvPr id="4" name="Picture 3" descr="Logo&#10;&#10;Description automatically generated">
            <a:extLst>
              <a:ext uri="{FF2B5EF4-FFF2-40B4-BE49-F238E27FC236}">
                <a16:creationId xmlns:a16="http://schemas.microsoft.com/office/drawing/2014/main" id="{5ED11D84-A3B3-4BBE-EC96-D957714508C1}"/>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8514258" y="6372125"/>
            <a:ext cx="1975953" cy="1034556"/>
          </a:xfrm>
          <a:prstGeom prst="rect">
            <a:avLst/>
          </a:prstGeom>
        </p:spPr>
      </p:pic>
    </p:spTree>
    <p:extLst>
      <p:ext uri="{BB962C8B-B14F-4D97-AF65-F5344CB8AC3E}">
        <p14:creationId xmlns:p14="http://schemas.microsoft.com/office/powerpoint/2010/main" val="81962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tyl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17A88A-F112-A042-92E3-EB3AD70B5B68}"/>
              </a:ext>
            </a:extLst>
          </p:cNvPr>
          <p:cNvSpPr/>
          <p:nvPr/>
        </p:nvSpPr>
        <p:spPr>
          <a:xfrm rot="10800000">
            <a:off x="2249561" y="-36588"/>
            <a:ext cx="8451598" cy="7617065"/>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1"/>
              <a:gd name="connsiteX1" fmla="*/ 2679192 w 10698480"/>
              <a:gd name="connsiteY1" fmla="*/ 5028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2650838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 name="connsiteX0" fmla="*/ 0 w 10853239"/>
              <a:gd name="connsiteY0" fmla="*/ 9154 h 7612855"/>
              <a:gd name="connsiteX1" fmla="*/ 2650838 w 10853239"/>
              <a:gd name="connsiteY1" fmla="*/ 0 h 7612855"/>
              <a:gd name="connsiteX2" fmla="*/ 10853239 w 10853239"/>
              <a:gd name="connsiteY2" fmla="*/ 7585850 h 7612855"/>
              <a:gd name="connsiteX3" fmla="*/ 0 w 10853239"/>
              <a:gd name="connsiteY3" fmla="*/ 7612855 h 7612855"/>
              <a:gd name="connsiteX4" fmla="*/ 0 w 10853239"/>
              <a:gd name="connsiteY4" fmla="*/ 9154 h 7612855"/>
              <a:gd name="connsiteX0" fmla="*/ 0 w 10853239"/>
              <a:gd name="connsiteY0" fmla="*/ 0 h 7603701"/>
              <a:gd name="connsiteX1" fmla="*/ 462111 w 10853239"/>
              <a:gd name="connsiteY1" fmla="*/ 8269 h 7603701"/>
              <a:gd name="connsiteX2" fmla="*/ 10853239 w 10853239"/>
              <a:gd name="connsiteY2" fmla="*/ 7576696 h 7603701"/>
              <a:gd name="connsiteX3" fmla="*/ 0 w 10853239"/>
              <a:gd name="connsiteY3" fmla="*/ 7603701 h 7603701"/>
              <a:gd name="connsiteX4" fmla="*/ 0 w 10853239"/>
              <a:gd name="connsiteY4" fmla="*/ 0 h 760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3239" h="7603701">
                <a:moveTo>
                  <a:pt x="0" y="0"/>
                </a:moveTo>
                <a:lnTo>
                  <a:pt x="462111" y="8269"/>
                </a:lnTo>
                <a:lnTo>
                  <a:pt x="10853239" y="7576696"/>
                </a:lnTo>
                <a:lnTo>
                  <a:pt x="0" y="760370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Subtitle"/>
          <p:cNvSpPr>
            <a:spLocks noGrp="1"/>
          </p:cNvSpPr>
          <p:nvPr>
            <p:ph type="subTitle" idx="1"/>
          </p:nvPr>
        </p:nvSpPr>
        <p:spPr bwMode="gray">
          <a:xfrm>
            <a:off x="881410" y="6007062"/>
            <a:ext cx="4896544" cy="612000"/>
          </a:xfrm>
          <a:prstGeom prst="rect">
            <a:avLst/>
          </a:prstGeom>
        </p:spPr>
        <p:txBody>
          <a:bodyPr lIns="0" tIns="0" rIns="0" bIns="0">
            <a:noAutofit/>
          </a:bodyPr>
          <a:lstStyle>
            <a:lvl1pPr marL="0" indent="0" algn="l">
              <a:buNone/>
              <a:defRPr sz="2400">
                <a:solidFill>
                  <a:schemeClr val="bg2">
                    <a:lumMod val="75000"/>
                  </a:schemeClr>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2" name="Title"/>
          <p:cNvSpPr>
            <a:spLocks noGrp="1"/>
          </p:cNvSpPr>
          <p:nvPr>
            <p:ph type="ctrTitle" hasCustomPrompt="1"/>
          </p:nvPr>
        </p:nvSpPr>
        <p:spPr bwMode="gray">
          <a:xfrm>
            <a:off x="881410" y="3216716"/>
            <a:ext cx="4896544" cy="2590106"/>
          </a:xfrm>
          <a:prstGeom prst="rect">
            <a:avLst/>
          </a:prstGeom>
        </p:spPr>
        <p:txBody>
          <a:bodyPr lIns="0" tIns="0" rIns="0" bIns="0" anchor="b">
            <a:noAutofit/>
          </a:bodyPr>
          <a:lstStyle>
            <a:lvl1pPr algn="l">
              <a:defRPr sz="4400" b="0">
                <a:solidFill>
                  <a:schemeClr val="accent2"/>
                </a:solidFill>
                <a:latin typeface="+mj-lt"/>
              </a:defRPr>
            </a:lvl1pPr>
          </a:lstStyle>
          <a:p>
            <a:r>
              <a:rPr lang="en-GB" noProof="0"/>
              <a:t>CLICK TO EDIT MASTER TITLE STYLE</a:t>
            </a:r>
          </a:p>
        </p:txBody>
      </p:sp>
      <p:pic>
        <p:nvPicPr>
          <p:cNvPr id="2057" name="MCC Victoria" hidden="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op Orange Box">
            <a:extLst>
              <a:ext uri="{FF2B5EF4-FFF2-40B4-BE49-F238E27FC236}">
                <a16:creationId xmlns:a16="http://schemas.microsoft.com/office/drawing/2014/main" id="{66B4063C-B892-5C45-9706-F1D88F4ED093}"/>
              </a:ext>
            </a:extLst>
          </p:cNvPr>
          <p:cNvSpPr>
            <a:spLocks/>
          </p:cNvSpPr>
          <p:nvPr/>
        </p:nvSpPr>
        <p:spPr bwMode="gray">
          <a:xfrm>
            <a:off x="-13459" y="-7973"/>
            <a:ext cx="2394525" cy="3067730"/>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298 h 9907"/>
              <a:gd name="connsiteX1" fmla="*/ 0 w 10000"/>
              <a:gd name="connsiteY1" fmla="*/ 9907 h 9907"/>
              <a:gd name="connsiteX2" fmla="*/ 74 w 10000"/>
              <a:gd name="connsiteY2" fmla="*/ 0 h 9907"/>
              <a:gd name="connsiteX3" fmla="*/ 9692 w 10000"/>
              <a:gd name="connsiteY3" fmla="*/ 4514 h 9907"/>
              <a:gd name="connsiteX4" fmla="*/ 9692 w 10000"/>
              <a:gd name="connsiteY4" fmla="*/ 5298 h 9907"/>
              <a:gd name="connsiteX0" fmla="*/ 9692 w 10000"/>
              <a:gd name="connsiteY0" fmla="*/ 1853 h 6505"/>
              <a:gd name="connsiteX1" fmla="*/ 0 w 10000"/>
              <a:gd name="connsiteY1" fmla="*/ 6505 h 6505"/>
              <a:gd name="connsiteX2" fmla="*/ 5 w 10000"/>
              <a:gd name="connsiteY2" fmla="*/ 0 h 6505"/>
              <a:gd name="connsiteX3" fmla="*/ 9692 w 10000"/>
              <a:gd name="connsiteY3" fmla="*/ 1061 h 6505"/>
              <a:gd name="connsiteX4" fmla="*/ 9692 w 10000"/>
              <a:gd name="connsiteY4" fmla="*/ 1853 h 6505"/>
              <a:gd name="connsiteX0" fmla="*/ 9692 w 10000"/>
              <a:gd name="connsiteY0" fmla="*/ 2852 h 10003"/>
              <a:gd name="connsiteX1" fmla="*/ 0 w 10000"/>
              <a:gd name="connsiteY1" fmla="*/ 10003 h 10003"/>
              <a:gd name="connsiteX2" fmla="*/ 5 w 10000"/>
              <a:gd name="connsiteY2" fmla="*/ 3 h 10003"/>
              <a:gd name="connsiteX3" fmla="*/ 9692 w 10000"/>
              <a:gd name="connsiteY3" fmla="*/ 1634 h 10003"/>
              <a:gd name="connsiteX4" fmla="*/ 9692 w 10000"/>
              <a:gd name="connsiteY4" fmla="*/ 2852 h 10003"/>
              <a:gd name="connsiteX0" fmla="*/ 9692 w 10000"/>
              <a:gd name="connsiteY0" fmla="*/ 3488 h 10639"/>
              <a:gd name="connsiteX1" fmla="*/ 0 w 10000"/>
              <a:gd name="connsiteY1" fmla="*/ 10639 h 10639"/>
              <a:gd name="connsiteX2" fmla="*/ 5 w 10000"/>
              <a:gd name="connsiteY2" fmla="*/ 639 h 10639"/>
              <a:gd name="connsiteX3" fmla="*/ 4357 w 10000"/>
              <a:gd name="connsiteY3" fmla="*/ 1146 h 10639"/>
              <a:gd name="connsiteX4" fmla="*/ 9692 w 10000"/>
              <a:gd name="connsiteY4" fmla="*/ 2270 h 10639"/>
              <a:gd name="connsiteX5" fmla="*/ 9692 w 10000"/>
              <a:gd name="connsiteY5" fmla="*/ 3488 h 10639"/>
              <a:gd name="connsiteX0" fmla="*/ 9692 w 10000"/>
              <a:gd name="connsiteY0" fmla="*/ 3601 h 10752"/>
              <a:gd name="connsiteX1" fmla="*/ 0 w 10000"/>
              <a:gd name="connsiteY1" fmla="*/ 10752 h 10752"/>
              <a:gd name="connsiteX2" fmla="*/ 5 w 10000"/>
              <a:gd name="connsiteY2" fmla="*/ 752 h 10752"/>
              <a:gd name="connsiteX3" fmla="*/ 7212 w 10000"/>
              <a:gd name="connsiteY3" fmla="*/ 802 h 10752"/>
              <a:gd name="connsiteX4" fmla="*/ 9692 w 10000"/>
              <a:gd name="connsiteY4" fmla="*/ 2383 h 10752"/>
              <a:gd name="connsiteX5" fmla="*/ 9692 w 10000"/>
              <a:gd name="connsiteY5" fmla="*/ 3601 h 10752"/>
              <a:gd name="connsiteX0" fmla="*/ 9692 w 10000"/>
              <a:gd name="connsiteY0" fmla="*/ 3601 h 10752"/>
              <a:gd name="connsiteX1" fmla="*/ 0 w 10000"/>
              <a:gd name="connsiteY1" fmla="*/ 10752 h 10752"/>
              <a:gd name="connsiteX2" fmla="*/ 5 w 10000"/>
              <a:gd name="connsiteY2" fmla="*/ 752 h 10752"/>
              <a:gd name="connsiteX3" fmla="*/ 7212 w 10000"/>
              <a:gd name="connsiteY3" fmla="*/ 802 h 10752"/>
              <a:gd name="connsiteX4" fmla="*/ 9692 w 10000"/>
              <a:gd name="connsiteY4" fmla="*/ 2383 h 10752"/>
              <a:gd name="connsiteX5" fmla="*/ 9692 w 10000"/>
              <a:gd name="connsiteY5" fmla="*/ 3601 h 10752"/>
              <a:gd name="connsiteX0" fmla="*/ 9692 w 10000"/>
              <a:gd name="connsiteY0" fmla="*/ 3601 h 10752"/>
              <a:gd name="connsiteX1" fmla="*/ 0 w 10000"/>
              <a:gd name="connsiteY1" fmla="*/ 10752 h 10752"/>
              <a:gd name="connsiteX2" fmla="*/ 5 w 10000"/>
              <a:gd name="connsiteY2" fmla="*/ 752 h 10752"/>
              <a:gd name="connsiteX3" fmla="*/ 7212 w 10000"/>
              <a:gd name="connsiteY3" fmla="*/ 802 h 10752"/>
              <a:gd name="connsiteX4" fmla="*/ 9692 w 10000"/>
              <a:gd name="connsiteY4" fmla="*/ 2383 h 10752"/>
              <a:gd name="connsiteX5" fmla="*/ 9692 w 10000"/>
              <a:gd name="connsiteY5" fmla="*/ 3601 h 10752"/>
              <a:gd name="connsiteX0" fmla="*/ 9692 w 10000"/>
              <a:gd name="connsiteY0" fmla="*/ 3587 h 10738"/>
              <a:gd name="connsiteX1" fmla="*/ 0 w 10000"/>
              <a:gd name="connsiteY1" fmla="*/ 10738 h 10738"/>
              <a:gd name="connsiteX2" fmla="*/ 5 w 10000"/>
              <a:gd name="connsiteY2" fmla="*/ 738 h 10738"/>
              <a:gd name="connsiteX3" fmla="*/ 7590 w 10000"/>
              <a:gd name="connsiteY3" fmla="*/ 842 h 10738"/>
              <a:gd name="connsiteX4" fmla="*/ 9692 w 10000"/>
              <a:gd name="connsiteY4" fmla="*/ 2369 h 10738"/>
              <a:gd name="connsiteX5" fmla="*/ 9692 w 10000"/>
              <a:gd name="connsiteY5" fmla="*/ 3587 h 10738"/>
              <a:gd name="connsiteX0" fmla="*/ 9692 w 10000"/>
              <a:gd name="connsiteY0" fmla="*/ 2919 h 10070"/>
              <a:gd name="connsiteX1" fmla="*/ 0 w 10000"/>
              <a:gd name="connsiteY1" fmla="*/ 10070 h 10070"/>
              <a:gd name="connsiteX2" fmla="*/ 5 w 10000"/>
              <a:gd name="connsiteY2" fmla="*/ 70 h 10070"/>
              <a:gd name="connsiteX3" fmla="*/ 7590 w 10000"/>
              <a:gd name="connsiteY3" fmla="*/ 174 h 10070"/>
              <a:gd name="connsiteX4" fmla="*/ 9692 w 10000"/>
              <a:gd name="connsiteY4" fmla="*/ 1701 h 10070"/>
              <a:gd name="connsiteX5" fmla="*/ 9692 w 10000"/>
              <a:gd name="connsiteY5" fmla="*/ 2919 h 10070"/>
              <a:gd name="connsiteX0" fmla="*/ 9692 w 10000"/>
              <a:gd name="connsiteY0" fmla="*/ 2849 h 10000"/>
              <a:gd name="connsiteX1" fmla="*/ 0 w 10000"/>
              <a:gd name="connsiteY1" fmla="*/ 10000 h 10000"/>
              <a:gd name="connsiteX2" fmla="*/ 5 w 10000"/>
              <a:gd name="connsiteY2" fmla="*/ 0 h 10000"/>
              <a:gd name="connsiteX3" fmla="*/ 7590 w 10000"/>
              <a:gd name="connsiteY3" fmla="*/ 104 h 10000"/>
              <a:gd name="connsiteX4" fmla="*/ 9692 w 10000"/>
              <a:gd name="connsiteY4" fmla="*/ 1631 h 10000"/>
              <a:gd name="connsiteX5" fmla="*/ 9692 w 10000"/>
              <a:gd name="connsiteY5" fmla="*/ 2849 h 10000"/>
              <a:gd name="connsiteX0" fmla="*/ 9692 w 10000"/>
              <a:gd name="connsiteY0" fmla="*/ 2852 h 10003"/>
              <a:gd name="connsiteX1" fmla="*/ 0 w 10000"/>
              <a:gd name="connsiteY1" fmla="*/ 10003 h 10003"/>
              <a:gd name="connsiteX2" fmla="*/ 5 w 10000"/>
              <a:gd name="connsiteY2" fmla="*/ 3 h 10003"/>
              <a:gd name="connsiteX3" fmla="*/ 7452 w 10000"/>
              <a:gd name="connsiteY3" fmla="*/ 0 h 10003"/>
              <a:gd name="connsiteX4" fmla="*/ 9692 w 10000"/>
              <a:gd name="connsiteY4" fmla="*/ 1634 h 10003"/>
              <a:gd name="connsiteX5" fmla="*/ 9692 w 10000"/>
              <a:gd name="connsiteY5" fmla="*/ 2852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3">
                <a:moveTo>
                  <a:pt x="9692" y="2852"/>
                </a:moveTo>
                <a:lnTo>
                  <a:pt x="0" y="10003"/>
                </a:lnTo>
                <a:cubicBezTo>
                  <a:pt x="15" y="1736"/>
                  <a:pt x="20" y="7248"/>
                  <a:pt x="5" y="3"/>
                </a:cubicBezTo>
                <a:lnTo>
                  <a:pt x="7452" y="0"/>
                </a:lnTo>
                <a:cubicBezTo>
                  <a:pt x="8000" y="353"/>
                  <a:pt x="8837" y="1002"/>
                  <a:pt x="9692" y="1634"/>
                </a:cubicBezTo>
                <a:cubicBezTo>
                  <a:pt x="10103" y="1938"/>
                  <a:pt x="10103" y="2549"/>
                  <a:pt x="9692" y="2852"/>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4" name="Picture 3" descr="A picture containing text, bottle, sign&#10;&#10;Description automatically generated">
            <a:extLst>
              <a:ext uri="{FF2B5EF4-FFF2-40B4-BE49-F238E27FC236}">
                <a16:creationId xmlns:a16="http://schemas.microsoft.com/office/drawing/2014/main" id="{A027680E-1329-9BA2-7993-83FADFF78B90}"/>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42050" y="454197"/>
            <a:ext cx="3525567" cy="1584176"/>
          </a:xfrm>
          <a:prstGeom prst="rect">
            <a:avLst/>
          </a:prstGeom>
        </p:spPr>
      </p:pic>
      <p:sp>
        <p:nvSpPr>
          <p:cNvPr id="8" name="Footer Placeholder 7">
            <a:extLst>
              <a:ext uri="{FF2B5EF4-FFF2-40B4-BE49-F238E27FC236}">
                <a16:creationId xmlns:a16="http://schemas.microsoft.com/office/drawing/2014/main" id="{EB84F5E6-0B52-362F-F5E0-7076DD98BA69}"/>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2438576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CA2A8A-F62C-AEC5-563E-08C10C78A3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443" b="1443"/>
          <a:stretch/>
        </p:blipFill>
        <p:spPr>
          <a:xfrm>
            <a:off x="-5193" y="0"/>
            <a:ext cx="10697006" cy="7561227"/>
          </a:xfrm>
          <a:prstGeom prst="rect">
            <a:avLst/>
          </a:prstGeom>
          <a:ln>
            <a:noFill/>
          </a:ln>
        </p:spPr>
      </p:pic>
      <p:sp>
        <p:nvSpPr>
          <p:cNvPr id="9" name="Subtitle">
            <a:extLst>
              <a:ext uri="{FF2B5EF4-FFF2-40B4-BE49-F238E27FC236}">
                <a16:creationId xmlns:a16="http://schemas.microsoft.com/office/drawing/2014/main" id="{2BBBD70D-617D-A340-9CE6-8D6F978FB358}"/>
              </a:ext>
            </a:extLst>
          </p:cNvPr>
          <p:cNvSpPr>
            <a:spLocks noGrp="1"/>
          </p:cNvSpPr>
          <p:nvPr>
            <p:ph type="subTitle" idx="1" hasCustomPrompt="1"/>
          </p:nvPr>
        </p:nvSpPr>
        <p:spPr bwMode="gray">
          <a:xfrm>
            <a:off x="809402" y="4643933"/>
            <a:ext cx="4968552" cy="360040"/>
          </a:xfrm>
          <a:prstGeom prst="rect">
            <a:avLst/>
          </a:prstGeom>
        </p:spPr>
        <p:txBody>
          <a:bodyPr lIns="0" tIns="0" rIns="0" bIns="0">
            <a:noAutofit/>
          </a:bodyPr>
          <a:lstStyle>
            <a:lvl1pPr marL="0" indent="0" algn="l">
              <a:lnSpc>
                <a:spcPts val="2560"/>
              </a:lnSpc>
              <a:buNone/>
              <a:defRPr sz="2800">
                <a:solidFill>
                  <a:schemeClr val="accent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10" name="Title">
            <a:extLst>
              <a:ext uri="{FF2B5EF4-FFF2-40B4-BE49-F238E27FC236}">
                <a16:creationId xmlns:a16="http://schemas.microsoft.com/office/drawing/2014/main" id="{21BF832D-9195-DC47-930B-63D18E687208}"/>
              </a:ext>
            </a:extLst>
          </p:cNvPr>
          <p:cNvSpPr>
            <a:spLocks noGrp="1"/>
          </p:cNvSpPr>
          <p:nvPr>
            <p:ph type="ctrTitle" hasCustomPrompt="1"/>
          </p:nvPr>
        </p:nvSpPr>
        <p:spPr bwMode="gray">
          <a:xfrm>
            <a:off x="809402" y="3284638"/>
            <a:ext cx="4968552" cy="1152008"/>
          </a:xfrm>
          <a:prstGeom prst="rect">
            <a:avLst/>
          </a:prstGeom>
        </p:spPr>
        <p:txBody>
          <a:bodyPr lIns="0" tIns="0" rIns="0" bIns="0" anchor="b">
            <a:noAutofit/>
          </a:bodyPr>
          <a:lstStyle>
            <a:lvl1pPr algn="l">
              <a:lnSpc>
                <a:spcPts val="4000"/>
              </a:lnSpc>
              <a:defRPr sz="4500" b="0">
                <a:solidFill>
                  <a:schemeClr val="accent2"/>
                </a:solidFill>
                <a:latin typeface="+mj-lt"/>
              </a:defRPr>
            </a:lvl1pPr>
          </a:lstStyle>
          <a:p>
            <a:r>
              <a:rPr lang="en-GB" noProof="0"/>
              <a:t>Click to edit master </a:t>
            </a:r>
            <a:br>
              <a:rPr lang="en-GB" noProof="0"/>
            </a:br>
            <a:r>
              <a:rPr lang="en-GB" noProof="0"/>
              <a:t>title style</a:t>
            </a:r>
          </a:p>
        </p:txBody>
      </p:sp>
      <p:sp>
        <p:nvSpPr>
          <p:cNvPr id="4" name="Rectangle 3">
            <a:extLst>
              <a:ext uri="{FF2B5EF4-FFF2-40B4-BE49-F238E27FC236}">
                <a16:creationId xmlns:a16="http://schemas.microsoft.com/office/drawing/2014/main" id="{73319823-D470-0118-F9E0-5A83BA99C1E3}"/>
              </a:ext>
            </a:extLst>
          </p:cNvPr>
          <p:cNvSpPr/>
          <p:nvPr userDrawn="1"/>
        </p:nvSpPr>
        <p:spPr bwMode="gray">
          <a:xfrm>
            <a:off x="11754619" y="2537326"/>
            <a:ext cx="3024336" cy="179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GB"/>
            </a:defPPr>
            <a:lvl1pPr marL="0" indent="0" algn="l" defTabSz="914400" rtl="0" eaLnBrk="1" latinLnBrk="0" hangingPunct="1">
              <a:spcBef>
                <a:spcPts val="0"/>
              </a:spcBef>
              <a:buFont typeface="Arial" panose="020B0604020202020204" pitchFamily="34" charset="0"/>
              <a:buNone/>
              <a:defRPr sz="1600" kern="1200">
                <a:solidFill>
                  <a:schemeClr val="lt1"/>
                </a:solidFill>
                <a:latin typeface="+mn-lt"/>
                <a:ea typeface="+mn-ea"/>
                <a:cs typeface="+mn-cs"/>
              </a:defRPr>
            </a:lvl1pPr>
            <a:lvl2pPr marL="270000" indent="-270000" algn="l" defTabSz="914400" rtl="0" eaLnBrk="1" latinLnBrk="0" hangingPunct="1">
              <a:spcBef>
                <a:spcPts val="0"/>
              </a:spcBef>
              <a:buClr>
                <a:schemeClr val="accent1"/>
              </a:buClr>
              <a:buFont typeface="Wingdings" panose="05000000000000000000" pitchFamily="2" charset="2"/>
              <a:buChar char=""/>
              <a:defRPr sz="1600" kern="1200">
                <a:solidFill>
                  <a:schemeClr val="lt1"/>
                </a:solidFill>
                <a:latin typeface="+mn-lt"/>
                <a:ea typeface="+mn-ea"/>
                <a:cs typeface="+mn-cs"/>
              </a:defRPr>
            </a:lvl2pPr>
            <a:lvl3pPr marL="54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3pPr>
            <a:lvl4pPr marL="81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4pPr>
            <a:lvl5pPr marL="108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5pPr>
            <a:lvl6pPr marL="135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6pPr>
            <a:lvl7pPr marL="162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7pPr>
            <a:lvl8pPr marL="189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8pPr>
            <a:lvl9pPr marL="216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noProof="0">
                <a:solidFill>
                  <a:schemeClr val="accent1"/>
                </a:solidFill>
                <a:latin typeface="+mj-lt"/>
                <a:ea typeface="+mn-ea"/>
                <a:cs typeface="+mn-cs"/>
              </a:rPr>
              <a:t>To change copyright year: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Go to View Tab to select Slide Master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Scroll down to the last slide on the slide panel</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Change the year, as required.</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Click Close Master View, under Slide Master Tab</a:t>
            </a:r>
          </a:p>
        </p:txBody>
      </p:sp>
      <p:pic>
        <p:nvPicPr>
          <p:cNvPr id="12" name="Picture 11" descr="Logo&#10;&#10;Description automatically generated">
            <a:extLst>
              <a:ext uri="{FF2B5EF4-FFF2-40B4-BE49-F238E27FC236}">
                <a16:creationId xmlns:a16="http://schemas.microsoft.com/office/drawing/2014/main" id="{D5424A9D-EC2E-D4BF-168B-9B8515C862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14258" y="6372125"/>
            <a:ext cx="1975953" cy="1034556"/>
          </a:xfrm>
          <a:prstGeom prst="rect">
            <a:avLst/>
          </a:prstGeom>
        </p:spPr>
      </p:pic>
    </p:spTree>
    <p:extLst>
      <p:ext uri="{BB962C8B-B14F-4D97-AF65-F5344CB8AC3E}">
        <p14:creationId xmlns:p14="http://schemas.microsoft.com/office/powerpoint/2010/main" val="899588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Style 1">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BF6919A-159F-D7D4-83F2-463FE9DB9F4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812" y="-26488"/>
            <a:ext cx="10746507" cy="7612650"/>
          </a:xfrm>
          <a:prstGeom prst="rect">
            <a:avLst/>
          </a:prstGeom>
          <a:ln>
            <a:noFill/>
          </a:ln>
        </p:spPr>
      </p:pic>
      <p:pic>
        <p:nvPicPr>
          <p:cNvPr id="28" name="Picture 27" descr="A picture containing text, bottle, sign&#10;&#10;Description automatically generated">
            <a:extLst>
              <a:ext uri="{FF2B5EF4-FFF2-40B4-BE49-F238E27FC236}">
                <a16:creationId xmlns:a16="http://schemas.microsoft.com/office/drawing/2014/main" id="{31B0D458-C54C-0B90-83C1-0F689D39D1CB}"/>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7815"/>
          <a:stretch/>
        </p:blipFill>
        <p:spPr>
          <a:xfrm>
            <a:off x="8730283" y="6614741"/>
            <a:ext cx="1512168" cy="558430"/>
          </a:xfrm>
          <a:prstGeom prst="rect">
            <a:avLst/>
          </a:prstGeom>
        </p:spPr>
      </p:pic>
      <p:pic>
        <p:nvPicPr>
          <p:cNvPr id="2057" name="MCC Victoria"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CC Victoria" hidden="1">
            <a:extLst>
              <a:ext uri="{FF2B5EF4-FFF2-40B4-BE49-F238E27FC236}">
                <a16:creationId xmlns:a16="http://schemas.microsoft.com/office/drawing/2014/main" id="{9C7B3EE9-E0AB-5ACD-FE0F-C2CCC3DEB338}"/>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MCC Stem" hidden="1">
            <a:extLst>
              <a:ext uri="{FF2B5EF4-FFF2-40B4-BE49-F238E27FC236}">
                <a16:creationId xmlns:a16="http://schemas.microsoft.com/office/drawing/2014/main" id="{275486CB-0E3C-039A-3803-BFB0256CA3B1}"/>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MCC Sports" hidden="1">
            <a:extLst>
              <a:ext uri="{FF2B5EF4-FFF2-40B4-BE49-F238E27FC236}">
                <a16:creationId xmlns:a16="http://schemas.microsoft.com/office/drawing/2014/main" id="{7883C1B5-9300-8054-060D-B84290EF648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10" name="MCC Property" hidden="1">
            <a:extLst>
              <a:ext uri="{FF2B5EF4-FFF2-40B4-BE49-F238E27FC236}">
                <a16:creationId xmlns:a16="http://schemas.microsoft.com/office/drawing/2014/main" id="{B9D3B3AD-0DBC-2E17-0D5B-8CD00BA07274}"/>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MCC National est 2016" hidden="1">
            <a:extLst>
              <a:ext uri="{FF2B5EF4-FFF2-40B4-BE49-F238E27FC236}">
                <a16:creationId xmlns:a16="http://schemas.microsoft.com/office/drawing/2014/main" id="{2C3803D3-297A-EA54-E98F-FA345A22F25F}"/>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12" name="MCC National est 2015" hidden="1">
            <a:extLst>
              <a:ext uri="{FF2B5EF4-FFF2-40B4-BE49-F238E27FC236}">
                <a16:creationId xmlns:a16="http://schemas.microsoft.com/office/drawing/2014/main" id="{777DB86C-F04A-9D0F-7530-C9447EE0723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13" name="MCC Founding" hidden="1">
            <a:extLst>
              <a:ext uri="{FF2B5EF4-FFF2-40B4-BE49-F238E27FC236}">
                <a16:creationId xmlns:a16="http://schemas.microsoft.com/office/drawing/2014/main" id="{8E5421A1-CC2C-CD3C-2E2E-6E2AC0960D8C}"/>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MCC Architects" hidden="1">
            <a:extLst>
              <a:ext uri="{FF2B5EF4-FFF2-40B4-BE49-F238E27FC236}">
                <a16:creationId xmlns:a16="http://schemas.microsoft.com/office/drawing/2014/main" id="{AE968414-4F82-9075-ED2B-ADDB34149DB3}"/>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Subtitle">
            <a:extLst>
              <a:ext uri="{FF2B5EF4-FFF2-40B4-BE49-F238E27FC236}">
                <a16:creationId xmlns:a16="http://schemas.microsoft.com/office/drawing/2014/main" id="{479FFCA4-FD82-66B9-A70E-FEECD121EDF8}"/>
              </a:ext>
            </a:extLst>
          </p:cNvPr>
          <p:cNvSpPr>
            <a:spLocks noGrp="1"/>
          </p:cNvSpPr>
          <p:nvPr>
            <p:ph type="subTitle" idx="1" hasCustomPrompt="1"/>
          </p:nvPr>
        </p:nvSpPr>
        <p:spPr bwMode="gray">
          <a:xfrm>
            <a:off x="809402" y="4643933"/>
            <a:ext cx="4968552" cy="360040"/>
          </a:xfrm>
          <a:prstGeom prst="rect">
            <a:avLst/>
          </a:prstGeom>
        </p:spPr>
        <p:txBody>
          <a:bodyPr lIns="0" tIns="0" rIns="0" bIns="0">
            <a:noAutofit/>
          </a:bodyPr>
          <a:lstStyle>
            <a:lvl1pPr marL="0" indent="0" algn="l">
              <a:lnSpc>
                <a:spcPts val="2560"/>
              </a:lnSpc>
              <a:buNone/>
              <a:defRPr sz="2800">
                <a:solidFill>
                  <a:schemeClr val="accent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34" name="Title">
            <a:extLst>
              <a:ext uri="{FF2B5EF4-FFF2-40B4-BE49-F238E27FC236}">
                <a16:creationId xmlns:a16="http://schemas.microsoft.com/office/drawing/2014/main" id="{9D86C322-FD7E-F80C-733B-DBC88BA2A18F}"/>
              </a:ext>
            </a:extLst>
          </p:cNvPr>
          <p:cNvSpPr>
            <a:spLocks noGrp="1"/>
          </p:cNvSpPr>
          <p:nvPr>
            <p:ph type="ctrTitle" hasCustomPrompt="1"/>
          </p:nvPr>
        </p:nvSpPr>
        <p:spPr bwMode="gray">
          <a:xfrm>
            <a:off x="809402" y="3284638"/>
            <a:ext cx="4968552" cy="1152008"/>
          </a:xfrm>
          <a:prstGeom prst="rect">
            <a:avLst/>
          </a:prstGeom>
        </p:spPr>
        <p:txBody>
          <a:bodyPr lIns="0" tIns="0" rIns="0" bIns="0" anchor="b">
            <a:noAutofit/>
          </a:bodyPr>
          <a:lstStyle>
            <a:lvl1pPr algn="l">
              <a:lnSpc>
                <a:spcPts val="4000"/>
              </a:lnSpc>
              <a:defRPr sz="4500" b="0">
                <a:solidFill>
                  <a:schemeClr val="bg1"/>
                </a:solidFill>
                <a:latin typeface="+mj-lt"/>
              </a:defRPr>
            </a:lvl1pPr>
          </a:lstStyle>
          <a:p>
            <a:r>
              <a:rPr lang="en-GB" noProof="0"/>
              <a:t>Click to edit master </a:t>
            </a:r>
            <a:br>
              <a:rPr lang="en-GB" noProof="0"/>
            </a:br>
            <a:r>
              <a:rPr lang="en-GB" noProof="0"/>
              <a:t>title style</a:t>
            </a:r>
          </a:p>
        </p:txBody>
      </p:sp>
    </p:spTree>
    <p:extLst>
      <p:ext uri="{BB962C8B-B14F-4D97-AF65-F5344CB8AC3E}">
        <p14:creationId xmlns:p14="http://schemas.microsoft.com/office/powerpoint/2010/main" val="2711505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Title Styl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17A88A-F112-A042-92E3-EB3AD70B5B68}"/>
              </a:ext>
            </a:extLst>
          </p:cNvPr>
          <p:cNvSpPr/>
          <p:nvPr/>
        </p:nvSpPr>
        <p:spPr>
          <a:xfrm rot="10800000">
            <a:off x="2249561" y="-36588"/>
            <a:ext cx="8451598" cy="7617065"/>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1"/>
              <a:gd name="connsiteX1" fmla="*/ 2679192 w 10698480"/>
              <a:gd name="connsiteY1" fmla="*/ 5028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2650838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 name="connsiteX0" fmla="*/ 0 w 10853239"/>
              <a:gd name="connsiteY0" fmla="*/ 9154 h 7612855"/>
              <a:gd name="connsiteX1" fmla="*/ 2650838 w 10853239"/>
              <a:gd name="connsiteY1" fmla="*/ 0 h 7612855"/>
              <a:gd name="connsiteX2" fmla="*/ 10853239 w 10853239"/>
              <a:gd name="connsiteY2" fmla="*/ 7585850 h 7612855"/>
              <a:gd name="connsiteX3" fmla="*/ 0 w 10853239"/>
              <a:gd name="connsiteY3" fmla="*/ 7612855 h 7612855"/>
              <a:gd name="connsiteX4" fmla="*/ 0 w 10853239"/>
              <a:gd name="connsiteY4" fmla="*/ 9154 h 7612855"/>
              <a:gd name="connsiteX0" fmla="*/ 0 w 10853239"/>
              <a:gd name="connsiteY0" fmla="*/ 0 h 7603701"/>
              <a:gd name="connsiteX1" fmla="*/ 462111 w 10853239"/>
              <a:gd name="connsiteY1" fmla="*/ 8269 h 7603701"/>
              <a:gd name="connsiteX2" fmla="*/ 10853239 w 10853239"/>
              <a:gd name="connsiteY2" fmla="*/ 7576696 h 7603701"/>
              <a:gd name="connsiteX3" fmla="*/ 0 w 10853239"/>
              <a:gd name="connsiteY3" fmla="*/ 7603701 h 7603701"/>
              <a:gd name="connsiteX4" fmla="*/ 0 w 10853239"/>
              <a:gd name="connsiteY4" fmla="*/ 0 h 760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3239" h="7603701">
                <a:moveTo>
                  <a:pt x="0" y="0"/>
                </a:moveTo>
                <a:lnTo>
                  <a:pt x="462111" y="8269"/>
                </a:lnTo>
                <a:lnTo>
                  <a:pt x="10853239" y="7576696"/>
                </a:lnTo>
                <a:lnTo>
                  <a:pt x="0" y="760370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Subtitle"/>
          <p:cNvSpPr>
            <a:spLocks noGrp="1"/>
          </p:cNvSpPr>
          <p:nvPr>
            <p:ph type="subTitle" idx="1"/>
          </p:nvPr>
        </p:nvSpPr>
        <p:spPr bwMode="gray">
          <a:xfrm>
            <a:off x="881410" y="6007062"/>
            <a:ext cx="4896544" cy="612000"/>
          </a:xfrm>
          <a:prstGeom prst="rect">
            <a:avLst/>
          </a:prstGeom>
        </p:spPr>
        <p:txBody>
          <a:bodyPr lIns="0" tIns="0" rIns="0" bIns="0">
            <a:noAutofit/>
          </a:bodyPr>
          <a:lstStyle>
            <a:lvl1pPr marL="0" indent="0" algn="l">
              <a:buNone/>
              <a:defRPr sz="2400">
                <a:solidFill>
                  <a:schemeClr val="bg2">
                    <a:lumMod val="75000"/>
                  </a:schemeClr>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US" noProof="0"/>
              <a:t>Click to edit Master subtitle style</a:t>
            </a:r>
            <a:endParaRPr lang="en-GB" noProof="0"/>
          </a:p>
        </p:txBody>
      </p:sp>
      <p:sp>
        <p:nvSpPr>
          <p:cNvPr id="2" name="Title"/>
          <p:cNvSpPr>
            <a:spLocks noGrp="1"/>
          </p:cNvSpPr>
          <p:nvPr>
            <p:ph type="ctrTitle" hasCustomPrompt="1"/>
          </p:nvPr>
        </p:nvSpPr>
        <p:spPr bwMode="gray">
          <a:xfrm>
            <a:off x="881410" y="3216716"/>
            <a:ext cx="4896544" cy="2590106"/>
          </a:xfrm>
          <a:prstGeom prst="rect">
            <a:avLst/>
          </a:prstGeom>
        </p:spPr>
        <p:txBody>
          <a:bodyPr lIns="0" tIns="0" rIns="0" bIns="0" anchor="b">
            <a:noAutofit/>
          </a:bodyPr>
          <a:lstStyle>
            <a:lvl1pPr algn="l">
              <a:defRPr sz="4400" b="0">
                <a:solidFill>
                  <a:schemeClr val="accent2"/>
                </a:solidFill>
                <a:latin typeface="+mj-lt"/>
              </a:defRPr>
            </a:lvl1pPr>
          </a:lstStyle>
          <a:p>
            <a:r>
              <a:rPr lang="en-GB" noProof="0"/>
              <a:t>CLICK TO EDIT MASTER TITLE STYLE</a:t>
            </a:r>
          </a:p>
        </p:txBody>
      </p:sp>
      <p:pic>
        <p:nvPicPr>
          <p:cNvPr id="2057" name="MCC Victoria" hidden="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op Orange Box">
            <a:extLst>
              <a:ext uri="{FF2B5EF4-FFF2-40B4-BE49-F238E27FC236}">
                <a16:creationId xmlns:a16="http://schemas.microsoft.com/office/drawing/2014/main" id="{66B4063C-B892-5C45-9706-F1D88F4ED093}"/>
              </a:ext>
            </a:extLst>
          </p:cNvPr>
          <p:cNvSpPr>
            <a:spLocks/>
          </p:cNvSpPr>
          <p:nvPr/>
        </p:nvSpPr>
        <p:spPr bwMode="gray">
          <a:xfrm>
            <a:off x="-13459" y="-7973"/>
            <a:ext cx="2394525" cy="3067730"/>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298 h 9907"/>
              <a:gd name="connsiteX1" fmla="*/ 0 w 10000"/>
              <a:gd name="connsiteY1" fmla="*/ 9907 h 9907"/>
              <a:gd name="connsiteX2" fmla="*/ 74 w 10000"/>
              <a:gd name="connsiteY2" fmla="*/ 0 h 9907"/>
              <a:gd name="connsiteX3" fmla="*/ 9692 w 10000"/>
              <a:gd name="connsiteY3" fmla="*/ 4514 h 9907"/>
              <a:gd name="connsiteX4" fmla="*/ 9692 w 10000"/>
              <a:gd name="connsiteY4" fmla="*/ 5298 h 9907"/>
              <a:gd name="connsiteX0" fmla="*/ 9692 w 10000"/>
              <a:gd name="connsiteY0" fmla="*/ 1853 h 6505"/>
              <a:gd name="connsiteX1" fmla="*/ 0 w 10000"/>
              <a:gd name="connsiteY1" fmla="*/ 6505 h 6505"/>
              <a:gd name="connsiteX2" fmla="*/ 5 w 10000"/>
              <a:gd name="connsiteY2" fmla="*/ 0 h 6505"/>
              <a:gd name="connsiteX3" fmla="*/ 9692 w 10000"/>
              <a:gd name="connsiteY3" fmla="*/ 1061 h 6505"/>
              <a:gd name="connsiteX4" fmla="*/ 9692 w 10000"/>
              <a:gd name="connsiteY4" fmla="*/ 1853 h 6505"/>
              <a:gd name="connsiteX0" fmla="*/ 9692 w 10000"/>
              <a:gd name="connsiteY0" fmla="*/ 2852 h 10003"/>
              <a:gd name="connsiteX1" fmla="*/ 0 w 10000"/>
              <a:gd name="connsiteY1" fmla="*/ 10003 h 10003"/>
              <a:gd name="connsiteX2" fmla="*/ 5 w 10000"/>
              <a:gd name="connsiteY2" fmla="*/ 3 h 10003"/>
              <a:gd name="connsiteX3" fmla="*/ 9692 w 10000"/>
              <a:gd name="connsiteY3" fmla="*/ 1634 h 10003"/>
              <a:gd name="connsiteX4" fmla="*/ 9692 w 10000"/>
              <a:gd name="connsiteY4" fmla="*/ 2852 h 10003"/>
              <a:gd name="connsiteX0" fmla="*/ 9692 w 10000"/>
              <a:gd name="connsiteY0" fmla="*/ 3488 h 10639"/>
              <a:gd name="connsiteX1" fmla="*/ 0 w 10000"/>
              <a:gd name="connsiteY1" fmla="*/ 10639 h 10639"/>
              <a:gd name="connsiteX2" fmla="*/ 5 w 10000"/>
              <a:gd name="connsiteY2" fmla="*/ 639 h 10639"/>
              <a:gd name="connsiteX3" fmla="*/ 4357 w 10000"/>
              <a:gd name="connsiteY3" fmla="*/ 1146 h 10639"/>
              <a:gd name="connsiteX4" fmla="*/ 9692 w 10000"/>
              <a:gd name="connsiteY4" fmla="*/ 2270 h 10639"/>
              <a:gd name="connsiteX5" fmla="*/ 9692 w 10000"/>
              <a:gd name="connsiteY5" fmla="*/ 3488 h 10639"/>
              <a:gd name="connsiteX0" fmla="*/ 9692 w 10000"/>
              <a:gd name="connsiteY0" fmla="*/ 3601 h 10752"/>
              <a:gd name="connsiteX1" fmla="*/ 0 w 10000"/>
              <a:gd name="connsiteY1" fmla="*/ 10752 h 10752"/>
              <a:gd name="connsiteX2" fmla="*/ 5 w 10000"/>
              <a:gd name="connsiteY2" fmla="*/ 752 h 10752"/>
              <a:gd name="connsiteX3" fmla="*/ 7212 w 10000"/>
              <a:gd name="connsiteY3" fmla="*/ 802 h 10752"/>
              <a:gd name="connsiteX4" fmla="*/ 9692 w 10000"/>
              <a:gd name="connsiteY4" fmla="*/ 2383 h 10752"/>
              <a:gd name="connsiteX5" fmla="*/ 9692 w 10000"/>
              <a:gd name="connsiteY5" fmla="*/ 3601 h 10752"/>
              <a:gd name="connsiteX0" fmla="*/ 9692 w 10000"/>
              <a:gd name="connsiteY0" fmla="*/ 3601 h 10752"/>
              <a:gd name="connsiteX1" fmla="*/ 0 w 10000"/>
              <a:gd name="connsiteY1" fmla="*/ 10752 h 10752"/>
              <a:gd name="connsiteX2" fmla="*/ 5 w 10000"/>
              <a:gd name="connsiteY2" fmla="*/ 752 h 10752"/>
              <a:gd name="connsiteX3" fmla="*/ 7212 w 10000"/>
              <a:gd name="connsiteY3" fmla="*/ 802 h 10752"/>
              <a:gd name="connsiteX4" fmla="*/ 9692 w 10000"/>
              <a:gd name="connsiteY4" fmla="*/ 2383 h 10752"/>
              <a:gd name="connsiteX5" fmla="*/ 9692 w 10000"/>
              <a:gd name="connsiteY5" fmla="*/ 3601 h 10752"/>
              <a:gd name="connsiteX0" fmla="*/ 9692 w 10000"/>
              <a:gd name="connsiteY0" fmla="*/ 3601 h 10752"/>
              <a:gd name="connsiteX1" fmla="*/ 0 w 10000"/>
              <a:gd name="connsiteY1" fmla="*/ 10752 h 10752"/>
              <a:gd name="connsiteX2" fmla="*/ 5 w 10000"/>
              <a:gd name="connsiteY2" fmla="*/ 752 h 10752"/>
              <a:gd name="connsiteX3" fmla="*/ 7212 w 10000"/>
              <a:gd name="connsiteY3" fmla="*/ 802 h 10752"/>
              <a:gd name="connsiteX4" fmla="*/ 9692 w 10000"/>
              <a:gd name="connsiteY4" fmla="*/ 2383 h 10752"/>
              <a:gd name="connsiteX5" fmla="*/ 9692 w 10000"/>
              <a:gd name="connsiteY5" fmla="*/ 3601 h 10752"/>
              <a:gd name="connsiteX0" fmla="*/ 9692 w 10000"/>
              <a:gd name="connsiteY0" fmla="*/ 3587 h 10738"/>
              <a:gd name="connsiteX1" fmla="*/ 0 w 10000"/>
              <a:gd name="connsiteY1" fmla="*/ 10738 h 10738"/>
              <a:gd name="connsiteX2" fmla="*/ 5 w 10000"/>
              <a:gd name="connsiteY2" fmla="*/ 738 h 10738"/>
              <a:gd name="connsiteX3" fmla="*/ 7590 w 10000"/>
              <a:gd name="connsiteY3" fmla="*/ 842 h 10738"/>
              <a:gd name="connsiteX4" fmla="*/ 9692 w 10000"/>
              <a:gd name="connsiteY4" fmla="*/ 2369 h 10738"/>
              <a:gd name="connsiteX5" fmla="*/ 9692 w 10000"/>
              <a:gd name="connsiteY5" fmla="*/ 3587 h 10738"/>
              <a:gd name="connsiteX0" fmla="*/ 9692 w 10000"/>
              <a:gd name="connsiteY0" fmla="*/ 2919 h 10070"/>
              <a:gd name="connsiteX1" fmla="*/ 0 w 10000"/>
              <a:gd name="connsiteY1" fmla="*/ 10070 h 10070"/>
              <a:gd name="connsiteX2" fmla="*/ 5 w 10000"/>
              <a:gd name="connsiteY2" fmla="*/ 70 h 10070"/>
              <a:gd name="connsiteX3" fmla="*/ 7590 w 10000"/>
              <a:gd name="connsiteY3" fmla="*/ 174 h 10070"/>
              <a:gd name="connsiteX4" fmla="*/ 9692 w 10000"/>
              <a:gd name="connsiteY4" fmla="*/ 1701 h 10070"/>
              <a:gd name="connsiteX5" fmla="*/ 9692 w 10000"/>
              <a:gd name="connsiteY5" fmla="*/ 2919 h 10070"/>
              <a:gd name="connsiteX0" fmla="*/ 9692 w 10000"/>
              <a:gd name="connsiteY0" fmla="*/ 2849 h 10000"/>
              <a:gd name="connsiteX1" fmla="*/ 0 w 10000"/>
              <a:gd name="connsiteY1" fmla="*/ 10000 h 10000"/>
              <a:gd name="connsiteX2" fmla="*/ 5 w 10000"/>
              <a:gd name="connsiteY2" fmla="*/ 0 h 10000"/>
              <a:gd name="connsiteX3" fmla="*/ 7590 w 10000"/>
              <a:gd name="connsiteY3" fmla="*/ 104 h 10000"/>
              <a:gd name="connsiteX4" fmla="*/ 9692 w 10000"/>
              <a:gd name="connsiteY4" fmla="*/ 1631 h 10000"/>
              <a:gd name="connsiteX5" fmla="*/ 9692 w 10000"/>
              <a:gd name="connsiteY5" fmla="*/ 2849 h 10000"/>
              <a:gd name="connsiteX0" fmla="*/ 9692 w 10000"/>
              <a:gd name="connsiteY0" fmla="*/ 2852 h 10003"/>
              <a:gd name="connsiteX1" fmla="*/ 0 w 10000"/>
              <a:gd name="connsiteY1" fmla="*/ 10003 h 10003"/>
              <a:gd name="connsiteX2" fmla="*/ 5 w 10000"/>
              <a:gd name="connsiteY2" fmla="*/ 3 h 10003"/>
              <a:gd name="connsiteX3" fmla="*/ 7452 w 10000"/>
              <a:gd name="connsiteY3" fmla="*/ 0 h 10003"/>
              <a:gd name="connsiteX4" fmla="*/ 9692 w 10000"/>
              <a:gd name="connsiteY4" fmla="*/ 1634 h 10003"/>
              <a:gd name="connsiteX5" fmla="*/ 9692 w 10000"/>
              <a:gd name="connsiteY5" fmla="*/ 2852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3">
                <a:moveTo>
                  <a:pt x="9692" y="2852"/>
                </a:moveTo>
                <a:lnTo>
                  <a:pt x="0" y="10003"/>
                </a:lnTo>
                <a:cubicBezTo>
                  <a:pt x="15" y="1736"/>
                  <a:pt x="20" y="7248"/>
                  <a:pt x="5" y="3"/>
                </a:cubicBezTo>
                <a:lnTo>
                  <a:pt x="7452" y="0"/>
                </a:lnTo>
                <a:cubicBezTo>
                  <a:pt x="8000" y="353"/>
                  <a:pt x="8837" y="1002"/>
                  <a:pt x="9692" y="1634"/>
                </a:cubicBezTo>
                <a:cubicBezTo>
                  <a:pt x="10103" y="1938"/>
                  <a:pt x="10103" y="2549"/>
                  <a:pt x="9692" y="2852"/>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4" name="Picture 3" descr="A picture containing text, bottle, sign&#10;&#10;Description automatically generated">
            <a:extLst>
              <a:ext uri="{FF2B5EF4-FFF2-40B4-BE49-F238E27FC236}">
                <a16:creationId xmlns:a16="http://schemas.microsoft.com/office/drawing/2014/main" id="{A027680E-1329-9BA2-7993-83FADFF78B90}"/>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42050" y="454197"/>
            <a:ext cx="3525567" cy="1584176"/>
          </a:xfrm>
          <a:prstGeom prst="rect">
            <a:avLst/>
          </a:prstGeom>
        </p:spPr>
      </p:pic>
      <p:sp>
        <p:nvSpPr>
          <p:cNvPr id="8" name="Footer Placeholder 7">
            <a:extLst>
              <a:ext uri="{FF2B5EF4-FFF2-40B4-BE49-F238E27FC236}">
                <a16:creationId xmlns:a16="http://schemas.microsoft.com/office/drawing/2014/main" id="{EB84F5E6-0B52-362F-F5E0-7076DD98BA69}"/>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2338072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912213"/>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2299172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68DF0B-50CA-0A43-B5E2-889B339313EA}"/>
              </a:ext>
            </a:extLst>
          </p:cNvPr>
          <p:cNvSpPr/>
          <p:nvPr/>
        </p:nvSpPr>
        <p:spPr>
          <a:xfrm>
            <a:off x="-2383"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5171FFDC-9365-476A-9C7B-017370804353}"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912213"/>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grpSp>
        <p:nvGrpSpPr>
          <p:cNvPr id="8" name="Group 7">
            <a:extLst>
              <a:ext uri="{FF2B5EF4-FFF2-40B4-BE49-F238E27FC236}">
                <a16:creationId xmlns:a16="http://schemas.microsoft.com/office/drawing/2014/main" id="{DEF87E2A-B836-7044-8D9F-566DCAD05956}"/>
              </a:ext>
            </a:extLst>
          </p:cNvPr>
          <p:cNvGrpSpPr/>
          <p:nvPr/>
        </p:nvGrpSpPr>
        <p:grpSpPr>
          <a:xfrm>
            <a:off x="10089338" y="0"/>
            <a:ext cx="602475" cy="1179070"/>
            <a:chOff x="10089338" y="0"/>
            <a:chExt cx="602475" cy="1179070"/>
          </a:xfrm>
        </p:grpSpPr>
        <p:sp>
          <p:nvSpPr>
            <p:cNvPr id="9" name="Top Orange Box">
              <a:extLst>
                <a:ext uri="{FF2B5EF4-FFF2-40B4-BE49-F238E27FC236}">
                  <a16:creationId xmlns:a16="http://schemas.microsoft.com/office/drawing/2014/main" id="{7BC029BF-348B-124E-95AC-15C4B1C0244D}"/>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0" name="Grey Box">
              <a:extLst>
                <a:ext uri="{FF2B5EF4-FFF2-40B4-BE49-F238E27FC236}">
                  <a16:creationId xmlns:a16="http://schemas.microsoft.com/office/drawing/2014/main" id="{7E87258F-6A4B-434A-99EF-53A3D1F46E77}"/>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1" name="Top Orange Box">
              <a:extLst>
                <a:ext uri="{FF2B5EF4-FFF2-40B4-BE49-F238E27FC236}">
                  <a16:creationId xmlns:a16="http://schemas.microsoft.com/office/drawing/2014/main" id="{92F1DD88-7343-F14D-83BB-81ADB3105036}"/>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cxnSp>
        <p:nvCxnSpPr>
          <p:cNvPr id="12" name="Straight Connector">
            <a:extLst>
              <a:ext uri="{FF2B5EF4-FFF2-40B4-BE49-F238E27FC236}">
                <a16:creationId xmlns:a16="http://schemas.microsoft.com/office/drawing/2014/main" id="{603006EE-D973-A84D-8304-EAA549803AE2}"/>
              </a:ext>
            </a:extLst>
          </p:cNvPr>
          <p:cNvCxnSpPr/>
          <p:nvPr/>
        </p:nvCxnSpPr>
        <p:spPr bwMode="gray">
          <a:xfrm>
            <a:off x="446881" y="7164213"/>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2162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Large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9808169" y="7130177"/>
            <a:ext cx="432000" cy="180000"/>
          </a:xfrm>
        </p:spPr>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a:xfrm>
            <a:off x="479090" y="7204249"/>
            <a:ext cx="3600000" cy="180000"/>
          </a:xfrm>
        </p:spPr>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876181"/>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sz="2000">
                <a:solidFill>
                  <a:schemeClr val="accent2"/>
                </a:solidFill>
              </a:defRPr>
            </a:lvl1pPr>
            <a:lvl2pPr>
              <a:defRPr sz="1400"/>
            </a:lvl2pPr>
            <a:lvl3pPr marL="270000" indent="-270000">
              <a:defRPr sz="1200"/>
            </a:lvl3pPr>
            <a:lvl4pPr marL="541338" indent="-271463">
              <a:defRPr sz="1100"/>
            </a:lvl4pPr>
            <a:lvl5pPr marL="808038" indent="-270000">
              <a:defRPr sz="1000" baseline="0"/>
            </a:lvl5pPr>
            <a:lvl6pPr marL="270000" indent="-270000">
              <a:buAutoNum type="arabicPeriod"/>
              <a:defRPr sz="1600"/>
            </a:lvl6pPr>
            <a:lvl7pPr marL="541338" indent="-271463">
              <a:buAutoNum type="alphaLcPeriod"/>
              <a:defRPr sz="1600"/>
            </a:lvl7pPr>
            <a:lvl8pPr marL="808038" indent="-270000">
              <a:buAutoNum type="romanLcPeriod"/>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222604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Slide Number Placeholder 8"/>
          <p:cNvSpPr>
            <a:spLocks noGrp="1"/>
          </p:cNvSpPr>
          <p:nvPr>
            <p:ph type="sldNum" sz="quarter" idx="15"/>
          </p:nvPr>
        </p:nvSpPr>
        <p:spPr bwMode="gray"/>
        <p:txBody>
          <a:bodyPr/>
          <a:lstStyle/>
          <a:p>
            <a:fld id="{5171FFDC-9365-476A-9C7B-017370804353}" type="slidenum">
              <a:rPr lang="en-GB" noProof="0" smtClean="0"/>
              <a:pPr/>
              <a:t>‹#›</a:t>
            </a:fld>
            <a:endParaRPr lang="en-GB" noProof="0"/>
          </a:p>
        </p:txBody>
      </p:sp>
      <p:sp>
        <p:nvSpPr>
          <p:cNvPr id="8" name="Footer Placeholder 7"/>
          <p:cNvSpPr>
            <a:spLocks noGrp="1"/>
          </p:cNvSpPr>
          <p:nvPr>
            <p:ph type="ftr" sz="quarter" idx="14"/>
          </p:nvPr>
        </p:nvSpPr>
        <p:spPr bwMode="gray"/>
        <p:txBody>
          <a:bodyPr/>
          <a:lstStyle/>
          <a:p>
            <a:r>
              <a:rPr lang="en-US" noProof="0"/>
              <a:t>For Distribution within Coalition Member organisations only</a:t>
            </a:r>
            <a:endParaRPr lang="en-GB" noProof="0"/>
          </a:p>
        </p:txBody>
      </p:sp>
      <p:sp>
        <p:nvSpPr>
          <p:cNvPr id="12" name="Text Placeholder 24"/>
          <p:cNvSpPr>
            <a:spLocks noGrp="1"/>
          </p:cNvSpPr>
          <p:nvPr>
            <p:ph type="body" sz="quarter" idx="13" hasCustomPrompt="1"/>
          </p:nvPr>
        </p:nvSpPr>
        <p:spPr bwMode="gray">
          <a:xfrm>
            <a:off x="446881" y="6912213"/>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4" name="Content Placeholder 3"/>
          <p:cNvSpPr>
            <a:spLocks noGrp="1"/>
          </p:cNvSpPr>
          <p:nvPr>
            <p:ph sz="half" idx="2"/>
          </p:nvPr>
        </p:nvSpPr>
        <p:spPr bwMode="gray">
          <a:xfrm>
            <a:off x="5487988" y="1365323"/>
            <a:ext cx="4752000" cy="5328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Content Placeholder 2"/>
          <p:cNvSpPr>
            <a:spLocks noGrp="1"/>
          </p:cNvSpPr>
          <p:nvPr>
            <p:ph sz="half" idx="1"/>
          </p:nvPr>
        </p:nvSpPr>
        <p:spPr bwMode="gray">
          <a:xfrm>
            <a:off x="447749" y="1365323"/>
            <a:ext cx="4752000" cy="5364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2686018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tatement/New Sec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CC48CE-B524-D844-AE8D-BFD5A1C7EB70}"/>
              </a:ext>
            </a:extLst>
          </p:cNvPr>
          <p:cNvSpPr/>
          <p:nvPr/>
        </p:nvSpPr>
        <p:spPr>
          <a:xfrm>
            <a:off x="-2383"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Content Placeholder 2">
            <a:extLst>
              <a:ext uri="{FF2B5EF4-FFF2-40B4-BE49-F238E27FC236}">
                <a16:creationId xmlns:a16="http://schemas.microsoft.com/office/drawing/2014/main" id="{B955607B-8EF2-D841-A231-9C0AABA9648C}"/>
              </a:ext>
            </a:extLst>
          </p:cNvPr>
          <p:cNvSpPr>
            <a:spLocks noGrp="1"/>
          </p:cNvSpPr>
          <p:nvPr>
            <p:ph idx="1" hasCustomPrompt="1"/>
          </p:nvPr>
        </p:nvSpPr>
        <p:spPr bwMode="gray">
          <a:xfrm>
            <a:off x="737394" y="1475581"/>
            <a:ext cx="5835127" cy="5364000"/>
          </a:xfrm>
        </p:spPr>
        <p:txBody>
          <a:bodyPr anchor="ctr"/>
          <a:lstStyle>
            <a:lvl1pPr algn="l">
              <a:defRPr sz="4000">
                <a:solidFill>
                  <a:schemeClr val="accent2"/>
                </a:solidFill>
                <a:latin typeface="+mj-lt"/>
              </a:defRPr>
            </a:lvl1pPr>
            <a:lvl2pPr algn="l">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0" name="Top Orange Box">
            <a:extLst>
              <a:ext uri="{FF2B5EF4-FFF2-40B4-BE49-F238E27FC236}">
                <a16:creationId xmlns:a16="http://schemas.microsoft.com/office/drawing/2014/main" id="{2034E09D-8502-3F41-8975-CDE2025B9F88}"/>
              </a:ext>
            </a:extLst>
          </p:cNvPr>
          <p:cNvSpPr>
            <a:spLocks/>
          </p:cNvSpPr>
          <p:nvPr/>
        </p:nvSpPr>
        <p:spPr bwMode="gray">
          <a:xfrm rot="5400000">
            <a:off x="4409580" y="-1160328"/>
            <a:ext cx="2355136" cy="4636991"/>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298 h 9907"/>
              <a:gd name="connsiteX1" fmla="*/ 0 w 10000"/>
              <a:gd name="connsiteY1" fmla="*/ 9907 h 9907"/>
              <a:gd name="connsiteX2" fmla="*/ 74 w 10000"/>
              <a:gd name="connsiteY2" fmla="*/ 0 h 9907"/>
              <a:gd name="connsiteX3" fmla="*/ 9692 w 10000"/>
              <a:gd name="connsiteY3" fmla="*/ 4514 h 9907"/>
              <a:gd name="connsiteX4" fmla="*/ 9692 w 10000"/>
              <a:gd name="connsiteY4" fmla="*/ 5298 h 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07">
                <a:moveTo>
                  <a:pt x="9692" y="5298"/>
                </a:moveTo>
                <a:lnTo>
                  <a:pt x="0" y="9907"/>
                </a:lnTo>
                <a:cubicBezTo>
                  <a:pt x="15" y="4579"/>
                  <a:pt x="89" y="4669"/>
                  <a:pt x="74" y="0"/>
                </a:cubicBezTo>
                <a:lnTo>
                  <a:pt x="9692" y="4514"/>
                </a:lnTo>
                <a:cubicBezTo>
                  <a:pt x="10103" y="4710"/>
                  <a:pt x="10103" y="5103"/>
                  <a:pt x="9692" y="5298"/>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Top Orange Box">
            <a:extLst>
              <a:ext uri="{FF2B5EF4-FFF2-40B4-BE49-F238E27FC236}">
                <a16:creationId xmlns:a16="http://schemas.microsoft.com/office/drawing/2014/main" id="{2BCB2533-B216-6F48-9728-F2C051549FF8}"/>
              </a:ext>
            </a:extLst>
          </p:cNvPr>
          <p:cNvSpPr>
            <a:spLocks/>
          </p:cNvSpPr>
          <p:nvPr/>
        </p:nvSpPr>
        <p:spPr bwMode="gray">
          <a:xfrm rot="10800000">
            <a:off x="5957679" y="-8623"/>
            <a:ext cx="4743648" cy="7344984"/>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10139 w 10447"/>
              <a:gd name="connsiteY0" fmla="*/ 5391 h 10713"/>
              <a:gd name="connsiteX1" fmla="*/ 0 w 10447"/>
              <a:gd name="connsiteY1" fmla="*/ 10713 h 10713"/>
              <a:gd name="connsiteX2" fmla="*/ 447 w 10447"/>
              <a:gd name="connsiteY2" fmla="*/ 0 h 10713"/>
              <a:gd name="connsiteX3" fmla="*/ 10139 w 10447"/>
              <a:gd name="connsiteY3" fmla="*/ 4607 h 10713"/>
              <a:gd name="connsiteX4" fmla="*/ 10139 w 10447"/>
              <a:gd name="connsiteY4" fmla="*/ 5391 h 10713"/>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987 w 21295"/>
              <a:gd name="connsiteY0" fmla="*/ 10944 h 16400"/>
              <a:gd name="connsiteX1" fmla="*/ 10848 w 21295"/>
              <a:gd name="connsiteY1" fmla="*/ 16266 h 16400"/>
              <a:gd name="connsiteX2" fmla="*/ 10074 w 21295"/>
              <a:gd name="connsiteY2" fmla="*/ 13490 h 16400"/>
              <a:gd name="connsiteX3" fmla="*/ 222 w 21295"/>
              <a:gd name="connsiteY3" fmla="*/ 0 h 16400"/>
              <a:gd name="connsiteX4" fmla="*/ 20987 w 21295"/>
              <a:gd name="connsiteY4" fmla="*/ 10160 h 16400"/>
              <a:gd name="connsiteX5" fmla="*/ 20987 w 21295"/>
              <a:gd name="connsiteY5" fmla="*/ 10944 h 16400"/>
              <a:gd name="connsiteX0" fmla="*/ 21922 w 22230"/>
              <a:gd name="connsiteY0" fmla="*/ 10944 h 16699"/>
              <a:gd name="connsiteX1" fmla="*/ 11783 w 22230"/>
              <a:gd name="connsiteY1" fmla="*/ 16266 h 16699"/>
              <a:gd name="connsiteX2" fmla="*/ 1576 w 22230"/>
              <a:gd name="connsiteY2" fmla="*/ 14747 h 16699"/>
              <a:gd name="connsiteX3" fmla="*/ 1157 w 22230"/>
              <a:gd name="connsiteY3" fmla="*/ 0 h 16699"/>
              <a:gd name="connsiteX4" fmla="*/ 21922 w 22230"/>
              <a:gd name="connsiteY4" fmla="*/ 10160 h 16699"/>
              <a:gd name="connsiteX5" fmla="*/ 21922 w 22230"/>
              <a:gd name="connsiteY5" fmla="*/ 10944 h 16699"/>
              <a:gd name="connsiteX0" fmla="*/ 21553 w 21861"/>
              <a:gd name="connsiteY0" fmla="*/ 10944 h 16699"/>
              <a:gd name="connsiteX1" fmla="*/ 11414 w 21861"/>
              <a:gd name="connsiteY1" fmla="*/ 16266 h 16699"/>
              <a:gd name="connsiteX2" fmla="*/ 1207 w 21861"/>
              <a:gd name="connsiteY2" fmla="*/ 14747 h 16699"/>
              <a:gd name="connsiteX3" fmla="*/ 788 w 21861"/>
              <a:gd name="connsiteY3" fmla="*/ 0 h 16699"/>
              <a:gd name="connsiteX4" fmla="*/ 21553 w 21861"/>
              <a:gd name="connsiteY4" fmla="*/ 10160 h 16699"/>
              <a:gd name="connsiteX5" fmla="*/ 21553 w 21861"/>
              <a:gd name="connsiteY5" fmla="*/ 10944 h 16699"/>
              <a:gd name="connsiteX0" fmla="*/ 21713 w 22021"/>
              <a:gd name="connsiteY0" fmla="*/ 10944 h 17492"/>
              <a:gd name="connsiteX1" fmla="*/ 11574 w 22021"/>
              <a:gd name="connsiteY1" fmla="*/ 16266 h 17492"/>
              <a:gd name="connsiteX2" fmla="*/ 808 w 22021"/>
              <a:gd name="connsiteY2" fmla="*/ 16154 h 17492"/>
              <a:gd name="connsiteX3" fmla="*/ 948 w 22021"/>
              <a:gd name="connsiteY3" fmla="*/ 0 h 17492"/>
              <a:gd name="connsiteX4" fmla="*/ 21713 w 22021"/>
              <a:gd name="connsiteY4" fmla="*/ 10160 h 17492"/>
              <a:gd name="connsiteX5" fmla="*/ 21713 w 22021"/>
              <a:gd name="connsiteY5" fmla="*/ 10944 h 17492"/>
              <a:gd name="connsiteX0" fmla="*/ 21654 w 21962"/>
              <a:gd name="connsiteY0" fmla="*/ 10944 h 16927"/>
              <a:gd name="connsiteX1" fmla="*/ 11515 w 21962"/>
              <a:gd name="connsiteY1" fmla="*/ 16266 h 16927"/>
              <a:gd name="connsiteX2" fmla="*/ 935 w 21962"/>
              <a:gd name="connsiteY2" fmla="*/ 15235 h 16927"/>
              <a:gd name="connsiteX3" fmla="*/ 889 w 21962"/>
              <a:gd name="connsiteY3" fmla="*/ 0 h 16927"/>
              <a:gd name="connsiteX4" fmla="*/ 21654 w 21962"/>
              <a:gd name="connsiteY4" fmla="*/ 10160 h 16927"/>
              <a:gd name="connsiteX5" fmla="*/ 21654 w 21962"/>
              <a:gd name="connsiteY5" fmla="*/ 10944 h 16927"/>
              <a:gd name="connsiteX0" fmla="*/ 21654 w 21962"/>
              <a:gd name="connsiteY0" fmla="*/ 10944 h 16350"/>
              <a:gd name="connsiteX1" fmla="*/ 11515 w 21962"/>
              <a:gd name="connsiteY1" fmla="*/ 16266 h 16350"/>
              <a:gd name="connsiteX2" fmla="*/ 935 w 21962"/>
              <a:gd name="connsiteY2" fmla="*/ 15235 h 16350"/>
              <a:gd name="connsiteX3" fmla="*/ 889 w 21962"/>
              <a:gd name="connsiteY3" fmla="*/ 0 h 16350"/>
              <a:gd name="connsiteX4" fmla="*/ 21654 w 21962"/>
              <a:gd name="connsiteY4" fmla="*/ 10160 h 16350"/>
              <a:gd name="connsiteX5" fmla="*/ 21654 w 21962"/>
              <a:gd name="connsiteY5" fmla="*/ 10944 h 16350"/>
              <a:gd name="connsiteX0" fmla="*/ 21676 w 21984"/>
              <a:gd name="connsiteY0" fmla="*/ 10944 h 16495"/>
              <a:gd name="connsiteX1" fmla="*/ 11537 w 21984"/>
              <a:gd name="connsiteY1" fmla="*/ 16266 h 16495"/>
              <a:gd name="connsiteX2" fmla="*/ 882 w 21984"/>
              <a:gd name="connsiteY2" fmla="*/ 16267 h 16495"/>
              <a:gd name="connsiteX3" fmla="*/ 911 w 21984"/>
              <a:gd name="connsiteY3" fmla="*/ 0 h 16495"/>
              <a:gd name="connsiteX4" fmla="*/ 21676 w 21984"/>
              <a:gd name="connsiteY4" fmla="*/ 10160 h 16495"/>
              <a:gd name="connsiteX5" fmla="*/ 21676 w 21984"/>
              <a:gd name="connsiteY5" fmla="*/ 10944 h 16495"/>
              <a:gd name="connsiteX0" fmla="*/ 21676 w 21984"/>
              <a:gd name="connsiteY0" fmla="*/ 10944 h 16427"/>
              <a:gd name="connsiteX1" fmla="*/ 11537 w 21984"/>
              <a:gd name="connsiteY1" fmla="*/ 16266 h 16427"/>
              <a:gd name="connsiteX2" fmla="*/ 882 w 21984"/>
              <a:gd name="connsiteY2" fmla="*/ 16267 h 16427"/>
              <a:gd name="connsiteX3" fmla="*/ 911 w 21984"/>
              <a:gd name="connsiteY3" fmla="*/ 0 h 16427"/>
              <a:gd name="connsiteX4" fmla="*/ 21676 w 21984"/>
              <a:gd name="connsiteY4" fmla="*/ 10160 h 16427"/>
              <a:gd name="connsiteX5" fmla="*/ 21676 w 21984"/>
              <a:gd name="connsiteY5" fmla="*/ 10944 h 16427"/>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676 w 21984"/>
              <a:gd name="connsiteY0" fmla="*/ 10944 h 16269"/>
              <a:gd name="connsiteX1" fmla="*/ 11537 w 21984"/>
              <a:gd name="connsiteY1" fmla="*/ 16266 h 16269"/>
              <a:gd name="connsiteX2" fmla="*/ 882 w 21984"/>
              <a:gd name="connsiteY2" fmla="*/ 16267 h 16269"/>
              <a:gd name="connsiteX3" fmla="*/ 911 w 21984"/>
              <a:gd name="connsiteY3" fmla="*/ 0 h 16269"/>
              <a:gd name="connsiteX4" fmla="*/ 21676 w 21984"/>
              <a:gd name="connsiteY4" fmla="*/ 10160 h 16269"/>
              <a:gd name="connsiteX5" fmla="*/ 21676 w 21984"/>
              <a:gd name="connsiteY5" fmla="*/ 10944 h 16269"/>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545 w 21853"/>
              <a:gd name="connsiteY0" fmla="*/ 10944 h 16267"/>
              <a:gd name="connsiteX1" fmla="*/ 11406 w 21853"/>
              <a:gd name="connsiteY1" fmla="*/ 16266 h 16267"/>
              <a:gd name="connsiteX2" fmla="*/ 751 w 21853"/>
              <a:gd name="connsiteY2" fmla="*/ 16267 h 16267"/>
              <a:gd name="connsiteX3" fmla="*/ 780 w 21853"/>
              <a:gd name="connsiteY3" fmla="*/ 0 h 16267"/>
              <a:gd name="connsiteX4" fmla="*/ 21545 w 21853"/>
              <a:gd name="connsiteY4" fmla="*/ 10160 h 16267"/>
              <a:gd name="connsiteX5" fmla="*/ 21545 w 21853"/>
              <a:gd name="connsiteY5" fmla="*/ 10944 h 16267"/>
              <a:gd name="connsiteX0" fmla="*/ 20794 w 21102"/>
              <a:gd name="connsiteY0" fmla="*/ 10944 h 16267"/>
              <a:gd name="connsiteX1" fmla="*/ 10655 w 21102"/>
              <a:gd name="connsiteY1" fmla="*/ 16266 h 16267"/>
              <a:gd name="connsiteX2" fmla="*/ 0 w 21102"/>
              <a:gd name="connsiteY2" fmla="*/ 16267 h 16267"/>
              <a:gd name="connsiteX3" fmla="*/ 29 w 21102"/>
              <a:gd name="connsiteY3" fmla="*/ 0 h 16267"/>
              <a:gd name="connsiteX4" fmla="*/ 20794 w 21102"/>
              <a:gd name="connsiteY4" fmla="*/ 10160 h 16267"/>
              <a:gd name="connsiteX5" fmla="*/ 20794 w 21102"/>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933 w 21119"/>
              <a:gd name="connsiteY1" fmla="*/ 16247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768 w 21076"/>
              <a:gd name="connsiteY0" fmla="*/ 10944 h 16267"/>
              <a:gd name="connsiteX1" fmla="*/ 10890 w 21076"/>
              <a:gd name="connsiteY1" fmla="*/ 16247 h 16267"/>
              <a:gd name="connsiteX2" fmla="*/ 1173 w 21076"/>
              <a:gd name="connsiteY2" fmla="*/ 16267 h 16267"/>
              <a:gd name="connsiteX3" fmla="*/ 3 w 21076"/>
              <a:gd name="connsiteY3" fmla="*/ 0 h 16267"/>
              <a:gd name="connsiteX4" fmla="*/ 20768 w 21076"/>
              <a:gd name="connsiteY4" fmla="*/ 10160 h 16267"/>
              <a:gd name="connsiteX5" fmla="*/ 20768 w 21076"/>
              <a:gd name="connsiteY5" fmla="*/ 10944 h 16267"/>
              <a:gd name="connsiteX0" fmla="*/ 20769 w 21077"/>
              <a:gd name="connsiteY0" fmla="*/ 10944 h 16249"/>
              <a:gd name="connsiteX1" fmla="*/ 10891 w 21077"/>
              <a:gd name="connsiteY1" fmla="*/ 16247 h 16249"/>
              <a:gd name="connsiteX2" fmla="*/ 751 w 21077"/>
              <a:gd name="connsiteY2" fmla="*/ 16249 h 16249"/>
              <a:gd name="connsiteX3" fmla="*/ 4 w 21077"/>
              <a:gd name="connsiteY3" fmla="*/ 0 h 16249"/>
              <a:gd name="connsiteX4" fmla="*/ 20769 w 21077"/>
              <a:gd name="connsiteY4" fmla="*/ 10160 h 16249"/>
              <a:gd name="connsiteX5" fmla="*/ 20769 w 21077"/>
              <a:gd name="connsiteY5" fmla="*/ 10944 h 16249"/>
              <a:gd name="connsiteX0" fmla="*/ 20026 w 20334"/>
              <a:gd name="connsiteY0" fmla="*/ 10554 h 15859"/>
              <a:gd name="connsiteX1" fmla="*/ 10148 w 20334"/>
              <a:gd name="connsiteY1" fmla="*/ 15857 h 15859"/>
              <a:gd name="connsiteX2" fmla="*/ 8 w 20334"/>
              <a:gd name="connsiteY2" fmla="*/ 15859 h 15859"/>
              <a:gd name="connsiteX3" fmla="*/ 72 w 20334"/>
              <a:gd name="connsiteY3" fmla="*/ 0 h 15859"/>
              <a:gd name="connsiteX4" fmla="*/ 20026 w 20334"/>
              <a:gd name="connsiteY4" fmla="*/ 9770 h 15859"/>
              <a:gd name="connsiteX5" fmla="*/ 20026 w 20334"/>
              <a:gd name="connsiteY5" fmla="*/ 10554 h 15859"/>
              <a:gd name="connsiteX0" fmla="*/ 20026 w 20334"/>
              <a:gd name="connsiteY0" fmla="*/ 10501 h 15806"/>
              <a:gd name="connsiteX1" fmla="*/ 10148 w 20334"/>
              <a:gd name="connsiteY1" fmla="*/ 15804 h 15806"/>
              <a:gd name="connsiteX2" fmla="*/ 8 w 20334"/>
              <a:gd name="connsiteY2" fmla="*/ 15806 h 15806"/>
              <a:gd name="connsiteX3" fmla="*/ 72 w 20334"/>
              <a:gd name="connsiteY3" fmla="*/ 0 h 15806"/>
              <a:gd name="connsiteX4" fmla="*/ 20026 w 20334"/>
              <a:gd name="connsiteY4" fmla="*/ 9717 h 15806"/>
              <a:gd name="connsiteX5" fmla="*/ 20026 w 20334"/>
              <a:gd name="connsiteY5" fmla="*/ 10501 h 15806"/>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19987 w 20295"/>
              <a:gd name="connsiteY0" fmla="*/ 10501 h 15822"/>
              <a:gd name="connsiteX1" fmla="*/ 9933 w 20295"/>
              <a:gd name="connsiteY1" fmla="*/ 15822 h 15822"/>
              <a:gd name="connsiteX2" fmla="*/ 40 w 20295"/>
              <a:gd name="connsiteY2" fmla="*/ 15788 h 15822"/>
              <a:gd name="connsiteX3" fmla="*/ 33 w 20295"/>
              <a:gd name="connsiteY3" fmla="*/ 0 h 15822"/>
              <a:gd name="connsiteX4" fmla="*/ 19987 w 20295"/>
              <a:gd name="connsiteY4" fmla="*/ 9717 h 15822"/>
              <a:gd name="connsiteX5" fmla="*/ 19987 w 20295"/>
              <a:gd name="connsiteY5" fmla="*/ 10501 h 15822"/>
              <a:gd name="connsiteX0" fmla="*/ 20025 w 20333"/>
              <a:gd name="connsiteY0" fmla="*/ 10501 h 15822"/>
              <a:gd name="connsiteX1" fmla="*/ 9971 w 20333"/>
              <a:gd name="connsiteY1" fmla="*/ 15822 h 15822"/>
              <a:gd name="connsiteX2" fmla="*/ 7 w 20333"/>
              <a:gd name="connsiteY2" fmla="*/ 15806 h 15822"/>
              <a:gd name="connsiteX3" fmla="*/ 71 w 20333"/>
              <a:gd name="connsiteY3" fmla="*/ 0 h 15822"/>
              <a:gd name="connsiteX4" fmla="*/ 20025 w 20333"/>
              <a:gd name="connsiteY4" fmla="*/ 9717 h 15822"/>
              <a:gd name="connsiteX5" fmla="*/ 20025 w 20333"/>
              <a:gd name="connsiteY5" fmla="*/ 10501 h 15822"/>
              <a:gd name="connsiteX0" fmla="*/ 20001 w 20309"/>
              <a:gd name="connsiteY0" fmla="*/ 10501 h 15822"/>
              <a:gd name="connsiteX1" fmla="*/ 9947 w 20309"/>
              <a:gd name="connsiteY1" fmla="*/ 15822 h 15822"/>
              <a:gd name="connsiteX2" fmla="*/ 18 w 20309"/>
              <a:gd name="connsiteY2" fmla="*/ 15788 h 15822"/>
              <a:gd name="connsiteX3" fmla="*/ 47 w 20309"/>
              <a:gd name="connsiteY3" fmla="*/ 0 h 15822"/>
              <a:gd name="connsiteX4" fmla="*/ 20001 w 20309"/>
              <a:gd name="connsiteY4" fmla="*/ 9717 h 15822"/>
              <a:gd name="connsiteX5" fmla="*/ 20001 w 20309"/>
              <a:gd name="connsiteY5" fmla="*/ 10501 h 15822"/>
              <a:gd name="connsiteX0" fmla="*/ 20001 w 20309"/>
              <a:gd name="connsiteY0" fmla="*/ 10501 h 15823"/>
              <a:gd name="connsiteX1" fmla="*/ 9947 w 20309"/>
              <a:gd name="connsiteY1" fmla="*/ 15822 h 15823"/>
              <a:gd name="connsiteX2" fmla="*/ 18 w 20309"/>
              <a:gd name="connsiteY2" fmla="*/ 15823 h 15823"/>
              <a:gd name="connsiteX3" fmla="*/ 47 w 20309"/>
              <a:gd name="connsiteY3" fmla="*/ 0 h 15823"/>
              <a:gd name="connsiteX4" fmla="*/ 20001 w 20309"/>
              <a:gd name="connsiteY4" fmla="*/ 9717 h 15823"/>
              <a:gd name="connsiteX5" fmla="*/ 20001 w 20309"/>
              <a:gd name="connsiteY5" fmla="*/ 10501 h 1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9" h="15823">
                <a:moveTo>
                  <a:pt x="20001" y="10501"/>
                </a:moveTo>
                <a:cubicBezTo>
                  <a:pt x="17702" y="11680"/>
                  <a:pt x="13998" y="13630"/>
                  <a:pt x="9947" y="15822"/>
                </a:cubicBezTo>
                <a:lnTo>
                  <a:pt x="18" y="15823"/>
                </a:lnTo>
                <a:cubicBezTo>
                  <a:pt x="0" y="12418"/>
                  <a:pt x="-20" y="4007"/>
                  <a:pt x="47" y="0"/>
                </a:cubicBezTo>
                <a:lnTo>
                  <a:pt x="20001" y="9717"/>
                </a:lnTo>
                <a:cubicBezTo>
                  <a:pt x="20412" y="9913"/>
                  <a:pt x="20412" y="10306"/>
                  <a:pt x="20001" y="1050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22" name="Picture 21" descr="A picture containing text, orange&#10;&#10;Description automatically generated">
            <a:extLst>
              <a:ext uri="{FF2B5EF4-FFF2-40B4-BE49-F238E27FC236}">
                <a16:creationId xmlns:a16="http://schemas.microsoft.com/office/drawing/2014/main" id="{AEFE9B16-2041-5A4F-A7E3-7893D48DB4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30282" y="6829124"/>
            <a:ext cx="1525418" cy="522888"/>
          </a:xfrm>
          <a:prstGeom prst="rect">
            <a:avLst/>
          </a:prstGeom>
        </p:spPr>
      </p:pic>
      <p:sp>
        <p:nvSpPr>
          <p:cNvPr id="2" name="Footer Placeholder 7">
            <a:extLst>
              <a:ext uri="{FF2B5EF4-FFF2-40B4-BE49-F238E27FC236}">
                <a16:creationId xmlns:a16="http://schemas.microsoft.com/office/drawing/2014/main" id="{935D503A-D03D-91F4-FF3D-0A80F2200032}"/>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3882455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tatement/New Section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4409802" y="1475581"/>
            <a:ext cx="5691111" cy="5364000"/>
          </a:xfrm>
        </p:spPr>
        <p:txBody>
          <a:bodyPr anchor="ctr"/>
          <a:lstStyle>
            <a:lvl1pPr algn="l">
              <a:defRPr sz="4000">
                <a:solidFill>
                  <a:schemeClr val="accent2"/>
                </a:solidFill>
                <a:latin typeface="+mj-lt"/>
              </a:defRPr>
            </a:lvl1pPr>
            <a:lvl2pPr algn="l">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4" name="Top Orange Box">
            <a:extLst>
              <a:ext uri="{FF2B5EF4-FFF2-40B4-BE49-F238E27FC236}">
                <a16:creationId xmlns:a16="http://schemas.microsoft.com/office/drawing/2014/main" id="{CDE2AFA2-1070-2E48-B3B3-96B5ACBFD1DF}"/>
              </a:ext>
            </a:extLst>
          </p:cNvPr>
          <p:cNvSpPr>
            <a:spLocks/>
          </p:cNvSpPr>
          <p:nvPr/>
        </p:nvSpPr>
        <p:spPr bwMode="gray">
          <a:xfrm>
            <a:off x="-19310" y="0"/>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5" name="Grey Box">
            <a:extLst>
              <a:ext uri="{FF2B5EF4-FFF2-40B4-BE49-F238E27FC236}">
                <a16:creationId xmlns:a16="http://schemas.microsoft.com/office/drawing/2014/main" id="{B62A94E5-C631-C34B-9E15-21E3E8D851EF}"/>
              </a:ext>
            </a:extLst>
          </p:cNvPr>
          <p:cNvSpPr>
            <a:spLocks/>
          </p:cNvSpPr>
          <p:nvPr/>
        </p:nvSpPr>
        <p:spPr bwMode="gray">
          <a:xfrm>
            <a:off x="57287" y="2012498"/>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Top Orange Box">
            <a:extLst>
              <a:ext uri="{FF2B5EF4-FFF2-40B4-BE49-F238E27FC236}">
                <a16:creationId xmlns:a16="http://schemas.microsoft.com/office/drawing/2014/main" id="{5840879A-BE3F-5D4A-8A90-97AAD8588339}"/>
              </a:ext>
            </a:extLst>
          </p:cNvPr>
          <p:cNvSpPr>
            <a:spLocks/>
          </p:cNvSpPr>
          <p:nvPr/>
        </p:nvSpPr>
        <p:spPr bwMode="gray">
          <a:xfrm>
            <a:off x="-19310" y="4091696"/>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2">
              <a:lumMod val="9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13" name="Picture 12" descr="A picture containing text, orange&#10;&#10;Description automatically generated">
            <a:extLst>
              <a:ext uri="{FF2B5EF4-FFF2-40B4-BE49-F238E27FC236}">
                <a16:creationId xmlns:a16="http://schemas.microsoft.com/office/drawing/2014/main" id="{846182B0-054C-BD4A-84E2-4B2AB51FAF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2" name="Top Orange Box">
            <a:extLst>
              <a:ext uri="{FF2B5EF4-FFF2-40B4-BE49-F238E27FC236}">
                <a16:creationId xmlns:a16="http://schemas.microsoft.com/office/drawing/2014/main" id="{2281621D-63BA-4E38-C21B-C3052D0B654F}"/>
              </a:ext>
            </a:extLst>
          </p:cNvPr>
          <p:cNvSpPr>
            <a:spLocks/>
          </p:cNvSpPr>
          <p:nvPr userDrawn="1"/>
        </p:nvSpPr>
        <p:spPr bwMode="gray">
          <a:xfrm>
            <a:off x="-19310" y="4091696"/>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2">
              <a:lumMod val="9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4" name="Picture 3" descr="A picture containing text, orange&#10;&#10;Description automatically generated">
            <a:extLst>
              <a:ext uri="{FF2B5EF4-FFF2-40B4-BE49-F238E27FC236}">
                <a16:creationId xmlns:a16="http://schemas.microsoft.com/office/drawing/2014/main" id="{1086B5A8-A1A6-2AAA-0916-164659B48B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5" name="Footer Placeholder 7">
            <a:extLst>
              <a:ext uri="{FF2B5EF4-FFF2-40B4-BE49-F238E27FC236}">
                <a16:creationId xmlns:a16="http://schemas.microsoft.com/office/drawing/2014/main" id="{C84FCA4D-B42A-0D23-8075-98ED368A3F3B}"/>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1336730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tatement/New Section 3">
    <p:spTree>
      <p:nvGrpSpPr>
        <p:cNvPr id="1" name=""/>
        <p:cNvGrpSpPr/>
        <p:nvPr/>
      </p:nvGrpSpPr>
      <p:grpSpPr>
        <a:xfrm>
          <a:off x="0" y="0"/>
          <a:ext cx="0" cy="0"/>
          <a:chOff x="0" y="0"/>
          <a:chExt cx="0" cy="0"/>
        </a:xfrm>
      </p:grpSpPr>
      <p:sp>
        <p:nvSpPr>
          <p:cNvPr id="6" name="Grey Box">
            <a:extLst>
              <a:ext uri="{FF2B5EF4-FFF2-40B4-BE49-F238E27FC236}">
                <a16:creationId xmlns:a16="http://schemas.microsoft.com/office/drawing/2014/main" id="{D9F2E925-22CE-5445-B65A-3505194DA7B2}"/>
              </a:ext>
            </a:extLst>
          </p:cNvPr>
          <p:cNvSpPr>
            <a:spLocks/>
          </p:cNvSpPr>
          <p:nvPr/>
        </p:nvSpPr>
        <p:spPr bwMode="gray">
          <a:xfrm>
            <a:off x="6321984" y="-39685"/>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7" name="Grey Box">
            <a:extLst>
              <a:ext uri="{FF2B5EF4-FFF2-40B4-BE49-F238E27FC236}">
                <a16:creationId xmlns:a16="http://schemas.microsoft.com/office/drawing/2014/main" id="{F3948EBF-F705-BA4F-A917-3FD928CDB7C2}"/>
              </a:ext>
            </a:extLst>
          </p:cNvPr>
          <p:cNvSpPr>
            <a:spLocks/>
          </p:cNvSpPr>
          <p:nvPr/>
        </p:nvSpPr>
        <p:spPr bwMode="gray">
          <a:xfrm>
            <a:off x="6321984" y="4050305"/>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3" name="Content Placeholder 2"/>
          <p:cNvSpPr>
            <a:spLocks noGrp="1"/>
          </p:cNvSpPr>
          <p:nvPr>
            <p:ph idx="1" hasCustomPrompt="1"/>
          </p:nvPr>
        </p:nvSpPr>
        <p:spPr bwMode="gray">
          <a:xfrm>
            <a:off x="415319" y="1331565"/>
            <a:ext cx="5544616" cy="5364000"/>
          </a:xfrm>
        </p:spPr>
        <p:txBody>
          <a:bodyPr anchor="ctr"/>
          <a:lstStyle>
            <a:lvl1pPr algn="r">
              <a:defRPr sz="4000">
                <a:solidFill>
                  <a:schemeClr val="accent2"/>
                </a:solidFill>
                <a:latin typeface="+mj-lt"/>
              </a:defRPr>
            </a:lvl1pPr>
            <a:lvl2pPr algn="r">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4" name="Top Orange Box">
            <a:extLst>
              <a:ext uri="{FF2B5EF4-FFF2-40B4-BE49-F238E27FC236}">
                <a16:creationId xmlns:a16="http://schemas.microsoft.com/office/drawing/2014/main" id="{CDE2AFA2-1070-2E48-B3B3-96B5ACBFD1DF}"/>
              </a:ext>
            </a:extLst>
          </p:cNvPr>
          <p:cNvSpPr>
            <a:spLocks/>
          </p:cNvSpPr>
          <p:nvPr/>
        </p:nvSpPr>
        <p:spPr bwMode="gray">
          <a:xfrm rot="10800000">
            <a:off x="8281416" y="2019130"/>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13" name="Picture 12" descr="A picture containing text, orange&#10;&#10;Description automatically generated">
            <a:extLst>
              <a:ext uri="{FF2B5EF4-FFF2-40B4-BE49-F238E27FC236}">
                <a16:creationId xmlns:a16="http://schemas.microsoft.com/office/drawing/2014/main" id="{5BBF66BA-465D-0B4C-B633-C028C1BC3E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17" name="Grey Box">
            <a:extLst>
              <a:ext uri="{FF2B5EF4-FFF2-40B4-BE49-F238E27FC236}">
                <a16:creationId xmlns:a16="http://schemas.microsoft.com/office/drawing/2014/main" id="{BD12C7AB-FB85-FB41-A4BF-0065F2B09729}"/>
              </a:ext>
            </a:extLst>
          </p:cNvPr>
          <p:cNvSpPr>
            <a:spLocks/>
          </p:cNvSpPr>
          <p:nvPr/>
        </p:nvSpPr>
        <p:spPr bwMode="gray">
          <a:xfrm>
            <a:off x="8243902" y="1987633"/>
            <a:ext cx="2471018" cy="3518671"/>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 name="connsiteX0" fmla="*/ 9763 w 9771"/>
              <a:gd name="connsiteY0" fmla="*/ 5342 h 9917"/>
              <a:gd name="connsiteX1" fmla="*/ 5382 w 9771"/>
              <a:gd name="connsiteY1" fmla="*/ 9776 h 9917"/>
              <a:gd name="connsiteX2" fmla="*/ 4620 w 9771"/>
              <a:gd name="connsiteY2" fmla="*/ 9776 h 9917"/>
              <a:gd name="connsiteX3" fmla="*/ 143 w 9771"/>
              <a:gd name="connsiteY3" fmla="*/ 5342 h 9917"/>
              <a:gd name="connsiteX4" fmla="*/ 143 w 9771"/>
              <a:gd name="connsiteY4" fmla="*/ 4588 h 9917"/>
              <a:gd name="connsiteX5" fmla="*/ 4620 w 9771"/>
              <a:gd name="connsiteY5" fmla="*/ 154 h 9917"/>
              <a:gd name="connsiteX6" fmla="*/ 5382 w 9771"/>
              <a:gd name="connsiteY6" fmla="*/ 154 h 9917"/>
              <a:gd name="connsiteX7" fmla="*/ 6672 w 9771"/>
              <a:gd name="connsiteY7" fmla="*/ 1465 h 9917"/>
              <a:gd name="connsiteX8" fmla="*/ 9763 w 9771"/>
              <a:gd name="connsiteY8" fmla="*/ 5342 h 9917"/>
              <a:gd name="connsiteX0" fmla="*/ 9992 w 10000"/>
              <a:gd name="connsiteY0" fmla="*/ 5416 h 10029"/>
              <a:gd name="connsiteX1" fmla="*/ 5508 w 10000"/>
              <a:gd name="connsiteY1" fmla="*/ 9887 h 10029"/>
              <a:gd name="connsiteX2" fmla="*/ 4728 w 10000"/>
              <a:gd name="connsiteY2" fmla="*/ 9887 h 10029"/>
              <a:gd name="connsiteX3" fmla="*/ 146 w 10000"/>
              <a:gd name="connsiteY3" fmla="*/ 5416 h 10029"/>
              <a:gd name="connsiteX4" fmla="*/ 146 w 10000"/>
              <a:gd name="connsiteY4" fmla="*/ 4655 h 10029"/>
              <a:gd name="connsiteX5" fmla="*/ 4728 w 10000"/>
              <a:gd name="connsiteY5" fmla="*/ 184 h 10029"/>
              <a:gd name="connsiteX6" fmla="*/ 5508 w 10000"/>
              <a:gd name="connsiteY6" fmla="*/ 184 h 10029"/>
              <a:gd name="connsiteX7" fmla="*/ 6828 w 10000"/>
              <a:gd name="connsiteY7" fmla="*/ 1506 h 10029"/>
              <a:gd name="connsiteX8" fmla="*/ 9992 w 10000"/>
              <a:gd name="connsiteY8" fmla="*/ 5416 h 10029"/>
              <a:gd name="connsiteX0" fmla="*/ 9992 w 9992"/>
              <a:gd name="connsiteY0" fmla="*/ 5416 h 10029"/>
              <a:gd name="connsiteX1" fmla="*/ 5508 w 9992"/>
              <a:gd name="connsiteY1" fmla="*/ 9887 h 10029"/>
              <a:gd name="connsiteX2" fmla="*/ 4728 w 9992"/>
              <a:gd name="connsiteY2" fmla="*/ 9887 h 10029"/>
              <a:gd name="connsiteX3" fmla="*/ 146 w 9992"/>
              <a:gd name="connsiteY3" fmla="*/ 5416 h 10029"/>
              <a:gd name="connsiteX4" fmla="*/ 146 w 9992"/>
              <a:gd name="connsiteY4" fmla="*/ 4655 h 10029"/>
              <a:gd name="connsiteX5" fmla="*/ 4728 w 9992"/>
              <a:gd name="connsiteY5" fmla="*/ 184 h 10029"/>
              <a:gd name="connsiteX6" fmla="*/ 5508 w 9992"/>
              <a:gd name="connsiteY6" fmla="*/ 184 h 10029"/>
              <a:gd name="connsiteX7" fmla="*/ 6828 w 9992"/>
              <a:gd name="connsiteY7" fmla="*/ 1506 h 10029"/>
              <a:gd name="connsiteX8" fmla="*/ 7284 w 9992"/>
              <a:gd name="connsiteY8" fmla="*/ 6967 h 10029"/>
              <a:gd name="connsiteX0" fmla="*/ 6811 w 7337"/>
              <a:gd name="connsiteY0" fmla="*/ 8588 h 10009"/>
              <a:gd name="connsiteX1" fmla="*/ 5512 w 7337"/>
              <a:gd name="connsiteY1" fmla="*/ 9859 h 10009"/>
              <a:gd name="connsiteX2" fmla="*/ 4732 w 7337"/>
              <a:gd name="connsiteY2" fmla="*/ 9859 h 10009"/>
              <a:gd name="connsiteX3" fmla="*/ 146 w 7337"/>
              <a:gd name="connsiteY3" fmla="*/ 5401 h 10009"/>
              <a:gd name="connsiteX4" fmla="*/ 146 w 7337"/>
              <a:gd name="connsiteY4" fmla="*/ 4643 h 10009"/>
              <a:gd name="connsiteX5" fmla="*/ 4732 w 7337"/>
              <a:gd name="connsiteY5" fmla="*/ 184 h 10009"/>
              <a:gd name="connsiteX6" fmla="*/ 5512 w 7337"/>
              <a:gd name="connsiteY6" fmla="*/ 184 h 10009"/>
              <a:gd name="connsiteX7" fmla="*/ 6833 w 7337"/>
              <a:gd name="connsiteY7" fmla="*/ 1503 h 10009"/>
              <a:gd name="connsiteX8" fmla="*/ 7290 w 7337"/>
              <a:gd name="connsiteY8" fmla="*/ 6948 h 10009"/>
              <a:gd name="connsiteX0" fmla="*/ 9282 w 9312"/>
              <a:gd name="connsiteY0" fmla="*/ 8580 h 10000"/>
              <a:gd name="connsiteX1" fmla="*/ 7512 w 9312"/>
              <a:gd name="connsiteY1" fmla="*/ 9850 h 10000"/>
              <a:gd name="connsiteX2" fmla="*/ 6449 w 9312"/>
              <a:gd name="connsiteY2" fmla="*/ 9850 h 10000"/>
              <a:gd name="connsiteX3" fmla="*/ 198 w 9312"/>
              <a:gd name="connsiteY3" fmla="*/ 5396 h 10000"/>
              <a:gd name="connsiteX4" fmla="*/ 198 w 9312"/>
              <a:gd name="connsiteY4" fmla="*/ 4639 h 10000"/>
              <a:gd name="connsiteX5" fmla="*/ 6449 w 9312"/>
              <a:gd name="connsiteY5" fmla="*/ 184 h 10000"/>
              <a:gd name="connsiteX6" fmla="*/ 7512 w 9312"/>
              <a:gd name="connsiteY6" fmla="*/ 184 h 10000"/>
              <a:gd name="connsiteX7" fmla="*/ 9312 w 9312"/>
              <a:gd name="connsiteY7" fmla="*/ 150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2" h="10000">
                <a:moveTo>
                  <a:pt x="9282" y="8580"/>
                </a:moveTo>
                <a:cubicBezTo>
                  <a:pt x="8692" y="9004"/>
                  <a:pt x="7985" y="9638"/>
                  <a:pt x="7512" y="9850"/>
                </a:cubicBezTo>
                <a:cubicBezTo>
                  <a:pt x="7040" y="10062"/>
                  <a:pt x="6714" y="10040"/>
                  <a:pt x="6449" y="9850"/>
                </a:cubicBezTo>
                <a:lnTo>
                  <a:pt x="198" y="5396"/>
                </a:lnTo>
                <a:cubicBezTo>
                  <a:pt x="-66" y="5207"/>
                  <a:pt x="-66" y="4828"/>
                  <a:pt x="198" y="4639"/>
                </a:cubicBezTo>
                <a:lnTo>
                  <a:pt x="6449" y="184"/>
                </a:lnTo>
                <a:cubicBezTo>
                  <a:pt x="6714" y="-5"/>
                  <a:pt x="7119" y="-112"/>
                  <a:pt x="7512" y="184"/>
                </a:cubicBezTo>
                <a:cubicBezTo>
                  <a:pt x="9045" y="1341"/>
                  <a:pt x="9312" y="1502"/>
                  <a:pt x="9312" y="15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 name="Footer Placeholder 7">
            <a:extLst>
              <a:ext uri="{FF2B5EF4-FFF2-40B4-BE49-F238E27FC236}">
                <a16:creationId xmlns:a16="http://schemas.microsoft.com/office/drawing/2014/main" id="{CC97247E-B25E-AFCA-B19E-6B738A351E15}"/>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378386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912213"/>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3347100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DB15A43-02C2-3541-83F0-5F87096ECEFA}"/>
              </a:ext>
            </a:extLst>
          </p:cNvPr>
          <p:cNvSpPr/>
          <p:nvPr/>
        </p:nvSpPr>
        <p:spPr>
          <a:xfrm>
            <a:off x="-8557" y="-14177"/>
            <a:ext cx="10698480" cy="7610434"/>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1"/>
              <a:gd name="connsiteX1" fmla="*/ 2679192 w 10698480"/>
              <a:gd name="connsiteY1" fmla="*/ 5028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2650838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 name="connsiteX0" fmla="*/ 0 w 10698480"/>
              <a:gd name="connsiteY0" fmla="*/ 0 h 7603701"/>
              <a:gd name="connsiteX1" fmla="*/ 3338411 w 10698480"/>
              <a:gd name="connsiteY1" fmla="*/ 33390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3317145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0" h="7612855">
                <a:moveTo>
                  <a:pt x="0" y="9154"/>
                </a:moveTo>
                <a:lnTo>
                  <a:pt x="3317145" y="0"/>
                </a:lnTo>
                <a:lnTo>
                  <a:pt x="10698480" y="7594561"/>
                </a:lnTo>
                <a:lnTo>
                  <a:pt x="0" y="7612855"/>
                </a:lnTo>
                <a:lnTo>
                  <a:pt x="0" y="915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Top Orange Box">
            <a:extLst>
              <a:ext uri="{FF2B5EF4-FFF2-40B4-BE49-F238E27FC236}">
                <a16:creationId xmlns:a16="http://schemas.microsoft.com/office/drawing/2014/main" id="{2BA45A2D-7AEF-314F-954A-8A92EA706F38}"/>
              </a:ext>
            </a:extLst>
          </p:cNvPr>
          <p:cNvSpPr>
            <a:spLocks/>
          </p:cNvSpPr>
          <p:nvPr/>
        </p:nvSpPr>
        <p:spPr bwMode="gray">
          <a:xfrm rot="16200000" flipH="1">
            <a:off x="9714882" y="-350703"/>
            <a:ext cx="640405" cy="1313457"/>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l"/>
            <a:endParaRPr lang="en-GB" noProof="0"/>
          </a:p>
        </p:txBody>
      </p:sp>
      <p:sp>
        <p:nvSpPr>
          <p:cNvPr id="3" name="Text Placeholder 2"/>
          <p:cNvSpPr>
            <a:spLocks noGrp="1"/>
          </p:cNvSpPr>
          <p:nvPr>
            <p:ph type="body" idx="1"/>
          </p:nvPr>
        </p:nvSpPr>
        <p:spPr bwMode="gray">
          <a:xfrm>
            <a:off x="1025426" y="5868069"/>
            <a:ext cx="7668000" cy="612000"/>
          </a:xfrm>
        </p:spPr>
        <p:txBody>
          <a:bodyPr/>
          <a:lstStyle>
            <a:lvl1pPr marL="0" indent="0" algn="l">
              <a:buNone/>
              <a:defRPr sz="2000" b="0">
                <a:solidFill>
                  <a:schemeClr val="accent2"/>
                </a:solidFill>
                <a:latin typeface="+mn-lt"/>
              </a:defRPr>
            </a:lvl1pPr>
            <a:lvl2pPr marL="493456" indent="0">
              <a:buNone/>
              <a:defRPr sz="2159">
                <a:solidFill>
                  <a:schemeClr val="tx1">
                    <a:tint val="75000"/>
                  </a:schemeClr>
                </a:solidFill>
              </a:defRPr>
            </a:lvl2pPr>
            <a:lvl3pPr marL="986912" indent="0">
              <a:buNone/>
              <a:defRPr sz="1943">
                <a:solidFill>
                  <a:schemeClr val="tx1">
                    <a:tint val="75000"/>
                  </a:schemeClr>
                </a:solidFill>
              </a:defRPr>
            </a:lvl3pPr>
            <a:lvl4pPr marL="1480368" indent="0">
              <a:buNone/>
              <a:defRPr sz="1727">
                <a:solidFill>
                  <a:schemeClr val="tx1">
                    <a:tint val="75000"/>
                  </a:schemeClr>
                </a:solidFill>
              </a:defRPr>
            </a:lvl4pPr>
            <a:lvl5pPr marL="1973824" indent="0">
              <a:buNone/>
              <a:defRPr sz="1727">
                <a:solidFill>
                  <a:schemeClr val="tx1">
                    <a:tint val="75000"/>
                  </a:schemeClr>
                </a:solidFill>
              </a:defRPr>
            </a:lvl5pPr>
            <a:lvl6pPr marL="2467280" indent="0">
              <a:buNone/>
              <a:defRPr sz="1727">
                <a:solidFill>
                  <a:schemeClr val="tx1">
                    <a:tint val="75000"/>
                  </a:schemeClr>
                </a:solidFill>
              </a:defRPr>
            </a:lvl6pPr>
            <a:lvl7pPr marL="2960736" indent="0">
              <a:buNone/>
              <a:defRPr sz="1727">
                <a:solidFill>
                  <a:schemeClr val="tx1">
                    <a:tint val="75000"/>
                  </a:schemeClr>
                </a:solidFill>
              </a:defRPr>
            </a:lvl7pPr>
            <a:lvl8pPr marL="3454192" indent="0">
              <a:buNone/>
              <a:defRPr sz="1727">
                <a:solidFill>
                  <a:schemeClr val="tx1">
                    <a:tint val="75000"/>
                  </a:schemeClr>
                </a:solidFill>
              </a:defRPr>
            </a:lvl8pPr>
            <a:lvl9pPr marL="3947648" indent="0">
              <a:buNone/>
              <a:defRPr sz="1727">
                <a:solidFill>
                  <a:schemeClr val="tx1">
                    <a:tint val="75000"/>
                  </a:schemeClr>
                </a:solidFill>
              </a:defRPr>
            </a:lvl9pPr>
          </a:lstStyle>
          <a:p>
            <a:pPr lvl="0"/>
            <a:r>
              <a:rPr lang="en-US" noProof="0"/>
              <a:t>Click to edit Master text styles</a:t>
            </a:r>
          </a:p>
        </p:txBody>
      </p:sp>
      <p:sp>
        <p:nvSpPr>
          <p:cNvPr id="2" name="Title 1"/>
          <p:cNvSpPr>
            <a:spLocks noGrp="1"/>
          </p:cNvSpPr>
          <p:nvPr>
            <p:ph type="title"/>
          </p:nvPr>
        </p:nvSpPr>
        <p:spPr bwMode="gray">
          <a:xfrm>
            <a:off x="953418" y="4571925"/>
            <a:ext cx="6552729" cy="1152000"/>
          </a:xfrm>
          <a:prstGeom prst="rect">
            <a:avLst/>
          </a:prstGeom>
        </p:spPr>
        <p:txBody>
          <a:bodyPr anchor="b"/>
          <a:lstStyle>
            <a:lvl1pPr algn="l">
              <a:defRPr sz="3600" b="0"/>
            </a:lvl1pPr>
          </a:lstStyle>
          <a:p>
            <a:r>
              <a:rPr lang="en-US" noProof="0"/>
              <a:t>Click to edit Master title style</a:t>
            </a:r>
            <a:endParaRPr lang="en-GB" noProof="0"/>
          </a:p>
        </p:txBody>
      </p:sp>
      <p:sp>
        <p:nvSpPr>
          <p:cNvPr id="6" name="Footer Placeholder 7">
            <a:extLst>
              <a:ext uri="{FF2B5EF4-FFF2-40B4-BE49-F238E27FC236}">
                <a16:creationId xmlns:a16="http://schemas.microsoft.com/office/drawing/2014/main" id="{2CCFB5A8-3E30-62AF-F1BC-E346B81F4D91}"/>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2010284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7" name="Footer Placeholder 6"/>
          <p:cNvSpPr>
            <a:spLocks noGrp="1"/>
          </p:cNvSpPr>
          <p:nvPr>
            <p:ph type="ftr" sz="quarter" idx="10"/>
          </p:nvPr>
        </p:nvSpPr>
        <p:spPr bwMode="gray"/>
        <p:txBody>
          <a:bodyPr/>
          <a:lstStyle/>
          <a:p>
            <a:r>
              <a:rPr lang="en-US" noProof="0"/>
              <a:t>For Distribution within Coalition Member organisations only</a:t>
            </a:r>
            <a:endParaRPr lang="en-GB" noProof="0"/>
          </a:p>
        </p:txBody>
      </p:sp>
      <p:sp>
        <p:nvSpPr>
          <p:cNvPr id="9" name="Text Placeholder 24"/>
          <p:cNvSpPr>
            <a:spLocks noGrp="1"/>
          </p:cNvSpPr>
          <p:nvPr>
            <p:ph type="body" sz="quarter" idx="13" hasCustomPrompt="1"/>
          </p:nvPr>
        </p:nvSpPr>
        <p:spPr bwMode="gray">
          <a:xfrm>
            <a:off x="446881" y="6876181"/>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6" name="Title 5"/>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3732448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Only -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40796E-2EE3-2A4D-A035-3C0FF38C46B8}"/>
              </a:ext>
            </a:extLst>
          </p:cNvPr>
          <p:cNvSpPr/>
          <p:nvPr/>
        </p:nvSpPr>
        <p:spPr>
          <a:xfrm>
            <a:off x="-2383"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Slide Number Placeholder 7"/>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7" name="Footer Placeholder 6"/>
          <p:cNvSpPr>
            <a:spLocks noGrp="1"/>
          </p:cNvSpPr>
          <p:nvPr>
            <p:ph type="ftr" sz="quarter" idx="10"/>
          </p:nvPr>
        </p:nvSpPr>
        <p:spPr bwMode="gray"/>
        <p:txBody>
          <a:bodyPr/>
          <a:lstStyle/>
          <a:p>
            <a:r>
              <a:rPr lang="en-US" noProof="0"/>
              <a:t>For Distribution within Coalition Member organisations only</a:t>
            </a:r>
            <a:endParaRPr lang="en-GB" noProof="0"/>
          </a:p>
        </p:txBody>
      </p:sp>
      <p:sp>
        <p:nvSpPr>
          <p:cNvPr id="9"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6" name="Title 5"/>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grpSp>
        <p:nvGrpSpPr>
          <p:cNvPr id="10" name="Group 9">
            <a:extLst>
              <a:ext uri="{FF2B5EF4-FFF2-40B4-BE49-F238E27FC236}">
                <a16:creationId xmlns:a16="http://schemas.microsoft.com/office/drawing/2014/main" id="{5504F772-2E0F-C04E-ADCC-04E7362D8414}"/>
              </a:ext>
            </a:extLst>
          </p:cNvPr>
          <p:cNvGrpSpPr/>
          <p:nvPr/>
        </p:nvGrpSpPr>
        <p:grpSpPr>
          <a:xfrm>
            <a:off x="10086955" y="0"/>
            <a:ext cx="602475" cy="1179070"/>
            <a:chOff x="10089338" y="0"/>
            <a:chExt cx="602475" cy="1179070"/>
          </a:xfrm>
        </p:grpSpPr>
        <p:sp>
          <p:nvSpPr>
            <p:cNvPr id="11" name="Top Orange Box">
              <a:extLst>
                <a:ext uri="{FF2B5EF4-FFF2-40B4-BE49-F238E27FC236}">
                  <a16:creationId xmlns:a16="http://schemas.microsoft.com/office/drawing/2014/main" id="{58376070-1A1C-7041-99C4-3326AD74ABA5}"/>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Grey Box">
              <a:extLst>
                <a:ext uri="{FF2B5EF4-FFF2-40B4-BE49-F238E27FC236}">
                  <a16:creationId xmlns:a16="http://schemas.microsoft.com/office/drawing/2014/main" id="{6BB921C1-DBB0-004F-89C8-BDE1D5E42F4B}"/>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Top Orange Box">
              <a:extLst>
                <a:ext uri="{FF2B5EF4-FFF2-40B4-BE49-F238E27FC236}">
                  <a16:creationId xmlns:a16="http://schemas.microsoft.com/office/drawing/2014/main" id="{A02F1955-5E36-4641-B983-E2632D40A8A3}"/>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cxnSp>
        <p:nvCxnSpPr>
          <p:cNvPr id="14" name="Straight Connector">
            <a:extLst>
              <a:ext uri="{FF2B5EF4-FFF2-40B4-BE49-F238E27FC236}">
                <a16:creationId xmlns:a16="http://schemas.microsoft.com/office/drawing/2014/main" id="{F8B1FD8D-D3D6-E34A-87DD-5591FE7D4319}"/>
              </a:ext>
            </a:extLst>
          </p:cNvPr>
          <p:cNvCxnSpPr/>
          <p:nvPr/>
        </p:nvCxnSpPr>
        <p:spPr bwMode="gray">
          <a:xfrm>
            <a:off x="446881" y="7090568"/>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94526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D8B0FC-F547-88D1-796B-78A89245E2FF}"/>
              </a:ext>
            </a:extLst>
          </p:cNvPr>
          <p:cNvGrpSpPr/>
          <p:nvPr userDrawn="1"/>
        </p:nvGrpSpPr>
        <p:grpSpPr>
          <a:xfrm>
            <a:off x="10083235" y="0"/>
            <a:ext cx="602475" cy="1179070"/>
            <a:chOff x="10089338" y="0"/>
            <a:chExt cx="602475" cy="1179070"/>
          </a:xfrm>
        </p:grpSpPr>
        <p:sp>
          <p:nvSpPr>
            <p:cNvPr id="9" name="Top Orange Box">
              <a:extLst>
                <a:ext uri="{FF2B5EF4-FFF2-40B4-BE49-F238E27FC236}">
                  <a16:creationId xmlns:a16="http://schemas.microsoft.com/office/drawing/2014/main" id="{128075FB-2654-0AD4-C7D9-D2A8EEE45715}"/>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Grey Box">
              <a:extLst>
                <a:ext uri="{FF2B5EF4-FFF2-40B4-BE49-F238E27FC236}">
                  <a16:creationId xmlns:a16="http://schemas.microsoft.com/office/drawing/2014/main" id="{F98D409A-E977-E5CB-6A4D-7977ECFFA3AD}"/>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Top Orange Box">
              <a:extLst>
                <a:ext uri="{FF2B5EF4-FFF2-40B4-BE49-F238E27FC236}">
                  <a16:creationId xmlns:a16="http://schemas.microsoft.com/office/drawing/2014/main" id="{9C726AD5-494D-C883-CB63-09FC63DECCB2}"/>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10" name="Slide Number Placeholder 9"/>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5" name="Footer Placeholder 4"/>
          <p:cNvSpPr>
            <a:spLocks noGrp="1"/>
          </p:cNvSpPr>
          <p:nvPr>
            <p:ph type="ftr" sz="quarter" idx="10"/>
          </p:nvPr>
        </p:nvSpPr>
        <p:spPr bwMode="gray"/>
        <p:txBody>
          <a:bodyPr/>
          <a:lstStyle/>
          <a:p>
            <a:r>
              <a:rPr lang="en-US" noProof="0"/>
              <a:t>For Distribution within Coalition Member organisations only</a:t>
            </a:r>
            <a:endParaRPr lang="en-GB" noProof="0"/>
          </a:p>
        </p:txBody>
      </p:sp>
      <p:cxnSp>
        <p:nvCxnSpPr>
          <p:cNvPr id="16" name="Straight Connector">
            <a:extLst>
              <a:ext uri="{FF2B5EF4-FFF2-40B4-BE49-F238E27FC236}">
                <a16:creationId xmlns:a16="http://schemas.microsoft.com/office/drawing/2014/main" id="{1E416D1D-BD79-8043-BAEF-377DD293C646}"/>
              </a:ext>
            </a:extLst>
          </p:cNvPr>
          <p:cNvCxnSpPr/>
          <p:nvPr/>
        </p:nvCxnSpPr>
        <p:spPr bwMode="gray">
          <a:xfrm>
            <a:off x="446881" y="7090568"/>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769450F7-691A-98A8-06F7-AEB770FBB4A0}"/>
              </a:ext>
            </a:extLst>
          </p:cNvPr>
          <p:cNvSpPr/>
          <p:nvPr userDrawn="1"/>
        </p:nvSpPr>
        <p:spPr>
          <a:xfrm rot="20103955">
            <a:off x="688384" y="3252411"/>
            <a:ext cx="9249263" cy="1323439"/>
          </a:xfrm>
          <a:prstGeom prst="rect">
            <a:avLst/>
          </a:prstGeom>
          <a:noFill/>
        </p:spPr>
        <p:txBody>
          <a:bodyPr wrap="none" lIns="91440" tIns="45720" rIns="91440" bIns="45720">
            <a:spAutoFit/>
          </a:bodyPr>
          <a:lstStyle/>
          <a:p>
            <a:r>
              <a:rPr lang="en-US" sz="8000">
                <a:solidFill>
                  <a:schemeClr val="accent2">
                    <a:lumMod val="20000"/>
                    <a:lumOff val="80000"/>
                  </a:schemeClr>
                </a:solidFill>
              </a:rPr>
              <a:t>CONFIDENTIAL DRAFT</a:t>
            </a:r>
          </a:p>
        </p:txBody>
      </p:sp>
    </p:spTree>
    <p:extLst>
      <p:ext uri="{BB962C8B-B14F-4D97-AF65-F5344CB8AC3E}">
        <p14:creationId xmlns:p14="http://schemas.microsoft.com/office/powerpoint/2010/main" val="3493314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irst or Last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B0FE7F2-BC16-5348-A99B-15880E1728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pic>
        <p:nvPicPr>
          <p:cNvPr id="6" name="Picture 5" descr="Logo&#10;&#10;Description automatically generated">
            <a:extLst>
              <a:ext uri="{FF2B5EF4-FFF2-40B4-BE49-F238E27FC236}">
                <a16:creationId xmlns:a16="http://schemas.microsoft.com/office/drawing/2014/main" id="{E9DECF44-4B63-4A44-9030-A38B89859A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26027" y="252303"/>
            <a:ext cx="3887904" cy="2035602"/>
          </a:xfrm>
          <a:prstGeom prst="rect">
            <a:avLst/>
          </a:prstGeom>
        </p:spPr>
      </p:pic>
      <p:pic>
        <p:nvPicPr>
          <p:cNvPr id="2057" name="MCC Victoria" hidden="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a:extLst>
              <a:ext uri="{FF2B5EF4-FFF2-40B4-BE49-F238E27FC236}">
                <a16:creationId xmlns:a16="http://schemas.microsoft.com/office/drawing/2014/main" id="{972AA092-0523-8048-872E-85259EECDDA8}"/>
              </a:ext>
            </a:extLst>
          </p:cNvPr>
          <p:cNvSpPr txBox="1">
            <a:spLocks/>
          </p:cNvSpPr>
          <p:nvPr/>
        </p:nvSpPr>
        <p:spPr bwMode="gray">
          <a:xfrm>
            <a:off x="737394" y="899517"/>
            <a:ext cx="2880320" cy="3844791"/>
          </a:xfrm>
          <a:prstGeom prst="rect">
            <a:avLst/>
          </a:prstGeom>
        </p:spPr>
        <p:txBody>
          <a:bodyPr lIns="0" tIns="0" rIns="0" bIns="0" anchor="b">
            <a:noAutofit/>
          </a:bodyPr>
          <a:lstStyle>
            <a:lvl1pPr algn="l" defTabSz="986912" rtl="0" eaLnBrk="1" latinLnBrk="0" hangingPunct="1">
              <a:lnSpc>
                <a:spcPct val="100000"/>
              </a:lnSpc>
              <a:spcBef>
                <a:spcPct val="0"/>
              </a:spcBef>
              <a:buNone/>
              <a:defRPr lang="en-GB" sz="4400" b="0" kern="1200">
                <a:solidFill>
                  <a:schemeClr val="bg1"/>
                </a:solidFill>
                <a:latin typeface="+mj-lt"/>
                <a:ea typeface="+mj-ea"/>
                <a:cs typeface="+mj-cs"/>
              </a:defRPr>
            </a:lvl1pPr>
          </a:lstStyle>
          <a:p>
            <a:pPr>
              <a:lnSpc>
                <a:spcPts val="4980"/>
              </a:lnSpc>
            </a:pPr>
            <a:r>
              <a:rPr lang="en-AU" sz="5400">
                <a:latin typeface="+mn-lt"/>
              </a:rPr>
              <a:t>Listen, learn and lead </a:t>
            </a:r>
            <a:r>
              <a:rPr lang="en-AU" sz="5400" b="1" i="1">
                <a:latin typeface="+mn-lt"/>
              </a:rPr>
              <a:t>with action</a:t>
            </a:r>
          </a:p>
        </p:txBody>
      </p:sp>
      <p:sp>
        <p:nvSpPr>
          <p:cNvPr id="18" name="Copyright">
            <a:extLst>
              <a:ext uri="{FF2B5EF4-FFF2-40B4-BE49-F238E27FC236}">
                <a16:creationId xmlns:a16="http://schemas.microsoft.com/office/drawing/2014/main" id="{5055B146-B24D-5A45-A54A-F4FB23312094}"/>
              </a:ext>
            </a:extLst>
          </p:cNvPr>
          <p:cNvSpPr txBox="1"/>
          <p:nvPr/>
        </p:nvSpPr>
        <p:spPr bwMode="gray">
          <a:xfrm>
            <a:off x="8298234" y="7200238"/>
            <a:ext cx="2015696" cy="180000"/>
          </a:xfrm>
          <a:prstGeom prst="rect">
            <a:avLst/>
          </a:prstGeom>
          <a:noFill/>
        </p:spPr>
        <p:txBody>
          <a:bodyPr wrap="square" lIns="0" tIns="0" rIns="0" bIns="0" rtlCol="0" anchor="b" anchorCtr="0">
            <a:noAutofit/>
          </a:bodyPr>
          <a:lstStyle/>
          <a:p>
            <a:pPr algn="r"/>
            <a:r>
              <a:rPr lang="en-GB" sz="900" noProof="0">
                <a:solidFill>
                  <a:schemeClr val="bg1">
                    <a:lumMod val="95000"/>
                  </a:schemeClr>
                </a:solidFill>
              </a:rPr>
              <a:t>© Champions of Change Coalition 2023</a:t>
            </a:r>
          </a:p>
        </p:txBody>
      </p:sp>
    </p:spTree>
    <p:extLst>
      <p:ext uri="{BB962C8B-B14F-4D97-AF65-F5344CB8AC3E}">
        <p14:creationId xmlns:p14="http://schemas.microsoft.com/office/powerpoint/2010/main" val="1436459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First or Last Title slide">
    <p:spTree>
      <p:nvGrpSpPr>
        <p:cNvPr id="1" name=""/>
        <p:cNvGrpSpPr/>
        <p:nvPr/>
      </p:nvGrpSpPr>
      <p:grpSpPr>
        <a:xfrm>
          <a:off x="0" y="0"/>
          <a:ext cx="0" cy="0"/>
          <a:chOff x="0" y="0"/>
          <a:chExt cx="0" cy="0"/>
        </a:xfrm>
      </p:grpSpPr>
      <p:sp>
        <p:nvSpPr>
          <p:cNvPr id="16" name="Top Orange Box">
            <a:extLst>
              <a:ext uri="{FF2B5EF4-FFF2-40B4-BE49-F238E27FC236}">
                <a16:creationId xmlns:a16="http://schemas.microsoft.com/office/drawing/2014/main" id="{F734FB4A-4169-214C-B0F9-11E0D4A12C76}"/>
              </a:ext>
            </a:extLst>
          </p:cNvPr>
          <p:cNvSpPr>
            <a:spLocks/>
          </p:cNvSpPr>
          <p:nvPr/>
        </p:nvSpPr>
        <p:spPr bwMode="gray">
          <a:xfrm rot="10800000" flipH="1">
            <a:off x="-16595" y="-14870"/>
            <a:ext cx="7919080" cy="760215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10139 w 10447"/>
              <a:gd name="connsiteY0" fmla="*/ 5391 h 10713"/>
              <a:gd name="connsiteX1" fmla="*/ 0 w 10447"/>
              <a:gd name="connsiteY1" fmla="*/ 10713 h 10713"/>
              <a:gd name="connsiteX2" fmla="*/ 447 w 10447"/>
              <a:gd name="connsiteY2" fmla="*/ 0 h 10713"/>
              <a:gd name="connsiteX3" fmla="*/ 10139 w 10447"/>
              <a:gd name="connsiteY3" fmla="*/ 4607 h 10713"/>
              <a:gd name="connsiteX4" fmla="*/ 10139 w 10447"/>
              <a:gd name="connsiteY4" fmla="*/ 5391 h 10713"/>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987 w 21295"/>
              <a:gd name="connsiteY0" fmla="*/ 10944 h 16400"/>
              <a:gd name="connsiteX1" fmla="*/ 10848 w 21295"/>
              <a:gd name="connsiteY1" fmla="*/ 16266 h 16400"/>
              <a:gd name="connsiteX2" fmla="*/ 10074 w 21295"/>
              <a:gd name="connsiteY2" fmla="*/ 13490 h 16400"/>
              <a:gd name="connsiteX3" fmla="*/ 222 w 21295"/>
              <a:gd name="connsiteY3" fmla="*/ 0 h 16400"/>
              <a:gd name="connsiteX4" fmla="*/ 20987 w 21295"/>
              <a:gd name="connsiteY4" fmla="*/ 10160 h 16400"/>
              <a:gd name="connsiteX5" fmla="*/ 20987 w 21295"/>
              <a:gd name="connsiteY5" fmla="*/ 10944 h 16400"/>
              <a:gd name="connsiteX0" fmla="*/ 21922 w 22230"/>
              <a:gd name="connsiteY0" fmla="*/ 10944 h 16699"/>
              <a:gd name="connsiteX1" fmla="*/ 11783 w 22230"/>
              <a:gd name="connsiteY1" fmla="*/ 16266 h 16699"/>
              <a:gd name="connsiteX2" fmla="*/ 1576 w 22230"/>
              <a:gd name="connsiteY2" fmla="*/ 14747 h 16699"/>
              <a:gd name="connsiteX3" fmla="*/ 1157 w 22230"/>
              <a:gd name="connsiteY3" fmla="*/ 0 h 16699"/>
              <a:gd name="connsiteX4" fmla="*/ 21922 w 22230"/>
              <a:gd name="connsiteY4" fmla="*/ 10160 h 16699"/>
              <a:gd name="connsiteX5" fmla="*/ 21922 w 22230"/>
              <a:gd name="connsiteY5" fmla="*/ 10944 h 16699"/>
              <a:gd name="connsiteX0" fmla="*/ 21553 w 21861"/>
              <a:gd name="connsiteY0" fmla="*/ 10944 h 16699"/>
              <a:gd name="connsiteX1" fmla="*/ 11414 w 21861"/>
              <a:gd name="connsiteY1" fmla="*/ 16266 h 16699"/>
              <a:gd name="connsiteX2" fmla="*/ 1207 w 21861"/>
              <a:gd name="connsiteY2" fmla="*/ 14747 h 16699"/>
              <a:gd name="connsiteX3" fmla="*/ 788 w 21861"/>
              <a:gd name="connsiteY3" fmla="*/ 0 h 16699"/>
              <a:gd name="connsiteX4" fmla="*/ 21553 w 21861"/>
              <a:gd name="connsiteY4" fmla="*/ 10160 h 16699"/>
              <a:gd name="connsiteX5" fmla="*/ 21553 w 21861"/>
              <a:gd name="connsiteY5" fmla="*/ 10944 h 16699"/>
              <a:gd name="connsiteX0" fmla="*/ 21713 w 22021"/>
              <a:gd name="connsiteY0" fmla="*/ 10944 h 17492"/>
              <a:gd name="connsiteX1" fmla="*/ 11574 w 22021"/>
              <a:gd name="connsiteY1" fmla="*/ 16266 h 17492"/>
              <a:gd name="connsiteX2" fmla="*/ 808 w 22021"/>
              <a:gd name="connsiteY2" fmla="*/ 16154 h 17492"/>
              <a:gd name="connsiteX3" fmla="*/ 948 w 22021"/>
              <a:gd name="connsiteY3" fmla="*/ 0 h 17492"/>
              <a:gd name="connsiteX4" fmla="*/ 21713 w 22021"/>
              <a:gd name="connsiteY4" fmla="*/ 10160 h 17492"/>
              <a:gd name="connsiteX5" fmla="*/ 21713 w 22021"/>
              <a:gd name="connsiteY5" fmla="*/ 10944 h 17492"/>
              <a:gd name="connsiteX0" fmla="*/ 21654 w 21962"/>
              <a:gd name="connsiteY0" fmla="*/ 10944 h 16927"/>
              <a:gd name="connsiteX1" fmla="*/ 11515 w 21962"/>
              <a:gd name="connsiteY1" fmla="*/ 16266 h 16927"/>
              <a:gd name="connsiteX2" fmla="*/ 935 w 21962"/>
              <a:gd name="connsiteY2" fmla="*/ 15235 h 16927"/>
              <a:gd name="connsiteX3" fmla="*/ 889 w 21962"/>
              <a:gd name="connsiteY3" fmla="*/ 0 h 16927"/>
              <a:gd name="connsiteX4" fmla="*/ 21654 w 21962"/>
              <a:gd name="connsiteY4" fmla="*/ 10160 h 16927"/>
              <a:gd name="connsiteX5" fmla="*/ 21654 w 21962"/>
              <a:gd name="connsiteY5" fmla="*/ 10944 h 16927"/>
              <a:gd name="connsiteX0" fmla="*/ 21654 w 21962"/>
              <a:gd name="connsiteY0" fmla="*/ 10944 h 16350"/>
              <a:gd name="connsiteX1" fmla="*/ 11515 w 21962"/>
              <a:gd name="connsiteY1" fmla="*/ 16266 h 16350"/>
              <a:gd name="connsiteX2" fmla="*/ 935 w 21962"/>
              <a:gd name="connsiteY2" fmla="*/ 15235 h 16350"/>
              <a:gd name="connsiteX3" fmla="*/ 889 w 21962"/>
              <a:gd name="connsiteY3" fmla="*/ 0 h 16350"/>
              <a:gd name="connsiteX4" fmla="*/ 21654 w 21962"/>
              <a:gd name="connsiteY4" fmla="*/ 10160 h 16350"/>
              <a:gd name="connsiteX5" fmla="*/ 21654 w 21962"/>
              <a:gd name="connsiteY5" fmla="*/ 10944 h 16350"/>
              <a:gd name="connsiteX0" fmla="*/ 21676 w 21984"/>
              <a:gd name="connsiteY0" fmla="*/ 10944 h 16495"/>
              <a:gd name="connsiteX1" fmla="*/ 11537 w 21984"/>
              <a:gd name="connsiteY1" fmla="*/ 16266 h 16495"/>
              <a:gd name="connsiteX2" fmla="*/ 882 w 21984"/>
              <a:gd name="connsiteY2" fmla="*/ 16267 h 16495"/>
              <a:gd name="connsiteX3" fmla="*/ 911 w 21984"/>
              <a:gd name="connsiteY3" fmla="*/ 0 h 16495"/>
              <a:gd name="connsiteX4" fmla="*/ 21676 w 21984"/>
              <a:gd name="connsiteY4" fmla="*/ 10160 h 16495"/>
              <a:gd name="connsiteX5" fmla="*/ 21676 w 21984"/>
              <a:gd name="connsiteY5" fmla="*/ 10944 h 16495"/>
              <a:gd name="connsiteX0" fmla="*/ 21676 w 21984"/>
              <a:gd name="connsiteY0" fmla="*/ 10944 h 16427"/>
              <a:gd name="connsiteX1" fmla="*/ 11537 w 21984"/>
              <a:gd name="connsiteY1" fmla="*/ 16266 h 16427"/>
              <a:gd name="connsiteX2" fmla="*/ 882 w 21984"/>
              <a:gd name="connsiteY2" fmla="*/ 16267 h 16427"/>
              <a:gd name="connsiteX3" fmla="*/ 911 w 21984"/>
              <a:gd name="connsiteY3" fmla="*/ 0 h 16427"/>
              <a:gd name="connsiteX4" fmla="*/ 21676 w 21984"/>
              <a:gd name="connsiteY4" fmla="*/ 10160 h 16427"/>
              <a:gd name="connsiteX5" fmla="*/ 21676 w 21984"/>
              <a:gd name="connsiteY5" fmla="*/ 10944 h 16427"/>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676 w 21984"/>
              <a:gd name="connsiteY0" fmla="*/ 10944 h 16269"/>
              <a:gd name="connsiteX1" fmla="*/ 11537 w 21984"/>
              <a:gd name="connsiteY1" fmla="*/ 16266 h 16269"/>
              <a:gd name="connsiteX2" fmla="*/ 882 w 21984"/>
              <a:gd name="connsiteY2" fmla="*/ 16267 h 16269"/>
              <a:gd name="connsiteX3" fmla="*/ 911 w 21984"/>
              <a:gd name="connsiteY3" fmla="*/ 0 h 16269"/>
              <a:gd name="connsiteX4" fmla="*/ 21676 w 21984"/>
              <a:gd name="connsiteY4" fmla="*/ 10160 h 16269"/>
              <a:gd name="connsiteX5" fmla="*/ 21676 w 21984"/>
              <a:gd name="connsiteY5" fmla="*/ 10944 h 16269"/>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545 w 21853"/>
              <a:gd name="connsiteY0" fmla="*/ 10944 h 16267"/>
              <a:gd name="connsiteX1" fmla="*/ 11406 w 21853"/>
              <a:gd name="connsiteY1" fmla="*/ 16266 h 16267"/>
              <a:gd name="connsiteX2" fmla="*/ 751 w 21853"/>
              <a:gd name="connsiteY2" fmla="*/ 16267 h 16267"/>
              <a:gd name="connsiteX3" fmla="*/ 780 w 21853"/>
              <a:gd name="connsiteY3" fmla="*/ 0 h 16267"/>
              <a:gd name="connsiteX4" fmla="*/ 21545 w 21853"/>
              <a:gd name="connsiteY4" fmla="*/ 10160 h 16267"/>
              <a:gd name="connsiteX5" fmla="*/ 21545 w 21853"/>
              <a:gd name="connsiteY5" fmla="*/ 10944 h 16267"/>
              <a:gd name="connsiteX0" fmla="*/ 20794 w 21102"/>
              <a:gd name="connsiteY0" fmla="*/ 10944 h 16267"/>
              <a:gd name="connsiteX1" fmla="*/ 10655 w 21102"/>
              <a:gd name="connsiteY1" fmla="*/ 16266 h 16267"/>
              <a:gd name="connsiteX2" fmla="*/ 0 w 21102"/>
              <a:gd name="connsiteY2" fmla="*/ 16267 h 16267"/>
              <a:gd name="connsiteX3" fmla="*/ 29 w 21102"/>
              <a:gd name="connsiteY3" fmla="*/ 0 h 16267"/>
              <a:gd name="connsiteX4" fmla="*/ 20794 w 21102"/>
              <a:gd name="connsiteY4" fmla="*/ 10160 h 16267"/>
              <a:gd name="connsiteX5" fmla="*/ 20794 w 21102"/>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933 w 21119"/>
              <a:gd name="connsiteY1" fmla="*/ 16247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33561 w 33869"/>
              <a:gd name="connsiteY0" fmla="*/ 10944 h 16285"/>
              <a:gd name="connsiteX1" fmla="*/ 23683 w 33869"/>
              <a:gd name="connsiteY1" fmla="*/ 16247 h 16285"/>
              <a:gd name="connsiteX2" fmla="*/ 0 w 33869"/>
              <a:gd name="connsiteY2" fmla="*/ 16285 h 16285"/>
              <a:gd name="connsiteX3" fmla="*/ 12796 w 33869"/>
              <a:gd name="connsiteY3" fmla="*/ 0 h 16285"/>
              <a:gd name="connsiteX4" fmla="*/ 33561 w 33869"/>
              <a:gd name="connsiteY4" fmla="*/ 10160 h 16285"/>
              <a:gd name="connsiteX5" fmla="*/ 33561 w 33869"/>
              <a:gd name="connsiteY5" fmla="*/ 10944 h 16285"/>
              <a:gd name="connsiteX0" fmla="*/ 33879 w 34187"/>
              <a:gd name="connsiteY0" fmla="*/ 11145 h 16486"/>
              <a:gd name="connsiteX1" fmla="*/ 24001 w 34187"/>
              <a:gd name="connsiteY1" fmla="*/ 16448 h 16486"/>
              <a:gd name="connsiteX2" fmla="*/ 318 w 34187"/>
              <a:gd name="connsiteY2" fmla="*/ 16486 h 16486"/>
              <a:gd name="connsiteX3" fmla="*/ 10511 w 34187"/>
              <a:gd name="connsiteY3" fmla="*/ 4599 h 16486"/>
              <a:gd name="connsiteX4" fmla="*/ 13114 w 34187"/>
              <a:gd name="connsiteY4" fmla="*/ 201 h 16486"/>
              <a:gd name="connsiteX5" fmla="*/ 33879 w 34187"/>
              <a:gd name="connsiteY5" fmla="*/ 10361 h 16486"/>
              <a:gd name="connsiteX6" fmla="*/ 33879 w 34187"/>
              <a:gd name="connsiteY6" fmla="*/ 11145 h 16486"/>
              <a:gd name="connsiteX0" fmla="*/ 35204 w 35512"/>
              <a:gd name="connsiteY0" fmla="*/ 12406 h 17747"/>
              <a:gd name="connsiteX1" fmla="*/ 25326 w 35512"/>
              <a:gd name="connsiteY1" fmla="*/ 17709 h 17747"/>
              <a:gd name="connsiteX2" fmla="*/ 1643 w 35512"/>
              <a:gd name="connsiteY2" fmla="*/ 17747 h 17747"/>
              <a:gd name="connsiteX3" fmla="*/ 1643 w 35512"/>
              <a:gd name="connsiteY3" fmla="*/ 1441 h 17747"/>
              <a:gd name="connsiteX4" fmla="*/ 14439 w 35512"/>
              <a:gd name="connsiteY4" fmla="*/ 1462 h 17747"/>
              <a:gd name="connsiteX5" fmla="*/ 35204 w 35512"/>
              <a:gd name="connsiteY5" fmla="*/ 11622 h 17747"/>
              <a:gd name="connsiteX6" fmla="*/ 35204 w 35512"/>
              <a:gd name="connsiteY6" fmla="*/ 12406 h 17747"/>
              <a:gd name="connsiteX0" fmla="*/ 34483 w 34791"/>
              <a:gd name="connsiteY0" fmla="*/ 12406 h 17747"/>
              <a:gd name="connsiteX1" fmla="*/ 24605 w 34791"/>
              <a:gd name="connsiteY1" fmla="*/ 17709 h 17747"/>
              <a:gd name="connsiteX2" fmla="*/ 922 w 34791"/>
              <a:gd name="connsiteY2" fmla="*/ 17747 h 17747"/>
              <a:gd name="connsiteX3" fmla="*/ 922 w 34791"/>
              <a:gd name="connsiteY3" fmla="*/ 1441 h 17747"/>
              <a:gd name="connsiteX4" fmla="*/ 13718 w 34791"/>
              <a:gd name="connsiteY4" fmla="*/ 1462 h 17747"/>
              <a:gd name="connsiteX5" fmla="*/ 34483 w 34791"/>
              <a:gd name="connsiteY5" fmla="*/ 11622 h 17747"/>
              <a:gd name="connsiteX6" fmla="*/ 34483 w 34791"/>
              <a:gd name="connsiteY6" fmla="*/ 12406 h 17747"/>
              <a:gd name="connsiteX0" fmla="*/ 33561 w 33869"/>
              <a:gd name="connsiteY0" fmla="*/ 12406 h 17747"/>
              <a:gd name="connsiteX1" fmla="*/ 23683 w 33869"/>
              <a:gd name="connsiteY1" fmla="*/ 17709 h 17747"/>
              <a:gd name="connsiteX2" fmla="*/ 0 w 33869"/>
              <a:gd name="connsiteY2" fmla="*/ 17747 h 17747"/>
              <a:gd name="connsiteX3" fmla="*/ 0 w 33869"/>
              <a:gd name="connsiteY3" fmla="*/ 1441 h 17747"/>
              <a:gd name="connsiteX4" fmla="*/ 12796 w 33869"/>
              <a:gd name="connsiteY4" fmla="*/ 1462 h 17747"/>
              <a:gd name="connsiteX5" fmla="*/ 33561 w 33869"/>
              <a:gd name="connsiteY5" fmla="*/ 11622 h 17747"/>
              <a:gd name="connsiteX6" fmla="*/ 33561 w 33869"/>
              <a:gd name="connsiteY6" fmla="*/ 12406 h 17747"/>
              <a:gd name="connsiteX0" fmla="*/ 33596 w 33904"/>
              <a:gd name="connsiteY0" fmla="*/ 12282 h 17623"/>
              <a:gd name="connsiteX1" fmla="*/ 23718 w 33904"/>
              <a:gd name="connsiteY1" fmla="*/ 17585 h 17623"/>
              <a:gd name="connsiteX2" fmla="*/ 35 w 33904"/>
              <a:gd name="connsiteY2" fmla="*/ 17623 h 17623"/>
              <a:gd name="connsiteX3" fmla="*/ 0 w 33904"/>
              <a:gd name="connsiteY3" fmla="*/ 1512 h 17623"/>
              <a:gd name="connsiteX4" fmla="*/ 12831 w 33904"/>
              <a:gd name="connsiteY4" fmla="*/ 1338 h 17623"/>
              <a:gd name="connsiteX5" fmla="*/ 33596 w 33904"/>
              <a:gd name="connsiteY5" fmla="*/ 11498 h 17623"/>
              <a:gd name="connsiteX6" fmla="*/ 33596 w 33904"/>
              <a:gd name="connsiteY6" fmla="*/ 12282 h 17623"/>
              <a:gd name="connsiteX0" fmla="*/ 33596 w 33904"/>
              <a:gd name="connsiteY0" fmla="*/ 12282 h 17623"/>
              <a:gd name="connsiteX1" fmla="*/ 23718 w 33904"/>
              <a:gd name="connsiteY1" fmla="*/ 17585 h 17623"/>
              <a:gd name="connsiteX2" fmla="*/ 35 w 33904"/>
              <a:gd name="connsiteY2" fmla="*/ 17623 h 17623"/>
              <a:gd name="connsiteX3" fmla="*/ 0 w 33904"/>
              <a:gd name="connsiteY3" fmla="*/ 1512 h 17623"/>
              <a:gd name="connsiteX4" fmla="*/ 12831 w 33904"/>
              <a:gd name="connsiteY4" fmla="*/ 1338 h 17623"/>
              <a:gd name="connsiteX5" fmla="*/ 33596 w 33904"/>
              <a:gd name="connsiteY5" fmla="*/ 11498 h 17623"/>
              <a:gd name="connsiteX6" fmla="*/ 33596 w 33904"/>
              <a:gd name="connsiteY6" fmla="*/ 12282 h 17623"/>
              <a:gd name="connsiteX0" fmla="*/ 33596 w 33904"/>
              <a:gd name="connsiteY0" fmla="*/ 12282 h 17623"/>
              <a:gd name="connsiteX1" fmla="*/ 23718 w 33904"/>
              <a:gd name="connsiteY1" fmla="*/ 17585 h 17623"/>
              <a:gd name="connsiteX2" fmla="*/ 35 w 33904"/>
              <a:gd name="connsiteY2" fmla="*/ 17623 h 17623"/>
              <a:gd name="connsiteX3" fmla="*/ 0 w 33904"/>
              <a:gd name="connsiteY3" fmla="*/ 1512 h 17623"/>
              <a:gd name="connsiteX4" fmla="*/ 12831 w 33904"/>
              <a:gd name="connsiteY4" fmla="*/ 1338 h 17623"/>
              <a:gd name="connsiteX5" fmla="*/ 33596 w 33904"/>
              <a:gd name="connsiteY5" fmla="*/ 11498 h 17623"/>
              <a:gd name="connsiteX6" fmla="*/ 33596 w 33904"/>
              <a:gd name="connsiteY6" fmla="*/ 12282 h 17623"/>
              <a:gd name="connsiteX0" fmla="*/ 33561 w 33869"/>
              <a:gd name="connsiteY0" fmla="*/ 12453 h 17794"/>
              <a:gd name="connsiteX1" fmla="*/ 23683 w 33869"/>
              <a:gd name="connsiteY1" fmla="*/ 17756 h 17794"/>
              <a:gd name="connsiteX2" fmla="*/ 0 w 33869"/>
              <a:gd name="connsiteY2" fmla="*/ 17794 h 17794"/>
              <a:gd name="connsiteX3" fmla="*/ 36 w 33869"/>
              <a:gd name="connsiteY3" fmla="*/ 1417 h 17794"/>
              <a:gd name="connsiteX4" fmla="*/ 12796 w 33869"/>
              <a:gd name="connsiteY4" fmla="*/ 1509 h 17794"/>
              <a:gd name="connsiteX5" fmla="*/ 33561 w 33869"/>
              <a:gd name="connsiteY5" fmla="*/ 11669 h 17794"/>
              <a:gd name="connsiteX6" fmla="*/ 33561 w 33869"/>
              <a:gd name="connsiteY6" fmla="*/ 12453 h 17794"/>
              <a:gd name="connsiteX0" fmla="*/ 33572 w 33880"/>
              <a:gd name="connsiteY0" fmla="*/ 12453 h 17794"/>
              <a:gd name="connsiteX1" fmla="*/ 23694 w 33880"/>
              <a:gd name="connsiteY1" fmla="*/ 17756 h 17794"/>
              <a:gd name="connsiteX2" fmla="*/ 11 w 33880"/>
              <a:gd name="connsiteY2" fmla="*/ 17794 h 17794"/>
              <a:gd name="connsiteX3" fmla="*/ 47 w 33880"/>
              <a:gd name="connsiteY3" fmla="*/ 1417 h 17794"/>
              <a:gd name="connsiteX4" fmla="*/ 12807 w 33880"/>
              <a:gd name="connsiteY4" fmla="*/ 1509 h 17794"/>
              <a:gd name="connsiteX5" fmla="*/ 33572 w 33880"/>
              <a:gd name="connsiteY5" fmla="*/ 11669 h 17794"/>
              <a:gd name="connsiteX6" fmla="*/ 33572 w 33880"/>
              <a:gd name="connsiteY6" fmla="*/ 12453 h 17794"/>
              <a:gd name="connsiteX0" fmla="*/ 33572 w 33880"/>
              <a:gd name="connsiteY0" fmla="*/ 11746 h 17087"/>
              <a:gd name="connsiteX1" fmla="*/ 23694 w 33880"/>
              <a:gd name="connsiteY1" fmla="*/ 17049 h 17087"/>
              <a:gd name="connsiteX2" fmla="*/ 11 w 33880"/>
              <a:gd name="connsiteY2" fmla="*/ 17087 h 17087"/>
              <a:gd name="connsiteX3" fmla="*/ 47 w 33880"/>
              <a:gd name="connsiteY3" fmla="*/ 710 h 17087"/>
              <a:gd name="connsiteX4" fmla="*/ 12807 w 33880"/>
              <a:gd name="connsiteY4" fmla="*/ 802 h 17087"/>
              <a:gd name="connsiteX5" fmla="*/ 33572 w 33880"/>
              <a:gd name="connsiteY5" fmla="*/ 10962 h 17087"/>
              <a:gd name="connsiteX6" fmla="*/ 33572 w 33880"/>
              <a:gd name="connsiteY6" fmla="*/ 11746 h 17087"/>
              <a:gd name="connsiteX0" fmla="*/ 33572 w 33880"/>
              <a:gd name="connsiteY0" fmla="*/ 11419 h 16760"/>
              <a:gd name="connsiteX1" fmla="*/ 23694 w 33880"/>
              <a:gd name="connsiteY1" fmla="*/ 16722 h 16760"/>
              <a:gd name="connsiteX2" fmla="*/ 11 w 33880"/>
              <a:gd name="connsiteY2" fmla="*/ 16760 h 16760"/>
              <a:gd name="connsiteX3" fmla="*/ 47 w 33880"/>
              <a:gd name="connsiteY3" fmla="*/ 383 h 16760"/>
              <a:gd name="connsiteX4" fmla="*/ 12807 w 33880"/>
              <a:gd name="connsiteY4" fmla="*/ 475 h 16760"/>
              <a:gd name="connsiteX5" fmla="*/ 33572 w 33880"/>
              <a:gd name="connsiteY5" fmla="*/ 10635 h 16760"/>
              <a:gd name="connsiteX6" fmla="*/ 33572 w 33880"/>
              <a:gd name="connsiteY6" fmla="*/ 11419 h 16760"/>
              <a:gd name="connsiteX0" fmla="*/ 33572 w 33880"/>
              <a:gd name="connsiteY0" fmla="*/ 11036 h 16377"/>
              <a:gd name="connsiteX1" fmla="*/ 23694 w 33880"/>
              <a:gd name="connsiteY1" fmla="*/ 16339 h 16377"/>
              <a:gd name="connsiteX2" fmla="*/ 11 w 33880"/>
              <a:gd name="connsiteY2" fmla="*/ 16377 h 16377"/>
              <a:gd name="connsiteX3" fmla="*/ 47 w 33880"/>
              <a:gd name="connsiteY3" fmla="*/ 0 h 16377"/>
              <a:gd name="connsiteX4" fmla="*/ 12807 w 33880"/>
              <a:gd name="connsiteY4" fmla="*/ 92 h 16377"/>
              <a:gd name="connsiteX5" fmla="*/ 33572 w 33880"/>
              <a:gd name="connsiteY5" fmla="*/ 10252 h 16377"/>
              <a:gd name="connsiteX6" fmla="*/ 33572 w 33880"/>
              <a:gd name="connsiteY6" fmla="*/ 11036 h 16377"/>
              <a:gd name="connsiteX0" fmla="*/ 33572 w 33880"/>
              <a:gd name="connsiteY0" fmla="*/ 11036 h 16377"/>
              <a:gd name="connsiteX1" fmla="*/ 23694 w 33880"/>
              <a:gd name="connsiteY1" fmla="*/ 16339 h 16377"/>
              <a:gd name="connsiteX2" fmla="*/ 11 w 33880"/>
              <a:gd name="connsiteY2" fmla="*/ 16377 h 16377"/>
              <a:gd name="connsiteX3" fmla="*/ 47 w 33880"/>
              <a:gd name="connsiteY3" fmla="*/ 0 h 16377"/>
              <a:gd name="connsiteX4" fmla="*/ 12595 w 33880"/>
              <a:gd name="connsiteY4" fmla="*/ 3 h 16377"/>
              <a:gd name="connsiteX5" fmla="*/ 33572 w 33880"/>
              <a:gd name="connsiteY5" fmla="*/ 10252 h 16377"/>
              <a:gd name="connsiteX6" fmla="*/ 33572 w 33880"/>
              <a:gd name="connsiteY6" fmla="*/ 11036 h 16377"/>
              <a:gd name="connsiteX0" fmla="*/ 33596 w 33904"/>
              <a:gd name="connsiteY0" fmla="*/ 11036 h 16377"/>
              <a:gd name="connsiteX1" fmla="*/ 23718 w 33904"/>
              <a:gd name="connsiteY1" fmla="*/ 16339 h 16377"/>
              <a:gd name="connsiteX2" fmla="*/ 35 w 33904"/>
              <a:gd name="connsiteY2" fmla="*/ 16377 h 16377"/>
              <a:gd name="connsiteX3" fmla="*/ 36 w 33904"/>
              <a:gd name="connsiteY3" fmla="*/ 0 h 16377"/>
              <a:gd name="connsiteX4" fmla="*/ 12619 w 33904"/>
              <a:gd name="connsiteY4" fmla="*/ 3 h 16377"/>
              <a:gd name="connsiteX5" fmla="*/ 33596 w 33904"/>
              <a:gd name="connsiteY5" fmla="*/ 10252 h 16377"/>
              <a:gd name="connsiteX6" fmla="*/ 33596 w 33904"/>
              <a:gd name="connsiteY6" fmla="*/ 11036 h 16377"/>
              <a:gd name="connsiteX0" fmla="*/ 33596 w 33904"/>
              <a:gd name="connsiteY0" fmla="*/ 11036 h 16377"/>
              <a:gd name="connsiteX1" fmla="*/ 23506 w 33904"/>
              <a:gd name="connsiteY1" fmla="*/ 16374 h 16377"/>
              <a:gd name="connsiteX2" fmla="*/ 35 w 33904"/>
              <a:gd name="connsiteY2" fmla="*/ 16377 h 16377"/>
              <a:gd name="connsiteX3" fmla="*/ 36 w 33904"/>
              <a:gd name="connsiteY3" fmla="*/ 0 h 16377"/>
              <a:gd name="connsiteX4" fmla="*/ 12619 w 33904"/>
              <a:gd name="connsiteY4" fmla="*/ 3 h 16377"/>
              <a:gd name="connsiteX5" fmla="*/ 33596 w 33904"/>
              <a:gd name="connsiteY5" fmla="*/ 10252 h 16377"/>
              <a:gd name="connsiteX6" fmla="*/ 33596 w 33904"/>
              <a:gd name="connsiteY6" fmla="*/ 11036 h 1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4" h="16377">
                <a:moveTo>
                  <a:pt x="33596" y="11036"/>
                </a:moveTo>
                <a:cubicBezTo>
                  <a:pt x="31297" y="12215"/>
                  <a:pt x="27557" y="14182"/>
                  <a:pt x="23506" y="16374"/>
                </a:cubicBezTo>
                <a:lnTo>
                  <a:pt x="35" y="16377"/>
                </a:lnTo>
                <a:cubicBezTo>
                  <a:pt x="44" y="13071"/>
                  <a:pt x="-51" y="3974"/>
                  <a:pt x="36" y="0"/>
                </a:cubicBezTo>
                <a:lnTo>
                  <a:pt x="12619" y="3"/>
                </a:lnTo>
                <a:lnTo>
                  <a:pt x="33596" y="10252"/>
                </a:lnTo>
                <a:cubicBezTo>
                  <a:pt x="34007" y="10448"/>
                  <a:pt x="34007" y="10841"/>
                  <a:pt x="33596" y="1103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2057" name="MCC Victoria" hidden="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a:extLst>
              <a:ext uri="{FF2B5EF4-FFF2-40B4-BE49-F238E27FC236}">
                <a16:creationId xmlns:a16="http://schemas.microsoft.com/office/drawing/2014/main" id="{972AA092-0523-8048-872E-85259EECDDA8}"/>
              </a:ext>
            </a:extLst>
          </p:cNvPr>
          <p:cNvSpPr txBox="1">
            <a:spLocks/>
          </p:cNvSpPr>
          <p:nvPr/>
        </p:nvSpPr>
        <p:spPr bwMode="gray">
          <a:xfrm>
            <a:off x="737394" y="1763613"/>
            <a:ext cx="5184576" cy="2355607"/>
          </a:xfrm>
          <a:prstGeom prst="rect">
            <a:avLst/>
          </a:prstGeom>
        </p:spPr>
        <p:txBody>
          <a:bodyPr lIns="0" tIns="0" rIns="0" bIns="0" anchor="b">
            <a:noAutofit/>
          </a:bodyPr>
          <a:lstStyle>
            <a:lvl1pPr algn="l" defTabSz="986912" rtl="0" eaLnBrk="1" latinLnBrk="0" hangingPunct="1">
              <a:lnSpc>
                <a:spcPct val="100000"/>
              </a:lnSpc>
              <a:spcBef>
                <a:spcPct val="0"/>
              </a:spcBef>
              <a:buNone/>
              <a:defRPr lang="en-GB" sz="4400" b="0" kern="1200">
                <a:solidFill>
                  <a:schemeClr val="bg1"/>
                </a:solidFill>
                <a:latin typeface="+mj-lt"/>
                <a:ea typeface="+mj-ea"/>
                <a:cs typeface="+mj-cs"/>
              </a:defRPr>
            </a:lvl1pPr>
          </a:lstStyle>
          <a:p>
            <a:pPr>
              <a:lnSpc>
                <a:spcPts val="5180"/>
              </a:lnSpc>
            </a:pPr>
            <a:r>
              <a:rPr lang="en-AU" sz="5400">
                <a:latin typeface="+mn-lt"/>
              </a:rPr>
              <a:t>Listen, learn and lead</a:t>
            </a:r>
            <a:r>
              <a:rPr lang="en-AU" sz="5400" spc="-150">
                <a:latin typeface="+mn-lt"/>
              </a:rPr>
              <a:t> </a:t>
            </a:r>
            <a:r>
              <a:rPr lang="en-AU" sz="5400" b="1" i="1" spc="-150">
                <a:latin typeface="+mn-lt"/>
              </a:rPr>
              <a:t>with action</a:t>
            </a:r>
          </a:p>
        </p:txBody>
      </p:sp>
      <p:sp>
        <p:nvSpPr>
          <p:cNvPr id="18" name="Copyright">
            <a:extLst>
              <a:ext uri="{FF2B5EF4-FFF2-40B4-BE49-F238E27FC236}">
                <a16:creationId xmlns:a16="http://schemas.microsoft.com/office/drawing/2014/main" id="{5055B146-B24D-5A45-A54A-F4FB23312094}"/>
              </a:ext>
            </a:extLst>
          </p:cNvPr>
          <p:cNvSpPr txBox="1"/>
          <p:nvPr/>
        </p:nvSpPr>
        <p:spPr bwMode="gray">
          <a:xfrm>
            <a:off x="593378" y="7200238"/>
            <a:ext cx="2015696" cy="180000"/>
          </a:xfrm>
          <a:prstGeom prst="rect">
            <a:avLst/>
          </a:prstGeom>
          <a:noFill/>
        </p:spPr>
        <p:txBody>
          <a:bodyPr wrap="square" lIns="0" tIns="0" rIns="0" bIns="0" rtlCol="0" anchor="b" anchorCtr="0">
            <a:noAutofit/>
          </a:bodyPr>
          <a:lstStyle/>
          <a:p>
            <a:pPr algn="l"/>
            <a:r>
              <a:rPr lang="en-GB" sz="900" noProof="0">
                <a:solidFill>
                  <a:schemeClr val="bg1">
                    <a:lumMod val="95000"/>
                  </a:schemeClr>
                </a:solidFill>
              </a:rPr>
              <a:t>© Champions of Change Coalition 2023</a:t>
            </a:r>
          </a:p>
        </p:txBody>
      </p:sp>
      <p:sp>
        <p:nvSpPr>
          <p:cNvPr id="14" name="Top Orange Box">
            <a:extLst>
              <a:ext uri="{FF2B5EF4-FFF2-40B4-BE49-F238E27FC236}">
                <a16:creationId xmlns:a16="http://schemas.microsoft.com/office/drawing/2014/main" id="{31FBD5BC-A0DC-394E-BFF9-5A87838DB245}"/>
              </a:ext>
            </a:extLst>
          </p:cNvPr>
          <p:cNvSpPr>
            <a:spLocks/>
          </p:cNvSpPr>
          <p:nvPr/>
        </p:nvSpPr>
        <p:spPr bwMode="gray">
          <a:xfrm rot="16200000" flipH="1">
            <a:off x="7183226" y="-1158256"/>
            <a:ext cx="2355607" cy="4661567"/>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298 h 9907"/>
              <a:gd name="connsiteX1" fmla="*/ 0 w 10000"/>
              <a:gd name="connsiteY1" fmla="*/ 9907 h 9907"/>
              <a:gd name="connsiteX2" fmla="*/ 74 w 10000"/>
              <a:gd name="connsiteY2" fmla="*/ 0 h 9907"/>
              <a:gd name="connsiteX3" fmla="*/ 9692 w 10000"/>
              <a:gd name="connsiteY3" fmla="*/ 4514 h 9907"/>
              <a:gd name="connsiteX4" fmla="*/ 9692 w 10000"/>
              <a:gd name="connsiteY4" fmla="*/ 5298 h 9907"/>
              <a:gd name="connsiteX0" fmla="*/ 9692 w 10000"/>
              <a:gd name="connsiteY0" fmla="*/ 5419 h 10071"/>
              <a:gd name="connsiteX1" fmla="*/ 0 w 10000"/>
              <a:gd name="connsiteY1" fmla="*/ 10071 h 10071"/>
              <a:gd name="connsiteX2" fmla="*/ 4 w 10000"/>
              <a:gd name="connsiteY2" fmla="*/ 0 h 10071"/>
              <a:gd name="connsiteX3" fmla="*/ 9692 w 10000"/>
              <a:gd name="connsiteY3" fmla="*/ 4627 h 10071"/>
              <a:gd name="connsiteX4" fmla="*/ 9692 w 10000"/>
              <a:gd name="connsiteY4" fmla="*/ 5419 h 10071"/>
              <a:gd name="connsiteX0" fmla="*/ 9692 w 10000"/>
              <a:gd name="connsiteY0" fmla="*/ 5401 h 10053"/>
              <a:gd name="connsiteX1" fmla="*/ 0 w 10000"/>
              <a:gd name="connsiteY1" fmla="*/ 10053 h 10053"/>
              <a:gd name="connsiteX2" fmla="*/ 4 w 10000"/>
              <a:gd name="connsiteY2" fmla="*/ 0 h 10053"/>
              <a:gd name="connsiteX3" fmla="*/ 9692 w 10000"/>
              <a:gd name="connsiteY3" fmla="*/ 4609 h 10053"/>
              <a:gd name="connsiteX4" fmla="*/ 9692 w 10000"/>
              <a:gd name="connsiteY4" fmla="*/ 5401 h 10053"/>
              <a:gd name="connsiteX0" fmla="*/ 9694 w 10002"/>
              <a:gd name="connsiteY0" fmla="*/ 5401 h 10053"/>
              <a:gd name="connsiteX1" fmla="*/ 2 w 10002"/>
              <a:gd name="connsiteY1" fmla="*/ 10053 h 10053"/>
              <a:gd name="connsiteX2" fmla="*/ 6 w 10002"/>
              <a:gd name="connsiteY2" fmla="*/ 0 h 10053"/>
              <a:gd name="connsiteX3" fmla="*/ 9694 w 10002"/>
              <a:gd name="connsiteY3" fmla="*/ 4609 h 10053"/>
              <a:gd name="connsiteX4" fmla="*/ 9694 w 10002"/>
              <a:gd name="connsiteY4" fmla="*/ 5401 h 1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53">
                <a:moveTo>
                  <a:pt x="9694" y="5401"/>
                </a:moveTo>
                <a:lnTo>
                  <a:pt x="2" y="10053"/>
                </a:lnTo>
                <a:cubicBezTo>
                  <a:pt x="17" y="4675"/>
                  <a:pt x="-14" y="4642"/>
                  <a:pt x="6" y="0"/>
                </a:cubicBezTo>
                <a:lnTo>
                  <a:pt x="9694" y="4609"/>
                </a:lnTo>
                <a:cubicBezTo>
                  <a:pt x="10105" y="4807"/>
                  <a:pt x="10105" y="5204"/>
                  <a:pt x="9694" y="540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3" name="Picture 2" descr="A picture containing text, orange&#10;&#10;Description automatically generated">
            <a:extLst>
              <a:ext uri="{FF2B5EF4-FFF2-40B4-BE49-F238E27FC236}">
                <a16:creationId xmlns:a16="http://schemas.microsoft.com/office/drawing/2014/main" id="{EABDA9C7-CE3C-464D-B6F1-28325FFC523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0426" y="5652045"/>
            <a:ext cx="5224117" cy="1790741"/>
          </a:xfrm>
          <a:prstGeom prst="rect">
            <a:avLst/>
          </a:prstGeom>
        </p:spPr>
      </p:pic>
    </p:spTree>
    <p:extLst>
      <p:ext uri="{BB962C8B-B14F-4D97-AF65-F5344CB8AC3E}">
        <p14:creationId xmlns:p14="http://schemas.microsoft.com/office/powerpoint/2010/main" val="2203286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521370" y="1097837"/>
            <a:ext cx="9793287" cy="5364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2" name="Title 1"/>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418319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Large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sz="2000"/>
            </a:lvl1pPr>
            <a:lvl2pPr>
              <a:defRPr sz="1600"/>
            </a:lvl2pPr>
            <a:lvl3pPr marL="270000" indent="-270000">
              <a:defRPr sz="1600"/>
            </a:lvl3pPr>
            <a:lvl4pPr marL="541338" indent="-271463">
              <a:defRPr sz="1600"/>
            </a:lvl4pPr>
            <a:lvl5pPr marL="808038" indent="-270000">
              <a:defRPr sz="1600" baseline="0"/>
            </a:lvl5pPr>
            <a:lvl6pPr marL="270000" indent="-270000">
              <a:buAutoNum type="arabicPeriod"/>
              <a:defRPr sz="1600"/>
            </a:lvl6pPr>
            <a:lvl7pPr marL="541338" indent="-271463">
              <a:buAutoNum type="alphaLcPeriod"/>
              <a:defRPr sz="1600"/>
            </a:lvl7pPr>
            <a:lvl8pPr marL="808038" indent="-270000">
              <a:buAutoNum type="romanLcPeriod"/>
              <a:defRPr sz="1600"/>
            </a:lvl8pPr>
            <a:lvl9pPr>
              <a:defRPr sz="1600"/>
            </a:lvl9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2" name="Title 1"/>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1853156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Slide Number Placeholder 8"/>
          <p:cNvSpPr>
            <a:spLocks noGrp="1"/>
          </p:cNvSpPr>
          <p:nvPr>
            <p:ph type="sldNum" sz="quarter" idx="15"/>
          </p:nvPr>
        </p:nvSpPr>
        <p:spPr bwMode="gray"/>
        <p:txBody>
          <a:bodyPr/>
          <a:lstStyle/>
          <a:p>
            <a:fld id="{5171FFDC-9365-476A-9C7B-017370804353}" type="slidenum">
              <a:rPr lang="en-GB" noProof="0" smtClean="0"/>
              <a:pPr/>
              <a:t>‹#›</a:t>
            </a:fld>
            <a:endParaRPr lang="en-GB" noProof="0"/>
          </a:p>
        </p:txBody>
      </p:sp>
      <p:sp>
        <p:nvSpPr>
          <p:cNvPr id="8" name="Footer Placeholder 7"/>
          <p:cNvSpPr>
            <a:spLocks noGrp="1"/>
          </p:cNvSpPr>
          <p:nvPr>
            <p:ph type="ftr" sz="quarter" idx="14"/>
          </p:nvPr>
        </p:nvSpPr>
        <p:spPr bwMode="gray"/>
        <p:txBody>
          <a:bodyPr/>
          <a:lstStyle/>
          <a:p>
            <a:r>
              <a:rPr lang="en-US" noProof="0"/>
              <a:t>For Distribution within Coalition Member organisations only</a:t>
            </a:r>
            <a:endParaRPr lang="en-GB" noProof="0"/>
          </a:p>
        </p:txBody>
      </p:sp>
      <p:sp>
        <p:nvSpPr>
          <p:cNvPr id="12"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4" name="Content Placeholder 3"/>
          <p:cNvSpPr>
            <a:spLocks noGrp="1"/>
          </p:cNvSpPr>
          <p:nvPr>
            <p:ph sz="half" idx="2"/>
          </p:nvPr>
        </p:nvSpPr>
        <p:spPr bwMode="gray">
          <a:xfrm>
            <a:off x="5487988" y="1365323"/>
            <a:ext cx="4752000" cy="5328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3" name="Content Placeholder 2"/>
          <p:cNvSpPr>
            <a:spLocks noGrp="1"/>
          </p:cNvSpPr>
          <p:nvPr>
            <p:ph sz="half" idx="1"/>
          </p:nvPr>
        </p:nvSpPr>
        <p:spPr bwMode="gray">
          <a:xfrm>
            <a:off x="447749" y="1365323"/>
            <a:ext cx="4752000" cy="5364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GB" noProof="0"/>
          </a:p>
        </p:txBody>
      </p:sp>
      <p:sp>
        <p:nvSpPr>
          <p:cNvPr id="2" name="Title 1"/>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4205859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6883" y="1368000"/>
            <a:ext cx="7488000" cy="5364000"/>
          </a:xfrm>
        </p:spPr>
        <p:txBody>
          <a:bodyPr anchor="ctr"/>
          <a:lstStyle>
            <a:lvl1pPr algn="r">
              <a:defRPr sz="4000">
                <a:solidFill>
                  <a:schemeClr val="accent2"/>
                </a:solidFill>
                <a:latin typeface="+mj-lt"/>
              </a:defRPr>
            </a:lvl1pPr>
            <a:lvl2pPr algn="r">
              <a:defRPr sz="40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AU" noProof="0"/>
              <a:t>Click to edit Master text styles</a:t>
            </a:r>
          </a:p>
          <a:p>
            <a:pPr lvl="1"/>
            <a:r>
              <a:rPr lang="en-AU" noProof="0"/>
              <a:t>Second level</a:t>
            </a:r>
          </a:p>
        </p:txBody>
      </p:sp>
      <p:grpSp>
        <p:nvGrpSpPr>
          <p:cNvPr id="10" name="Logo Graphics"/>
          <p:cNvGrpSpPr/>
          <p:nvPr userDrawn="1"/>
        </p:nvGrpSpPr>
        <p:grpSpPr bwMode="gray">
          <a:xfrm>
            <a:off x="8303347" y="2844698"/>
            <a:ext cx="1910804" cy="2451710"/>
            <a:chOff x="-1239688" y="2563118"/>
            <a:chExt cx="3986464" cy="5476105"/>
          </a:xfrm>
        </p:grpSpPr>
        <p:sp>
          <p:nvSpPr>
            <p:cNvPr id="11" name="Bottom Orange Box"/>
            <p:cNvSpPr>
              <a:spLocks/>
            </p:cNvSpPr>
            <p:nvPr/>
          </p:nvSpPr>
          <p:spPr bwMode="gray">
            <a:xfrm>
              <a:off x="-1239688" y="5537141"/>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Top Orange Box"/>
            <p:cNvSpPr>
              <a:spLocks/>
            </p:cNvSpPr>
            <p:nvPr/>
          </p:nvSpPr>
          <p:spPr bwMode="gray">
            <a:xfrm>
              <a:off x="-1239688" y="2563118"/>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Grey Box"/>
            <p:cNvSpPr>
              <a:spLocks/>
            </p:cNvSpPr>
            <p:nvPr/>
          </p:nvSpPr>
          <p:spPr bwMode="gray">
            <a:xfrm>
              <a:off x="255236" y="4050129"/>
              <a:ext cx="2491540" cy="2502082"/>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2" name="Footer Placeholder 7">
            <a:extLst>
              <a:ext uri="{FF2B5EF4-FFF2-40B4-BE49-F238E27FC236}">
                <a16:creationId xmlns:a16="http://schemas.microsoft.com/office/drawing/2014/main" id="{ACEB55FD-EBC2-4566-4560-7BBDDCA1DBC0}"/>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94238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68DF0B-50CA-0A43-B5E2-889B339313EA}"/>
              </a:ext>
            </a:extLst>
          </p:cNvPr>
          <p:cNvSpPr/>
          <p:nvPr/>
        </p:nvSpPr>
        <p:spPr>
          <a:xfrm>
            <a:off x="-2383"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5171FFDC-9365-476A-9C7B-017370804353}" type="slidenum">
              <a:rPr lang="en-GB" noProof="0" smtClean="0"/>
              <a:pPr/>
              <a:t>‹#›</a:t>
            </a:fld>
            <a:endParaRPr lang="en-GB" noProof="0"/>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912213"/>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grpSp>
        <p:nvGrpSpPr>
          <p:cNvPr id="8" name="Group 7">
            <a:extLst>
              <a:ext uri="{FF2B5EF4-FFF2-40B4-BE49-F238E27FC236}">
                <a16:creationId xmlns:a16="http://schemas.microsoft.com/office/drawing/2014/main" id="{DEF87E2A-B836-7044-8D9F-566DCAD05956}"/>
              </a:ext>
            </a:extLst>
          </p:cNvPr>
          <p:cNvGrpSpPr/>
          <p:nvPr/>
        </p:nvGrpSpPr>
        <p:grpSpPr>
          <a:xfrm>
            <a:off x="10089338" y="0"/>
            <a:ext cx="602475" cy="1179070"/>
            <a:chOff x="10089338" y="0"/>
            <a:chExt cx="602475" cy="1179070"/>
          </a:xfrm>
        </p:grpSpPr>
        <p:sp>
          <p:nvSpPr>
            <p:cNvPr id="9" name="Top Orange Box">
              <a:extLst>
                <a:ext uri="{FF2B5EF4-FFF2-40B4-BE49-F238E27FC236}">
                  <a16:creationId xmlns:a16="http://schemas.microsoft.com/office/drawing/2014/main" id="{7BC029BF-348B-124E-95AC-15C4B1C0244D}"/>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0" name="Grey Box">
              <a:extLst>
                <a:ext uri="{FF2B5EF4-FFF2-40B4-BE49-F238E27FC236}">
                  <a16:creationId xmlns:a16="http://schemas.microsoft.com/office/drawing/2014/main" id="{7E87258F-6A4B-434A-99EF-53A3D1F46E77}"/>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1" name="Top Orange Box">
              <a:extLst>
                <a:ext uri="{FF2B5EF4-FFF2-40B4-BE49-F238E27FC236}">
                  <a16:creationId xmlns:a16="http://schemas.microsoft.com/office/drawing/2014/main" id="{92F1DD88-7343-F14D-83BB-81ADB3105036}"/>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cxnSp>
        <p:nvCxnSpPr>
          <p:cNvPr id="12" name="Straight Connector">
            <a:extLst>
              <a:ext uri="{FF2B5EF4-FFF2-40B4-BE49-F238E27FC236}">
                <a16:creationId xmlns:a16="http://schemas.microsoft.com/office/drawing/2014/main" id="{603006EE-D973-A84D-8304-EAA549803AE2}"/>
              </a:ext>
            </a:extLst>
          </p:cNvPr>
          <p:cNvCxnSpPr/>
          <p:nvPr/>
        </p:nvCxnSpPr>
        <p:spPr bwMode="gray">
          <a:xfrm>
            <a:off x="446881" y="7164213"/>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30439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Logo Graphics"/>
          <p:cNvGrpSpPr/>
          <p:nvPr userDrawn="1"/>
        </p:nvGrpSpPr>
        <p:grpSpPr bwMode="gray">
          <a:xfrm>
            <a:off x="8303347" y="2844698"/>
            <a:ext cx="1910804" cy="2451710"/>
            <a:chOff x="-1239688" y="2563118"/>
            <a:chExt cx="3986464" cy="5476105"/>
          </a:xfrm>
        </p:grpSpPr>
        <p:sp>
          <p:nvSpPr>
            <p:cNvPr id="11" name="Bottm Orange Box"/>
            <p:cNvSpPr>
              <a:spLocks/>
            </p:cNvSpPr>
            <p:nvPr/>
          </p:nvSpPr>
          <p:spPr bwMode="gray">
            <a:xfrm>
              <a:off x="-1239688" y="5537141"/>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2" name="Top Orange Box"/>
            <p:cNvSpPr>
              <a:spLocks/>
            </p:cNvSpPr>
            <p:nvPr/>
          </p:nvSpPr>
          <p:spPr bwMode="gray">
            <a:xfrm>
              <a:off x="-1239688" y="2563118"/>
              <a:ext cx="2491540" cy="250208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6" y="104"/>
                    <a:pt x="56" y="104"/>
                    <a:pt x="56" y="104"/>
                  </a:cubicBezTo>
                  <a:cubicBezTo>
                    <a:pt x="54" y="106"/>
                    <a:pt x="50" y="106"/>
                    <a:pt x="48" y="104"/>
                  </a:cubicBezTo>
                  <a:cubicBezTo>
                    <a:pt x="2" y="57"/>
                    <a:pt x="2" y="57"/>
                    <a:pt x="2" y="57"/>
                  </a:cubicBezTo>
                  <a:cubicBezTo>
                    <a:pt x="0" y="55"/>
                    <a:pt x="0" y="51"/>
                    <a:pt x="2" y="49"/>
                  </a:cubicBezTo>
                  <a:cubicBezTo>
                    <a:pt x="48" y="2"/>
                    <a:pt x="48" y="2"/>
                    <a:pt x="48" y="2"/>
                  </a:cubicBezTo>
                  <a:cubicBezTo>
                    <a:pt x="50" y="0"/>
                    <a:pt x="54" y="0"/>
                    <a:pt x="56" y="2"/>
                  </a:cubicBezTo>
                  <a:cubicBezTo>
                    <a:pt x="103" y="49"/>
                    <a:pt x="103" y="49"/>
                    <a:pt x="103" y="49"/>
                  </a:cubicBezTo>
                  <a:cubicBezTo>
                    <a:pt x="105" y="51"/>
                    <a:pt x="105" y="55"/>
                    <a:pt x="103" y="57"/>
                  </a:cubicBezTo>
                </a:path>
              </a:pathLst>
            </a:custGeom>
            <a:solidFill>
              <a:srgbClr val="F261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3" name="Grey Box"/>
            <p:cNvSpPr>
              <a:spLocks/>
            </p:cNvSpPr>
            <p:nvPr/>
          </p:nvSpPr>
          <p:spPr bwMode="gray">
            <a:xfrm>
              <a:off x="255236" y="4050129"/>
              <a:ext cx="2491540" cy="2502082"/>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3" name="Text Placeholder 2"/>
          <p:cNvSpPr>
            <a:spLocks noGrp="1"/>
          </p:cNvSpPr>
          <p:nvPr>
            <p:ph type="body" idx="1"/>
          </p:nvPr>
        </p:nvSpPr>
        <p:spPr bwMode="gray">
          <a:xfrm>
            <a:off x="448860" y="4172540"/>
            <a:ext cx="7668000" cy="612000"/>
          </a:xfrm>
        </p:spPr>
        <p:txBody>
          <a:bodyPr/>
          <a:lstStyle>
            <a:lvl1pPr marL="0" indent="0" algn="r">
              <a:buNone/>
              <a:defRPr sz="2000" b="0">
                <a:solidFill>
                  <a:schemeClr val="accent2"/>
                </a:solidFill>
                <a:latin typeface="+mn-lt"/>
              </a:defRPr>
            </a:lvl1pPr>
            <a:lvl2pPr marL="493456" indent="0">
              <a:buNone/>
              <a:defRPr sz="2159">
                <a:solidFill>
                  <a:schemeClr val="tx1">
                    <a:tint val="75000"/>
                  </a:schemeClr>
                </a:solidFill>
              </a:defRPr>
            </a:lvl2pPr>
            <a:lvl3pPr marL="986912" indent="0">
              <a:buNone/>
              <a:defRPr sz="1943">
                <a:solidFill>
                  <a:schemeClr val="tx1">
                    <a:tint val="75000"/>
                  </a:schemeClr>
                </a:solidFill>
              </a:defRPr>
            </a:lvl3pPr>
            <a:lvl4pPr marL="1480368" indent="0">
              <a:buNone/>
              <a:defRPr sz="1727">
                <a:solidFill>
                  <a:schemeClr val="tx1">
                    <a:tint val="75000"/>
                  </a:schemeClr>
                </a:solidFill>
              </a:defRPr>
            </a:lvl4pPr>
            <a:lvl5pPr marL="1973824" indent="0">
              <a:buNone/>
              <a:defRPr sz="1727">
                <a:solidFill>
                  <a:schemeClr val="tx1">
                    <a:tint val="75000"/>
                  </a:schemeClr>
                </a:solidFill>
              </a:defRPr>
            </a:lvl5pPr>
            <a:lvl6pPr marL="2467280" indent="0">
              <a:buNone/>
              <a:defRPr sz="1727">
                <a:solidFill>
                  <a:schemeClr val="tx1">
                    <a:tint val="75000"/>
                  </a:schemeClr>
                </a:solidFill>
              </a:defRPr>
            </a:lvl6pPr>
            <a:lvl7pPr marL="2960736" indent="0">
              <a:buNone/>
              <a:defRPr sz="1727">
                <a:solidFill>
                  <a:schemeClr val="tx1">
                    <a:tint val="75000"/>
                  </a:schemeClr>
                </a:solidFill>
              </a:defRPr>
            </a:lvl7pPr>
            <a:lvl8pPr marL="3454192" indent="0">
              <a:buNone/>
              <a:defRPr sz="1727">
                <a:solidFill>
                  <a:schemeClr val="tx1">
                    <a:tint val="75000"/>
                  </a:schemeClr>
                </a:solidFill>
              </a:defRPr>
            </a:lvl8pPr>
            <a:lvl9pPr marL="3947648" indent="0">
              <a:buNone/>
              <a:defRPr sz="1727">
                <a:solidFill>
                  <a:schemeClr val="tx1">
                    <a:tint val="75000"/>
                  </a:schemeClr>
                </a:solidFill>
              </a:defRPr>
            </a:lvl9pPr>
          </a:lstStyle>
          <a:p>
            <a:pPr lvl="0"/>
            <a:r>
              <a:rPr lang="en-AU" noProof="0"/>
              <a:t>Click to edit Master text styles</a:t>
            </a:r>
          </a:p>
        </p:txBody>
      </p:sp>
      <p:sp>
        <p:nvSpPr>
          <p:cNvPr id="2" name="Title 1"/>
          <p:cNvSpPr>
            <a:spLocks noGrp="1"/>
          </p:cNvSpPr>
          <p:nvPr>
            <p:ph type="title"/>
          </p:nvPr>
        </p:nvSpPr>
        <p:spPr bwMode="gray">
          <a:xfrm>
            <a:off x="448859" y="2842634"/>
            <a:ext cx="7668000" cy="1152000"/>
          </a:xfrm>
        </p:spPr>
        <p:txBody>
          <a:bodyPr anchor="b"/>
          <a:lstStyle>
            <a:lvl1pPr algn="r">
              <a:defRPr sz="2800" b="0"/>
            </a:lvl1pPr>
          </a:lstStyle>
          <a:p>
            <a:r>
              <a:rPr lang="en-AU" noProof="0"/>
              <a:t>Click to edit Master title style</a:t>
            </a:r>
            <a:endParaRPr lang="en-GB" noProof="0"/>
          </a:p>
        </p:txBody>
      </p:sp>
      <p:sp>
        <p:nvSpPr>
          <p:cNvPr id="4" name="Footer Placeholder 7">
            <a:extLst>
              <a:ext uri="{FF2B5EF4-FFF2-40B4-BE49-F238E27FC236}">
                <a16:creationId xmlns:a16="http://schemas.microsoft.com/office/drawing/2014/main" id="{3280598F-F088-F121-E1A4-2B519620A371}"/>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1013872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7" name="Footer Placeholder 6"/>
          <p:cNvSpPr>
            <a:spLocks noGrp="1"/>
          </p:cNvSpPr>
          <p:nvPr>
            <p:ph type="ftr" sz="quarter" idx="10"/>
          </p:nvPr>
        </p:nvSpPr>
        <p:spPr bwMode="gray"/>
        <p:txBody>
          <a:bodyPr/>
          <a:lstStyle/>
          <a:p>
            <a:r>
              <a:rPr lang="en-US" noProof="0"/>
              <a:t>For Distribution within Coalition Member organisations only</a:t>
            </a:r>
            <a:endParaRPr lang="en-GB" noProof="0"/>
          </a:p>
        </p:txBody>
      </p:sp>
      <p:sp>
        <p:nvSpPr>
          <p:cNvPr id="9" name="Text Placeholder 24"/>
          <p:cNvSpPr>
            <a:spLocks noGrp="1"/>
          </p:cNvSpPr>
          <p:nvPr>
            <p:ph type="body" sz="quarter" idx="13" hasCustomPrompt="1"/>
          </p:nvPr>
        </p:nvSpPr>
        <p:spPr bwMode="gray">
          <a:xfrm>
            <a:off x="446881" y="6802225"/>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6" name="Title 5"/>
          <p:cNvSpPr>
            <a:spLocks noGrp="1"/>
          </p:cNvSpPr>
          <p:nvPr>
            <p:ph type="title"/>
          </p:nvPr>
        </p:nvSpPr>
        <p:spPr bwMode="gray"/>
        <p:txBody>
          <a:bodyPr/>
          <a:lstStyle/>
          <a:p>
            <a:r>
              <a:rPr lang="en-AU" noProof="0"/>
              <a:t>Click to edit Master title style</a:t>
            </a:r>
            <a:endParaRPr lang="en-GB" noProof="0"/>
          </a:p>
        </p:txBody>
      </p:sp>
    </p:spTree>
    <p:extLst>
      <p:ext uri="{BB962C8B-B14F-4D97-AF65-F5344CB8AC3E}">
        <p14:creationId xmlns:p14="http://schemas.microsoft.com/office/powerpoint/2010/main" val="2969995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descr="A grey and black background&#10;&#10;Description automatically generated">
            <a:extLst>
              <a:ext uri="{FF2B5EF4-FFF2-40B4-BE49-F238E27FC236}">
                <a16:creationId xmlns:a16="http://schemas.microsoft.com/office/drawing/2014/main" id="{5563A6A9-1029-6F2D-E86F-1D0B256DFF28}"/>
              </a:ext>
            </a:extLst>
          </p:cNvPr>
          <p:cNvPicPr>
            <a:picLocks noChangeAspect="1"/>
          </p:cNvPicPr>
          <p:nvPr userDrawn="1"/>
        </p:nvPicPr>
        <p:blipFill rotWithShape="1">
          <a:blip r:embed="rId2" cstate="print">
            <a:alphaModFix amt="61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10" name="Slide Number Placeholder 9"/>
          <p:cNvSpPr>
            <a:spLocks noGrp="1"/>
          </p:cNvSpPr>
          <p:nvPr>
            <p:ph type="sldNum" sz="quarter" idx="11"/>
          </p:nvPr>
        </p:nvSpPr>
        <p:spPr bwMode="gray"/>
        <p:txBody>
          <a:bodyPr/>
          <a:lstStyle/>
          <a:p>
            <a:fld id="{5171FFDC-9365-476A-9C7B-017370804353}" type="slidenum">
              <a:rPr lang="en-GB" noProof="0" smtClean="0"/>
              <a:pPr/>
              <a:t>‹#›</a:t>
            </a:fld>
            <a:endParaRPr lang="en-GB" noProof="0"/>
          </a:p>
        </p:txBody>
      </p:sp>
      <p:sp>
        <p:nvSpPr>
          <p:cNvPr id="5" name="Footer Placeholder 4"/>
          <p:cNvSpPr>
            <a:spLocks noGrp="1"/>
          </p:cNvSpPr>
          <p:nvPr>
            <p:ph type="ftr" sz="quarter" idx="10"/>
          </p:nvPr>
        </p:nvSpPr>
        <p:spPr bwMode="gray"/>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391058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12" name="Tagline"/>
          <p:cNvSpPr txBox="1"/>
          <p:nvPr userDrawn="1"/>
        </p:nvSpPr>
        <p:spPr bwMode="gray">
          <a:xfrm>
            <a:off x="2609602" y="3995861"/>
            <a:ext cx="5802742" cy="369332"/>
          </a:xfrm>
          <a:prstGeom prst="rect">
            <a:avLst/>
          </a:prstGeom>
          <a:noFill/>
        </p:spPr>
        <p:txBody>
          <a:bodyPr wrap="none" lIns="0" tIns="0" rIns="0" bIns="0" rtlCol="0">
            <a:spAutoFit/>
          </a:bodyPr>
          <a:lstStyle/>
          <a:p>
            <a:pPr algn="r"/>
            <a:r>
              <a:rPr lang="en-GB" sz="2400" i="1" noProof="0">
                <a:solidFill>
                  <a:schemeClr val="tx2"/>
                </a:solidFill>
                <a:latin typeface="+mj-lt"/>
              </a:rPr>
              <a:t>LISTENING, LEARNING, LEADING WITH ACTION</a:t>
            </a:r>
          </a:p>
        </p:txBody>
      </p:sp>
      <p:pic>
        <p:nvPicPr>
          <p:cNvPr id="11" name="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2045224" y="3533169"/>
            <a:ext cx="6876000" cy="422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bwMode="gray">
          <a:xfrm>
            <a:off x="10904982" y="2795296"/>
            <a:ext cx="2438191" cy="1969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GB"/>
            </a:defPPr>
            <a:lvl1pPr marL="0" indent="0" algn="l" defTabSz="914400" rtl="0" eaLnBrk="1" latinLnBrk="0" hangingPunct="1">
              <a:spcBef>
                <a:spcPts val="0"/>
              </a:spcBef>
              <a:buFont typeface="Arial" panose="020B0604020202020204" pitchFamily="34" charset="0"/>
              <a:buNone/>
              <a:defRPr sz="1600" kern="1200">
                <a:solidFill>
                  <a:schemeClr val="lt1"/>
                </a:solidFill>
                <a:latin typeface="+mn-lt"/>
                <a:ea typeface="+mn-ea"/>
                <a:cs typeface="+mn-cs"/>
              </a:defRPr>
            </a:lvl1pPr>
            <a:lvl2pPr marL="270000" indent="-270000" algn="l" defTabSz="914400" rtl="0" eaLnBrk="1" latinLnBrk="0" hangingPunct="1">
              <a:spcBef>
                <a:spcPts val="0"/>
              </a:spcBef>
              <a:buClr>
                <a:schemeClr val="accent1"/>
              </a:buClr>
              <a:buFont typeface="Wingdings" panose="05000000000000000000" pitchFamily="2" charset="2"/>
              <a:buChar char=""/>
              <a:defRPr sz="1600" kern="1200">
                <a:solidFill>
                  <a:schemeClr val="lt1"/>
                </a:solidFill>
                <a:latin typeface="+mn-lt"/>
                <a:ea typeface="+mn-ea"/>
                <a:cs typeface="+mn-cs"/>
              </a:defRPr>
            </a:lvl2pPr>
            <a:lvl3pPr marL="54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3pPr>
            <a:lvl4pPr marL="81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4pPr>
            <a:lvl5pPr marL="108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5pPr>
            <a:lvl6pPr marL="135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6pPr>
            <a:lvl7pPr marL="162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7pPr>
            <a:lvl8pPr marL="189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8pPr>
            <a:lvl9pPr marL="216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noProof="0">
                <a:solidFill>
                  <a:schemeClr val="accent1"/>
                </a:solidFill>
                <a:latin typeface="+mj-lt"/>
                <a:ea typeface="+mn-ea"/>
                <a:cs typeface="+mn-cs"/>
              </a:rPr>
              <a:t>To change copyright year: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Go to View Tab to select Slide Master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Scroll down to the last slide on the slide panel</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Change the year, as required.</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Click Close Master View, under Slide Master Tab</a:t>
            </a:r>
          </a:p>
        </p:txBody>
      </p:sp>
      <p:pic>
        <p:nvPicPr>
          <p:cNvPr id="2" name="MCC Main">
            <a:extLst>
              <a:ext uri="{FF2B5EF4-FFF2-40B4-BE49-F238E27FC236}">
                <a16:creationId xmlns:a16="http://schemas.microsoft.com/office/drawing/2014/main" id="{4CABB03B-5A79-F089-FF08-BA0E9CE80F6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4903" r="2"/>
          <a:stretch/>
        </p:blipFill>
        <p:spPr bwMode="gray">
          <a:xfrm>
            <a:off x="10386466" y="251445"/>
            <a:ext cx="149320" cy="179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187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Title Styl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17A88A-F112-A042-92E3-EB3AD70B5B68}"/>
              </a:ext>
            </a:extLst>
          </p:cNvPr>
          <p:cNvSpPr/>
          <p:nvPr userDrawn="1"/>
        </p:nvSpPr>
        <p:spPr>
          <a:xfrm>
            <a:off x="-8557" y="-14177"/>
            <a:ext cx="10698480" cy="7610434"/>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1"/>
              <a:gd name="connsiteX1" fmla="*/ 2679192 w 10698480"/>
              <a:gd name="connsiteY1" fmla="*/ 5028 h 7603701"/>
              <a:gd name="connsiteX2" fmla="*/ 10698480 w 10698480"/>
              <a:gd name="connsiteY2" fmla="*/ 7585407 h 7603701"/>
              <a:gd name="connsiteX3" fmla="*/ 0 w 10698480"/>
              <a:gd name="connsiteY3" fmla="*/ 7603701 h 7603701"/>
              <a:gd name="connsiteX4" fmla="*/ 0 w 10698480"/>
              <a:gd name="connsiteY4" fmla="*/ 0 h 7603701"/>
              <a:gd name="connsiteX0" fmla="*/ 0 w 10698480"/>
              <a:gd name="connsiteY0" fmla="*/ 9154 h 7612855"/>
              <a:gd name="connsiteX1" fmla="*/ 2650838 w 10698480"/>
              <a:gd name="connsiteY1" fmla="*/ 0 h 7612855"/>
              <a:gd name="connsiteX2" fmla="*/ 10698480 w 10698480"/>
              <a:gd name="connsiteY2" fmla="*/ 7594561 h 7612855"/>
              <a:gd name="connsiteX3" fmla="*/ 0 w 10698480"/>
              <a:gd name="connsiteY3" fmla="*/ 7612855 h 7612855"/>
              <a:gd name="connsiteX4" fmla="*/ 0 w 10698480"/>
              <a:gd name="connsiteY4" fmla="*/ 9154 h 7612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0" h="7612855">
                <a:moveTo>
                  <a:pt x="0" y="9154"/>
                </a:moveTo>
                <a:lnTo>
                  <a:pt x="2650838" y="0"/>
                </a:lnTo>
                <a:lnTo>
                  <a:pt x="10698480" y="7594561"/>
                </a:lnTo>
                <a:lnTo>
                  <a:pt x="0" y="7612855"/>
                </a:lnTo>
                <a:lnTo>
                  <a:pt x="0" y="91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Subtitle"/>
          <p:cNvSpPr>
            <a:spLocks noGrp="1"/>
          </p:cNvSpPr>
          <p:nvPr>
            <p:ph type="subTitle" idx="1"/>
          </p:nvPr>
        </p:nvSpPr>
        <p:spPr bwMode="gray">
          <a:xfrm>
            <a:off x="881410" y="5641198"/>
            <a:ext cx="5544616" cy="612000"/>
          </a:xfrm>
          <a:prstGeom prst="rect">
            <a:avLst/>
          </a:prstGeom>
        </p:spPr>
        <p:txBody>
          <a:bodyPr lIns="0" tIns="0" rIns="0" bIns="0">
            <a:noAutofit/>
          </a:bodyPr>
          <a:lstStyle>
            <a:lvl1pPr marL="0" indent="0" algn="l">
              <a:buNone/>
              <a:defRPr sz="2400">
                <a:solidFill>
                  <a:schemeClr val="bg1"/>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GB" noProof="0"/>
              <a:t>Click to edit Master subtitle style</a:t>
            </a:r>
          </a:p>
        </p:txBody>
      </p:sp>
      <p:sp>
        <p:nvSpPr>
          <p:cNvPr id="2" name="Title"/>
          <p:cNvSpPr>
            <a:spLocks noGrp="1"/>
          </p:cNvSpPr>
          <p:nvPr>
            <p:ph type="ctrTitle" hasCustomPrompt="1"/>
          </p:nvPr>
        </p:nvSpPr>
        <p:spPr bwMode="gray">
          <a:xfrm>
            <a:off x="881410" y="3853941"/>
            <a:ext cx="5544616" cy="1728072"/>
          </a:xfrm>
          <a:prstGeom prst="rect">
            <a:avLst/>
          </a:prstGeom>
        </p:spPr>
        <p:txBody>
          <a:bodyPr lIns="0" tIns="0" rIns="0" bIns="0" anchor="b">
            <a:noAutofit/>
          </a:bodyPr>
          <a:lstStyle>
            <a:lvl1pPr algn="l">
              <a:defRPr sz="4400" b="0">
                <a:solidFill>
                  <a:schemeClr val="bg1"/>
                </a:solidFill>
                <a:latin typeface="+mj-lt"/>
              </a:defRPr>
            </a:lvl1pPr>
          </a:lstStyle>
          <a:p>
            <a:r>
              <a:rPr lang="en-GB" noProof="0"/>
              <a:t>CLICK TO EDIT MASTER </a:t>
            </a:r>
            <a:br>
              <a:rPr lang="en-GB" noProof="0"/>
            </a:br>
            <a:r>
              <a:rPr lang="en-GB" noProof="0"/>
              <a:t>TITLE STYLE</a:t>
            </a:r>
          </a:p>
        </p:txBody>
      </p:sp>
      <p:pic>
        <p:nvPicPr>
          <p:cNvPr id="2057" name="MCC Victoria" hidden="1"/>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MCC Stem" hidden="1"/>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MCC Sports" hidden="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47609" y="429420"/>
            <a:ext cx="4690800" cy="513445"/>
          </a:xfrm>
          <a:prstGeom prst="rect">
            <a:avLst/>
          </a:prstGeom>
        </p:spPr>
      </p:pic>
      <p:pic>
        <p:nvPicPr>
          <p:cNvPr id="2055" name="MCC Property" hidden="1"/>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MCC National est 2016" hidden="1"/>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549368" y="429420"/>
            <a:ext cx="4690800" cy="512751"/>
          </a:xfrm>
          <a:prstGeom prst="rect">
            <a:avLst/>
          </a:prstGeom>
        </p:spPr>
      </p:pic>
      <p:pic>
        <p:nvPicPr>
          <p:cNvPr id="20" name="MCC National est 2015" hidden="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549368" y="429420"/>
            <a:ext cx="4690800" cy="512193"/>
          </a:xfrm>
          <a:prstGeom prst="rect">
            <a:avLst/>
          </a:prstGeom>
        </p:spPr>
      </p:pic>
      <p:pic>
        <p:nvPicPr>
          <p:cNvPr id="2052" name="MCC Founding" hidden="1"/>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MCC Architects" hidden="1"/>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gray">
          <a:xfrm>
            <a:off x="5549368" y="429420"/>
            <a:ext cx="4690800" cy="5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op Orange Box">
            <a:extLst>
              <a:ext uri="{FF2B5EF4-FFF2-40B4-BE49-F238E27FC236}">
                <a16:creationId xmlns:a16="http://schemas.microsoft.com/office/drawing/2014/main" id="{74F49B87-A8F7-5641-8114-9171E7BAA64A}"/>
              </a:ext>
            </a:extLst>
          </p:cNvPr>
          <p:cNvSpPr>
            <a:spLocks/>
          </p:cNvSpPr>
          <p:nvPr userDrawn="1"/>
        </p:nvSpPr>
        <p:spPr bwMode="gray">
          <a:xfrm flipH="1">
            <a:off x="8873912" y="3423139"/>
            <a:ext cx="1817900" cy="372847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1"/>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Footer Placeholder">
            <a:extLst>
              <a:ext uri="{FF2B5EF4-FFF2-40B4-BE49-F238E27FC236}">
                <a16:creationId xmlns:a16="http://schemas.microsoft.com/office/drawing/2014/main" id="{5DAF4804-4597-8049-8C22-CDDA8DF1708B}"/>
              </a:ext>
            </a:extLst>
          </p:cNvPr>
          <p:cNvSpPr>
            <a:spLocks noGrp="1"/>
          </p:cNvSpPr>
          <p:nvPr>
            <p:ph type="ftr" sz="quarter" idx="11"/>
          </p:nvPr>
        </p:nvSpPr>
        <p:spPr bwMode="gray">
          <a:xfrm>
            <a:off x="850903" y="7092205"/>
            <a:ext cx="3846931" cy="288033"/>
          </a:xfrm>
        </p:spPr>
        <p:txBody>
          <a:bodyPr lIns="0" tIns="0" rIns="0" bIns="0" anchor="b">
            <a:noAutofit/>
          </a:bodyPr>
          <a:lstStyle>
            <a:lvl1pPr algn="l">
              <a:defRPr sz="900">
                <a:solidFill>
                  <a:schemeClr val="bg1">
                    <a:lumMod val="65000"/>
                  </a:schemeClr>
                </a:solidFill>
                <a:latin typeface="+mn-lt"/>
              </a:defRPr>
            </a:lvl1pPr>
          </a:lstStyle>
          <a:p>
            <a:pPr algn="l"/>
            <a:r>
              <a:rPr lang="en-US"/>
              <a:t>For Distribution within Coalition Member organisations only</a:t>
            </a:r>
            <a:endParaRPr lang="en-GB"/>
          </a:p>
        </p:txBody>
      </p:sp>
      <p:pic>
        <p:nvPicPr>
          <p:cNvPr id="18" name="Picture 17" descr="A picture containing text&#10;&#10;Description automatically generated">
            <a:extLst>
              <a:ext uri="{FF2B5EF4-FFF2-40B4-BE49-F238E27FC236}">
                <a16:creationId xmlns:a16="http://schemas.microsoft.com/office/drawing/2014/main" id="{EC751C89-F903-9041-BC9B-B68FA5A923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17714" y="10878"/>
            <a:ext cx="7304623" cy="2084400"/>
          </a:xfrm>
          <a:prstGeom prst="rect">
            <a:avLst/>
          </a:prstGeom>
        </p:spPr>
      </p:pic>
    </p:spTree>
    <p:extLst>
      <p:ext uri="{BB962C8B-B14F-4D97-AF65-F5344CB8AC3E}">
        <p14:creationId xmlns:p14="http://schemas.microsoft.com/office/powerpoint/2010/main" val="3001369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Statement/New Section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4409802" y="1475581"/>
            <a:ext cx="5691111" cy="5364000"/>
          </a:xfrm>
        </p:spPr>
        <p:txBody>
          <a:bodyPr anchor="ctr"/>
          <a:lstStyle>
            <a:lvl1pPr algn="l">
              <a:defRPr sz="4000">
                <a:solidFill>
                  <a:schemeClr val="accent2"/>
                </a:solidFill>
                <a:latin typeface="+mj-lt"/>
              </a:defRPr>
            </a:lvl1pPr>
            <a:lvl2pPr algn="l">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4" name="Top Orange Box">
            <a:extLst>
              <a:ext uri="{FF2B5EF4-FFF2-40B4-BE49-F238E27FC236}">
                <a16:creationId xmlns:a16="http://schemas.microsoft.com/office/drawing/2014/main" id="{CDE2AFA2-1070-2E48-B3B3-96B5ACBFD1DF}"/>
              </a:ext>
            </a:extLst>
          </p:cNvPr>
          <p:cNvSpPr>
            <a:spLocks/>
          </p:cNvSpPr>
          <p:nvPr/>
        </p:nvSpPr>
        <p:spPr bwMode="gray">
          <a:xfrm>
            <a:off x="-19310" y="0"/>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5" name="Grey Box">
            <a:extLst>
              <a:ext uri="{FF2B5EF4-FFF2-40B4-BE49-F238E27FC236}">
                <a16:creationId xmlns:a16="http://schemas.microsoft.com/office/drawing/2014/main" id="{B62A94E5-C631-C34B-9E15-21E3E8D851EF}"/>
              </a:ext>
            </a:extLst>
          </p:cNvPr>
          <p:cNvSpPr>
            <a:spLocks/>
          </p:cNvSpPr>
          <p:nvPr/>
        </p:nvSpPr>
        <p:spPr bwMode="gray">
          <a:xfrm>
            <a:off x="57287" y="2012498"/>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Top Orange Box">
            <a:extLst>
              <a:ext uri="{FF2B5EF4-FFF2-40B4-BE49-F238E27FC236}">
                <a16:creationId xmlns:a16="http://schemas.microsoft.com/office/drawing/2014/main" id="{5840879A-BE3F-5D4A-8A90-97AAD8588339}"/>
              </a:ext>
            </a:extLst>
          </p:cNvPr>
          <p:cNvSpPr>
            <a:spLocks/>
          </p:cNvSpPr>
          <p:nvPr userDrawn="1"/>
        </p:nvSpPr>
        <p:spPr bwMode="gray">
          <a:xfrm>
            <a:off x="-19310" y="4091696"/>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2">
              <a:lumMod val="9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13" name="Picture 12" descr="A picture containing text, orange&#10;&#10;Description automatically generated">
            <a:extLst>
              <a:ext uri="{FF2B5EF4-FFF2-40B4-BE49-F238E27FC236}">
                <a16:creationId xmlns:a16="http://schemas.microsoft.com/office/drawing/2014/main" id="{846182B0-054C-BD4A-84E2-4B2AB51FAF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2" name="Footer Placeholder 7">
            <a:extLst>
              <a:ext uri="{FF2B5EF4-FFF2-40B4-BE49-F238E27FC236}">
                <a16:creationId xmlns:a16="http://schemas.microsoft.com/office/drawing/2014/main" id="{F8D3CF07-2141-37DC-1EBC-22B27773D6C0}"/>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4290904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E6523E8-3929-3646-9510-002CA9F54E67}"/>
              </a:ext>
            </a:extLst>
          </p:cNvPr>
          <p:cNvSpPr/>
          <p:nvPr userDrawn="1"/>
        </p:nvSpPr>
        <p:spPr>
          <a:xfrm>
            <a:off x="-6668" y="-5027"/>
            <a:ext cx="10698480" cy="7601284"/>
          </a:xfrm>
          <a:custGeom>
            <a:avLst/>
            <a:gdLst>
              <a:gd name="connsiteX0" fmla="*/ 0 w 10707624"/>
              <a:gd name="connsiteY0" fmla="*/ 0 h 7589520"/>
              <a:gd name="connsiteX1" fmla="*/ 5312664 w 10707624"/>
              <a:gd name="connsiteY1" fmla="*/ 18288 h 7589520"/>
              <a:gd name="connsiteX2" fmla="*/ 10707624 w 10707624"/>
              <a:gd name="connsiteY2" fmla="*/ 7589520 h 7589520"/>
              <a:gd name="connsiteX3" fmla="*/ 18288 w 10707624"/>
              <a:gd name="connsiteY3" fmla="*/ 7589520 h 7589520"/>
              <a:gd name="connsiteX4" fmla="*/ 0 w 10707624"/>
              <a:gd name="connsiteY4" fmla="*/ 0 h 7589520"/>
              <a:gd name="connsiteX0" fmla="*/ 9144 w 10716768"/>
              <a:gd name="connsiteY0" fmla="*/ 0 h 7616961"/>
              <a:gd name="connsiteX1" fmla="*/ 5321808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6 h 7616967"/>
              <a:gd name="connsiteX1" fmla="*/ 2834640 w 10716768"/>
              <a:gd name="connsiteY1" fmla="*/ 0 h 7616967"/>
              <a:gd name="connsiteX2" fmla="*/ 10716768 w 10716768"/>
              <a:gd name="connsiteY2" fmla="*/ 7589526 h 7616967"/>
              <a:gd name="connsiteX3" fmla="*/ 0 w 10716768"/>
              <a:gd name="connsiteY3" fmla="*/ 7616967 h 7616967"/>
              <a:gd name="connsiteX4" fmla="*/ 9144 w 10716768"/>
              <a:gd name="connsiteY4" fmla="*/ 6 h 7616967"/>
              <a:gd name="connsiteX0" fmla="*/ 9144 w 10716768"/>
              <a:gd name="connsiteY0" fmla="*/ 0 h 7616961"/>
              <a:gd name="connsiteX1" fmla="*/ 304495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16768"/>
              <a:gd name="connsiteY0" fmla="*/ 0 h 7616961"/>
              <a:gd name="connsiteX1" fmla="*/ 2679192 w 10716768"/>
              <a:gd name="connsiteY1" fmla="*/ 18288 h 7616961"/>
              <a:gd name="connsiteX2" fmla="*/ 10716768 w 10716768"/>
              <a:gd name="connsiteY2" fmla="*/ 7589520 h 7616961"/>
              <a:gd name="connsiteX3" fmla="*/ 0 w 10716768"/>
              <a:gd name="connsiteY3" fmla="*/ 7616961 h 7616961"/>
              <a:gd name="connsiteX4" fmla="*/ 9144 w 10716768"/>
              <a:gd name="connsiteY4" fmla="*/ 0 h 7616961"/>
              <a:gd name="connsiteX0" fmla="*/ 9144 w 10725912"/>
              <a:gd name="connsiteY0" fmla="*/ 0 h 7616961"/>
              <a:gd name="connsiteX1" fmla="*/ 2679192 w 10725912"/>
              <a:gd name="connsiteY1" fmla="*/ 18288 h 7616961"/>
              <a:gd name="connsiteX2" fmla="*/ 10725912 w 10725912"/>
              <a:gd name="connsiteY2" fmla="*/ 7598667 h 7616961"/>
              <a:gd name="connsiteX3" fmla="*/ 0 w 10725912"/>
              <a:gd name="connsiteY3" fmla="*/ 7616961 h 7616961"/>
              <a:gd name="connsiteX4" fmla="*/ 9144 w 10725912"/>
              <a:gd name="connsiteY4" fmla="*/ 0 h 7616961"/>
              <a:gd name="connsiteX0" fmla="*/ 9144 w 10698480"/>
              <a:gd name="connsiteY0" fmla="*/ 0 h 7616961"/>
              <a:gd name="connsiteX1" fmla="*/ 2679192 w 10698480"/>
              <a:gd name="connsiteY1" fmla="*/ 18288 h 7616961"/>
              <a:gd name="connsiteX2" fmla="*/ 10698480 w 10698480"/>
              <a:gd name="connsiteY2" fmla="*/ 7598667 h 7616961"/>
              <a:gd name="connsiteX3" fmla="*/ 0 w 10698480"/>
              <a:gd name="connsiteY3" fmla="*/ 7616961 h 7616961"/>
              <a:gd name="connsiteX4" fmla="*/ 9144 w 10698480"/>
              <a:gd name="connsiteY4" fmla="*/ 0 h 7616961"/>
              <a:gd name="connsiteX0" fmla="*/ 27432 w 10698480"/>
              <a:gd name="connsiteY0" fmla="*/ 6 h 7598673"/>
              <a:gd name="connsiteX1" fmla="*/ 2679192 w 10698480"/>
              <a:gd name="connsiteY1" fmla="*/ 0 h 7598673"/>
              <a:gd name="connsiteX2" fmla="*/ 10698480 w 10698480"/>
              <a:gd name="connsiteY2" fmla="*/ 7580379 h 7598673"/>
              <a:gd name="connsiteX3" fmla="*/ 0 w 10698480"/>
              <a:gd name="connsiteY3" fmla="*/ 7598673 h 7598673"/>
              <a:gd name="connsiteX4" fmla="*/ 27432 w 10698480"/>
              <a:gd name="connsiteY4" fmla="*/ 6 h 7598673"/>
              <a:gd name="connsiteX0" fmla="*/ 0 w 10698480"/>
              <a:gd name="connsiteY0" fmla="*/ 18300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18300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9153 h 7598673"/>
              <a:gd name="connsiteX1" fmla="*/ 2679192 w 10698480"/>
              <a:gd name="connsiteY1" fmla="*/ 0 h 7598673"/>
              <a:gd name="connsiteX2" fmla="*/ 10698480 w 10698480"/>
              <a:gd name="connsiteY2" fmla="*/ 7580379 h 7598673"/>
              <a:gd name="connsiteX3" fmla="*/ 0 w 10698480"/>
              <a:gd name="connsiteY3" fmla="*/ 7598673 h 7598673"/>
              <a:gd name="connsiteX4" fmla="*/ 0 w 10698480"/>
              <a:gd name="connsiteY4" fmla="*/ 9153 h 7598673"/>
              <a:gd name="connsiteX0" fmla="*/ 0 w 10698480"/>
              <a:gd name="connsiteY0" fmla="*/ 0 h 7603702"/>
              <a:gd name="connsiteX1" fmla="*/ 2679192 w 10698480"/>
              <a:gd name="connsiteY1" fmla="*/ 5029 h 7603702"/>
              <a:gd name="connsiteX2" fmla="*/ 10698480 w 10698480"/>
              <a:gd name="connsiteY2" fmla="*/ 7585408 h 7603702"/>
              <a:gd name="connsiteX3" fmla="*/ 0 w 10698480"/>
              <a:gd name="connsiteY3" fmla="*/ 7603702 h 7603702"/>
              <a:gd name="connsiteX4" fmla="*/ 0 w 10698480"/>
              <a:gd name="connsiteY4" fmla="*/ 0 h 7603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8480" h="7603702">
                <a:moveTo>
                  <a:pt x="0" y="0"/>
                </a:moveTo>
                <a:lnTo>
                  <a:pt x="2679192" y="5029"/>
                </a:lnTo>
                <a:lnTo>
                  <a:pt x="10698480" y="7585408"/>
                </a:lnTo>
                <a:lnTo>
                  <a:pt x="0" y="760370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Top Orange Box">
            <a:extLst>
              <a:ext uri="{FF2B5EF4-FFF2-40B4-BE49-F238E27FC236}">
                <a16:creationId xmlns:a16="http://schemas.microsoft.com/office/drawing/2014/main" id="{018BCEE1-119F-854F-B323-E5B6516C971A}"/>
              </a:ext>
            </a:extLst>
          </p:cNvPr>
          <p:cNvSpPr>
            <a:spLocks/>
          </p:cNvSpPr>
          <p:nvPr userDrawn="1"/>
        </p:nvSpPr>
        <p:spPr bwMode="gray">
          <a:xfrm flipH="1">
            <a:off x="8873912" y="3423139"/>
            <a:ext cx="1817900" cy="3728472"/>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7" name="Rectangle 6"/>
          <p:cNvSpPr/>
          <p:nvPr userDrawn="1"/>
        </p:nvSpPr>
        <p:spPr bwMode="gray">
          <a:xfrm>
            <a:off x="10904982" y="2795296"/>
            <a:ext cx="2438191" cy="1969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GB"/>
            </a:defPPr>
            <a:lvl1pPr marL="0" indent="0" algn="l" defTabSz="914400" rtl="0" eaLnBrk="1" latinLnBrk="0" hangingPunct="1">
              <a:spcBef>
                <a:spcPts val="0"/>
              </a:spcBef>
              <a:buFont typeface="Arial" panose="020B0604020202020204" pitchFamily="34" charset="0"/>
              <a:buNone/>
              <a:defRPr sz="1600" kern="1200">
                <a:solidFill>
                  <a:schemeClr val="lt1"/>
                </a:solidFill>
                <a:latin typeface="+mn-lt"/>
                <a:ea typeface="+mn-ea"/>
                <a:cs typeface="+mn-cs"/>
              </a:defRPr>
            </a:lvl1pPr>
            <a:lvl2pPr marL="270000" indent="-270000" algn="l" defTabSz="914400" rtl="0" eaLnBrk="1" latinLnBrk="0" hangingPunct="1">
              <a:spcBef>
                <a:spcPts val="0"/>
              </a:spcBef>
              <a:buClr>
                <a:schemeClr val="accent1"/>
              </a:buClr>
              <a:buFont typeface="Wingdings" panose="05000000000000000000" pitchFamily="2" charset="2"/>
              <a:buChar char=""/>
              <a:defRPr sz="1600" kern="1200">
                <a:solidFill>
                  <a:schemeClr val="lt1"/>
                </a:solidFill>
                <a:latin typeface="+mn-lt"/>
                <a:ea typeface="+mn-ea"/>
                <a:cs typeface="+mn-cs"/>
              </a:defRPr>
            </a:lvl2pPr>
            <a:lvl3pPr marL="54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3pPr>
            <a:lvl4pPr marL="81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4pPr>
            <a:lvl5pPr marL="108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5pPr>
            <a:lvl6pPr marL="135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6pPr>
            <a:lvl7pPr marL="162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7pPr>
            <a:lvl8pPr marL="189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8pPr>
            <a:lvl9pPr marL="2160000" indent="-270000" algn="l" defTabSz="914400" rtl="0" eaLnBrk="1" latinLnBrk="0" hangingPunct="1">
              <a:spcBef>
                <a:spcPts val="0"/>
              </a:spcBef>
              <a:buClr>
                <a:schemeClr val="accent1"/>
              </a:buClr>
              <a:buFont typeface="Lato Light" pitchFamily="34" charset="0"/>
              <a:buChar char="–"/>
              <a:defRPr sz="1600"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noProof="0">
                <a:solidFill>
                  <a:schemeClr val="accent1"/>
                </a:solidFill>
                <a:latin typeface="+mj-lt"/>
                <a:ea typeface="+mn-ea"/>
                <a:cs typeface="+mn-cs"/>
              </a:rPr>
              <a:t>To change copyright year: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Go to View Tab to select Slide Master</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Scroll down to the last slide on the slide panel</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Change the year, as required.</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noProof="0">
                <a:solidFill>
                  <a:schemeClr val="tx1"/>
                </a:solidFill>
                <a:latin typeface="+mn-lt"/>
                <a:ea typeface="+mn-ea"/>
                <a:cs typeface="+mn-cs"/>
              </a:rPr>
              <a:t>Click Close Master View, under Slide Master Tab</a:t>
            </a:r>
          </a:p>
        </p:txBody>
      </p:sp>
      <p:pic>
        <p:nvPicPr>
          <p:cNvPr id="8" name="Picture 7" descr="Logo&#10;&#10;Description automatically generated">
            <a:extLst>
              <a:ext uri="{FF2B5EF4-FFF2-40B4-BE49-F238E27FC236}">
                <a16:creationId xmlns:a16="http://schemas.microsoft.com/office/drawing/2014/main" id="{861B2666-9407-744C-A8BB-0EB4695905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2010" y="251445"/>
            <a:ext cx="4032448" cy="2111281"/>
          </a:xfrm>
          <a:prstGeom prst="rect">
            <a:avLst/>
          </a:prstGeom>
        </p:spPr>
      </p:pic>
      <p:sp>
        <p:nvSpPr>
          <p:cNvPr id="9" name="Subtitle">
            <a:extLst>
              <a:ext uri="{FF2B5EF4-FFF2-40B4-BE49-F238E27FC236}">
                <a16:creationId xmlns:a16="http://schemas.microsoft.com/office/drawing/2014/main" id="{2BBBD70D-617D-A340-9CE6-8D6F978FB358}"/>
              </a:ext>
            </a:extLst>
          </p:cNvPr>
          <p:cNvSpPr>
            <a:spLocks noGrp="1"/>
          </p:cNvSpPr>
          <p:nvPr>
            <p:ph type="subTitle" idx="1"/>
          </p:nvPr>
        </p:nvSpPr>
        <p:spPr bwMode="gray">
          <a:xfrm>
            <a:off x="881410" y="5641198"/>
            <a:ext cx="5544616" cy="612000"/>
          </a:xfrm>
          <a:prstGeom prst="rect">
            <a:avLst/>
          </a:prstGeom>
        </p:spPr>
        <p:txBody>
          <a:bodyPr lIns="0" tIns="0" rIns="0" bIns="0">
            <a:noAutofit/>
          </a:bodyPr>
          <a:lstStyle>
            <a:lvl1pPr marL="0" indent="0" algn="l">
              <a:buNone/>
              <a:defRPr sz="2400">
                <a:solidFill>
                  <a:schemeClr val="bg1">
                    <a:lumMod val="75000"/>
                  </a:schemeClr>
                </a:solidFill>
                <a:latin typeface="+mn-lt"/>
              </a:defRPr>
            </a:lvl1pPr>
            <a:lvl2pPr marL="493456" indent="0" algn="ctr">
              <a:buNone/>
              <a:defRPr sz="2159"/>
            </a:lvl2pPr>
            <a:lvl3pPr marL="986912" indent="0" algn="ctr">
              <a:buNone/>
              <a:defRPr sz="1943"/>
            </a:lvl3pPr>
            <a:lvl4pPr marL="1480368" indent="0" algn="ctr">
              <a:buNone/>
              <a:defRPr sz="1727"/>
            </a:lvl4pPr>
            <a:lvl5pPr marL="1973824" indent="0" algn="ctr">
              <a:buNone/>
              <a:defRPr sz="1727"/>
            </a:lvl5pPr>
            <a:lvl6pPr marL="2467280" indent="0" algn="ctr">
              <a:buNone/>
              <a:defRPr sz="1727"/>
            </a:lvl6pPr>
            <a:lvl7pPr marL="2960736" indent="0" algn="ctr">
              <a:buNone/>
              <a:defRPr sz="1727"/>
            </a:lvl7pPr>
            <a:lvl8pPr marL="3454192" indent="0" algn="ctr">
              <a:buNone/>
              <a:defRPr sz="1727"/>
            </a:lvl8pPr>
            <a:lvl9pPr marL="3947648" indent="0" algn="ctr">
              <a:buNone/>
              <a:defRPr sz="1727"/>
            </a:lvl9pPr>
          </a:lstStyle>
          <a:p>
            <a:r>
              <a:rPr lang="en-GB" noProof="0"/>
              <a:t>Click to edit Master subtitle style</a:t>
            </a:r>
          </a:p>
        </p:txBody>
      </p:sp>
      <p:sp>
        <p:nvSpPr>
          <p:cNvPr id="10" name="Title">
            <a:extLst>
              <a:ext uri="{FF2B5EF4-FFF2-40B4-BE49-F238E27FC236}">
                <a16:creationId xmlns:a16="http://schemas.microsoft.com/office/drawing/2014/main" id="{21BF832D-9195-DC47-930B-63D18E687208}"/>
              </a:ext>
            </a:extLst>
          </p:cNvPr>
          <p:cNvSpPr>
            <a:spLocks noGrp="1"/>
          </p:cNvSpPr>
          <p:nvPr>
            <p:ph type="ctrTitle" hasCustomPrompt="1"/>
          </p:nvPr>
        </p:nvSpPr>
        <p:spPr bwMode="gray">
          <a:xfrm>
            <a:off x="881410" y="3853941"/>
            <a:ext cx="5544616" cy="1728072"/>
          </a:xfrm>
          <a:prstGeom prst="rect">
            <a:avLst/>
          </a:prstGeom>
        </p:spPr>
        <p:txBody>
          <a:bodyPr lIns="0" tIns="0" rIns="0" bIns="0" anchor="b">
            <a:noAutofit/>
          </a:bodyPr>
          <a:lstStyle>
            <a:lvl1pPr algn="l">
              <a:defRPr sz="4400" b="0">
                <a:solidFill>
                  <a:schemeClr val="bg1"/>
                </a:solidFill>
                <a:latin typeface="+mj-lt"/>
              </a:defRPr>
            </a:lvl1pPr>
          </a:lstStyle>
          <a:p>
            <a:r>
              <a:rPr lang="en-GB" noProof="0"/>
              <a:t>CLICK TO EDIT MASTER </a:t>
            </a:r>
            <a:br>
              <a:rPr lang="en-GB" noProof="0"/>
            </a:br>
            <a:r>
              <a:rPr lang="en-GB" noProof="0"/>
              <a:t>TITLE STYLE</a:t>
            </a:r>
          </a:p>
        </p:txBody>
      </p:sp>
      <p:sp>
        <p:nvSpPr>
          <p:cNvPr id="11" name="Footer Placeholder">
            <a:extLst>
              <a:ext uri="{FF2B5EF4-FFF2-40B4-BE49-F238E27FC236}">
                <a16:creationId xmlns:a16="http://schemas.microsoft.com/office/drawing/2014/main" id="{55C2D728-A01D-1A4D-8DAD-310A22A6A2D1}"/>
              </a:ext>
            </a:extLst>
          </p:cNvPr>
          <p:cNvSpPr>
            <a:spLocks noGrp="1"/>
          </p:cNvSpPr>
          <p:nvPr>
            <p:ph type="ftr" sz="quarter" idx="11"/>
          </p:nvPr>
        </p:nvSpPr>
        <p:spPr bwMode="gray">
          <a:xfrm>
            <a:off x="862471" y="6948189"/>
            <a:ext cx="6355643" cy="216025"/>
          </a:xfrm>
        </p:spPr>
        <p:txBody>
          <a:bodyPr lIns="0" tIns="0" rIns="0" bIns="0" anchor="b">
            <a:noAutofit/>
          </a:bodyPr>
          <a:lstStyle>
            <a:lvl1pPr algn="l">
              <a:defRPr sz="1400">
                <a:solidFill>
                  <a:schemeClr val="bg1"/>
                </a:solidFill>
                <a:latin typeface="+mn-lt"/>
              </a:defRPr>
            </a:lvl1pPr>
          </a:lstStyle>
          <a:p>
            <a:r>
              <a:rPr lang="en-US"/>
              <a:t>For Distribution within Coalition Member organisations only</a:t>
            </a:r>
            <a:endParaRPr lang="en-GB" b="1" i="1"/>
          </a:p>
        </p:txBody>
      </p:sp>
    </p:spTree>
    <p:extLst>
      <p:ext uri="{BB962C8B-B14F-4D97-AF65-F5344CB8AC3E}">
        <p14:creationId xmlns:p14="http://schemas.microsoft.com/office/powerpoint/2010/main" val="123369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Large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a:xfrm>
            <a:off x="9808169" y="7130177"/>
            <a:ext cx="432000" cy="180000"/>
          </a:xfrm>
        </p:spPr>
        <p:txBody>
          <a:bodyPr/>
          <a:lstStyle>
            <a:lvl1pPr>
              <a:defRPr>
                <a:solidFill>
                  <a:schemeClr val="tx2"/>
                </a:solidFill>
              </a:defRPr>
            </a:lvl1pPr>
          </a:lstStyle>
          <a:p>
            <a:fld id="{7E443CD1-5791-4D26-8C69-14AAA2881EA1}" type="slidenum">
              <a:rPr lang="en-GB" noProof="0" smtClean="0"/>
              <a:pPr/>
              <a:t>‹#›</a:t>
            </a:fld>
            <a:endParaRPr lang="en-GB" noProof="0"/>
          </a:p>
        </p:txBody>
      </p:sp>
      <p:sp>
        <p:nvSpPr>
          <p:cNvPr id="5" name="Footer Placeholder 4"/>
          <p:cNvSpPr>
            <a:spLocks noGrp="1"/>
          </p:cNvSpPr>
          <p:nvPr>
            <p:ph type="ftr" sz="quarter" idx="11"/>
          </p:nvPr>
        </p:nvSpPr>
        <p:spPr bwMode="gray">
          <a:xfrm>
            <a:off x="479090" y="7204249"/>
            <a:ext cx="3600000" cy="180000"/>
          </a:xfrm>
        </p:spPr>
        <p:txBody>
          <a:bodyPr/>
          <a:lstStyle>
            <a:lvl1pPr>
              <a:defRPr>
                <a:solidFill>
                  <a:schemeClr val="tx2"/>
                </a:solidFill>
              </a:defRPr>
            </a:lvl1pPr>
          </a:lstStyle>
          <a:p>
            <a:r>
              <a:rPr lang="en-US" noProof="0"/>
              <a:t>For Distribution within Coalition Member organisations only</a:t>
            </a:r>
            <a:endParaRPr lang="en-GB" noProof="0"/>
          </a:p>
        </p:txBody>
      </p:sp>
      <p:sp>
        <p:nvSpPr>
          <p:cNvPr id="25" name="Text Placeholder 24"/>
          <p:cNvSpPr>
            <a:spLocks noGrp="1"/>
          </p:cNvSpPr>
          <p:nvPr>
            <p:ph type="body" sz="quarter" idx="13" hasCustomPrompt="1"/>
          </p:nvPr>
        </p:nvSpPr>
        <p:spPr bwMode="gray">
          <a:xfrm>
            <a:off x="446881" y="6876181"/>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3" name="Content Placeholder 2"/>
          <p:cNvSpPr>
            <a:spLocks noGrp="1"/>
          </p:cNvSpPr>
          <p:nvPr>
            <p:ph idx="1"/>
          </p:nvPr>
        </p:nvSpPr>
        <p:spPr bwMode="gray">
          <a:xfrm>
            <a:off x="446881" y="1364457"/>
            <a:ext cx="9793287" cy="5364000"/>
          </a:xfrm>
        </p:spPr>
        <p:txBody>
          <a:bodyPr/>
          <a:lstStyle>
            <a:lvl1pPr>
              <a:defRPr sz="2000">
                <a:solidFill>
                  <a:schemeClr val="accent2"/>
                </a:solidFill>
              </a:defRPr>
            </a:lvl1pPr>
            <a:lvl2pPr>
              <a:defRPr sz="1400"/>
            </a:lvl2pPr>
            <a:lvl3pPr marL="270000" indent="-270000">
              <a:defRPr sz="1200"/>
            </a:lvl3pPr>
            <a:lvl4pPr marL="541338" indent="-271463">
              <a:defRPr sz="1100"/>
            </a:lvl4pPr>
            <a:lvl5pPr marL="808038" indent="-270000">
              <a:defRPr sz="1000" baseline="0"/>
            </a:lvl5pPr>
            <a:lvl6pPr marL="270000" indent="-270000">
              <a:buAutoNum type="arabicPeriod"/>
              <a:defRPr sz="1600"/>
            </a:lvl6pPr>
            <a:lvl7pPr marL="541338" indent="-271463">
              <a:buAutoNum type="alphaLcPeriod"/>
              <a:defRPr sz="1600"/>
            </a:lvl7pPr>
            <a:lvl8pPr marL="808038" indent="-270000">
              <a:buAutoNum type="romanLcPeriod"/>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20249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Slide Number Placeholder 8"/>
          <p:cNvSpPr>
            <a:spLocks noGrp="1"/>
          </p:cNvSpPr>
          <p:nvPr>
            <p:ph type="sldNum" sz="quarter" idx="15"/>
          </p:nvPr>
        </p:nvSpPr>
        <p:spPr bwMode="gray"/>
        <p:txBody>
          <a:bodyPr/>
          <a:lstStyle/>
          <a:p>
            <a:fld id="{5171FFDC-9365-476A-9C7B-017370804353}" type="slidenum">
              <a:rPr lang="en-GB" noProof="0" smtClean="0"/>
              <a:pPr/>
              <a:t>‹#›</a:t>
            </a:fld>
            <a:endParaRPr lang="en-GB" noProof="0"/>
          </a:p>
        </p:txBody>
      </p:sp>
      <p:sp>
        <p:nvSpPr>
          <p:cNvPr id="8" name="Footer Placeholder 7"/>
          <p:cNvSpPr>
            <a:spLocks noGrp="1"/>
          </p:cNvSpPr>
          <p:nvPr>
            <p:ph type="ftr" sz="quarter" idx="14"/>
          </p:nvPr>
        </p:nvSpPr>
        <p:spPr bwMode="gray"/>
        <p:txBody>
          <a:bodyPr/>
          <a:lstStyle/>
          <a:p>
            <a:r>
              <a:rPr lang="en-US" noProof="0"/>
              <a:t>For Distribution within Coalition Member organisations only</a:t>
            </a:r>
            <a:endParaRPr lang="en-GB" noProof="0"/>
          </a:p>
        </p:txBody>
      </p:sp>
      <p:sp>
        <p:nvSpPr>
          <p:cNvPr id="12" name="Text Placeholder 24"/>
          <p:cNvSpPr>
            <a:spLocks noGrp="1"/>
          </p:cNvSpPr>
          <p:nvPr>
            <p:ph type="body" sz="quarter" idx="13" hasCustomPrompt="1"/>
          </p:nvPr>
        </p:nvSpPr>
        <p:spPr bwMode="gray">
          <a:xfrm>
            <a:off x="446881" y="6912213"/>
            <a:ext cx="9793287" cy="252000"/>
          </a:xfrm>
        </p:spPr>
        <p:txBody>
          <a:bodyPr anchor="b"/>
          <a:lstStyle>
            <a:lvl1pPr>
              <a:spcBef>
                <a:spcPts val="0"/>
              </a:spcBef>
              <a:defRPr sz="900" i="1">
                <a:solidFill>
                  <a:schemeClr val="tx1"/>
                </a:solidFill>
                <a:latin typeface="+mn-lt"/>
              </a:defRPr>
            </a:lvl1pPr>
            <a:lvl2pPr>
              <a:defRPr sz="800" i="1"/>
            </a:lvl2pPr>
          </a:lstStyle>
          <a:p>
            <a:pPr lvl="0"/>
            <a:r>
              <a:rPr lang="en-GB" noProof="0"/>
              <a:t>Insert footnote</a:t>
            </a:r>
          </a:p>
        </p:txBody>
      </p:sp>
      <p:sp>
        <p:nvSpPr>
          <p:cNvPr id="4" name="Content Placeholder 3"/>
          <p:cNvSpPr>
            <a:spLocks noGrp="1"/>
          </p:cNvSpPr>
          <p:nvPr>
            <p:ph sz="half" idx="2"/>
          </p:nvPr>
        </p:nvSpPr>
        <p:spPr bwMode="gray">
          <a:xfrm>
            <a:off x="5487988" y="1365323"/>
            <a:ext cx="4752000" cy="5328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Content Placeholder 2"/>
          <p:cNvSpPr>
            <a:spLocks noGrp="1"/>
          </p:cNvSpPr>
          <p:nvPr>
            <p:ph sz="half" idx="1"/>
          </p:nvPr>
        </p:nvSpPr>
        <p:spPr bwMode="gray">
          <a:xfrm>
            <a:off x="447749" y="1365323"/>
            <a:ext cx="4752000" cy="5364000"/>
          </a:xfrm>
        </p:spPr>
        <p:txBody>
          <a:bodyPr/>
          <a:lstStyle>
            <a:lvl1pPr>
              <a:defRPr>
                <a:solidFill>
                  <a:schemeClr val="accent2"/>
                </a:solidFill>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p:cNvSpPr>
            <a:spLocks noGrp="1"/>
          </p:cNvSpPr>
          <p:nvPr>
            <p:ph type="title"/>
          </p:nvPr>
        </p:nvSpPr>
        <p:spPr bwMode="gray">
          <a:xfrm>
            <a:off x="446881" y="429420"/>
            <a:ext cx="9361286" cy="504000"/>
          </a:xfrm>
          <a:prstGeom prst="rect">
            <a:avLst/>
          </a:prstGeom>
        </p:spPr>
        <p:txBody>
          <a:bodyPr/>
          <a:lstStyle/>
          <a:p>
            <a:r>
              <a:rPr lang="en-US" noProof="0"/>
              <a:t>Click to edit Master title style</a:t>
            </a:r>
            <a:endParaRPr lang="en-GB" noProof="0"/>
          </a:p>
        </p:txBody>
      </p:sp>
    </p:spTree>
    <p:extLst>
      <p:ext uri="{BB962C8B-B14F-4D97-AF65-F5344CB8AC3E}">
        <p14:creationId xmlns:p14="http://schemas.microsoft.com/office/powerpoint/2010/main" val="200819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tatement/New Section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CC48CE-B524-D844-AE8D-BFD5A1C7EB70}"/>
              </a:ext>
            </a:extLst>
          </p:cNvPr>
          <p:cNvSpPr/>
          <p:nvPr/>
        </p:nvSpPr>
        <p:spPr>
          <a:xfrm>
            <a:off x="-2383"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Content Placeholder 2">
            <a:extLst>
              <a:ext uri="{FF2B5EF4-FFF2-40B4-BE49-F238E27FC236}">
                <a16:creationId xmlns:a16="http://schemas.microsoft.com/office/drawing/2014/main" id="{B955607B-8EF2-D841-A231-9C0AABA9648C}"/>
              </a:ext>
            </a:extLst>
          </p:cNvPr>
          <p:cNvSpPr>
            <a:spLocks noGrp="1"/>
          </p:cNvSpPr>
          <p:nvPr>
            <p:ph idx="1" hasCustomPrompt="1"/>
          </p:nvPr>
        </p:nvSpPr>
        <p:spPr bwMode="gray">
          <a:xfrm>
            <a:off x="737394" y="1475581"/>
            <a:ext cx="5835127" cy="5364000"/>
          </a:xfrm>
        </p:spPr>
        <p:txBody>
          <a:bodyPr anchor="ctr"/>
          <a:lstStyle>
            <a:lvl1pPr algn="l">
              <a:defRPr sz="4000">
                <a:solidFill>
                  <a:schemeClr val="accent2"/>
                </a:solidFill>
                <a:latin typeface="+mj-lt"/>
              </a:defRPr>
            </a:lvl1pPr>
            <a:lvl2pPr algn="l">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0" name="Top Orange Box">
            <a:extLst>
              <a:ext uri="{FF2B5EF4-FFF2-40B4-BE49-F238E27FC236}">
                <a16:creationId xmlns:a16="http://schemas.microsoft.com/office/drawing/2014/main" id="{2034E09D-8502-3F41-8975-CDE2025B9F88}"/>
              </a:ext>
            </a:extLst>
          </p:cNvPr>
          <p:cNvSpPr>
            <a:spLocks/>
          </p:cNvSpPr>
          <p:nvPr/>
        </p:nvSpPr>
        <p:spPr bwMode="gray">
          <a:xfrm rot="5400000">
            <a:off x="4409580" y="-1160328"/>
            <a:ext cx="2355136" cy="4636991"/>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391 h 10000"/>
              <a:gd name="connsiteX1" fmla="*/ 0 w 10000"/>
              <a:gd name="connsiteY1" fmla="*/ 10000 h 10000"/>
              <a:gd name="connsiteX2" fmla="*/ 37 w 10000"/>
              <a:gd name="connsiteY2" fmla="*/ 0 h 10000"/>
              <a:gd name="connsiteX3" fmla="*/ 9692 w 10000"/>
              <a:gd name="connsiteY3" fmla="*/ 4607 h 10000"/>
              <a:gd name="connsiteX4" fmla="*/ 9692 w 10000"/>
              <a:gd name="connsiteY4" fmla="*/ 5391 h 10000"/>
              <a:gd name="connsiteX0" fmla="*/ 9692 w 10000"/>
              <a:gd name="connsiteY0" fmla="*/ 5298 h 9907"/>
              <a:gd name="connsiteX1" fmla="*/ 0 w 10000"/>
              <a:gd name="connsiteY1" fmla="*/ 9907 h 9907"/>
              <a:gd name="connsiteX2" fmla="*/ 74 w 10000"/>
              <a:gd name="connsiteY2" fmla="*/ 0 h 9907"/>
              <a:gd name="connsiteX3" fmla="*/ 9692 w 10000"/>
              <a:gd name="connsiteY3" fmla="*/ 4514 h 9907"/>
              <a:gd name="connsiteX4" fmla="*/ 9692 w 10000"/>
              <a:gd name="connsiteY4" fmla="*/ 5298 h 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07">
                <a:moveTo>
                  <a:pt x="9692" y="5298"/>
                </a:moveTo>
                <a:lnTo>
                  <a:pt x="0" y="9907"/>
                </a:lnTo>
                <a:cubicBezTo>
                  <a:pt x="15" y="4579"/>
                  <a:pt x="89" y="4669"/>
                  <a:pt x="74" y="0"/>
                </a:cubicBezTo>
                <a:lnTo>
                  <a:pt x="9692" y="4514"/>
                </a:lnTo>
                <a:cubicBezTo>
                  <a:pt x="10103" y="4710"/>
                  <a:pt x="10103" y="5103"/>
                  <a:pt x="9692" y="5298"/>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Top Orange Box">
            <a:extLst>
              <a:ext uri="{FF2B5EF4-FFF2-40B4-BE49-F238E27FC236}">
                <a16:creationId xmlns:a16="http://schemas.microsoft.com/office/drawing/2014/main" id="{2BCB2533-B216-6F48-9728-F2C051549FF8}"/>
              </a:ext>
            </a:extLst>
          </p:cNvPr>
          <p:cNvSpPr>
            <a:spLocks/>
          </p:cNvSpPr>
          <p:nvPr/>
        </p:nvSpPr>
        <p:spPr bwMode="gray">
          <a:xfrm rot="10800000">
            <a:off x="5957679" y="-8623"/>
            <a:ext cx="4743648" cy="7344984"/>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9953 w 10261"/>
              <a:gd name="connsiteY0" fmla="*/ 5391 h 10732"/>
              <a:gd name="connsiteX1" fmla="*/ 0 w 10261"/>
              <a:gd name="connsiteY1" fmla="*/ 10732 h 10732"/>
              <a:gd name="connsiteX2" fmla="*/ 261 w 10261"/>
              <a:gd name="connsiteY2" fmla="*/ 0 h 10732"/>
              <a:gd name="connsiteX3" fmla="*/ 9953 w 10261"/>
              <a:gd name="connsiteY3" fmla="*/ 4607 h 10732"/>
              <a:gd name="connsiteX4" fmla="*/ 9953 w 10261"/>
              <a:gd name="connsiteY4" fmla="*/ 5391 h 10732"/>
              <a:gd name="connsiteX0" fmla="*/ 10139 w 10447"/>
              <a:gd name="connsiteY0" fmla="*/ 5391 h 10713"/>
              <a:gd name="connsiteX1" fmla="*/ 0 w 10447"/>
              <a:gd name="connsiteY1" fmla="*/ 10713 h 10713"/>
              <a:gd name="connsiteX2" fmla="*/ 447 w 10447"/>
              <a:gd name="connsiteY2" fmla="*/ 0 h 10713"/>
              <a:gd name="connsiteX3" fmla="*/ 10139 w 10447"/>
              <a:gd name="connsiteY3" fmla="*/ 4607 h 10713"/>
              <a:gd name="connsiteX4" fmla="*/ 10139 w 10447"/>
              <a:gd name="connsiteY4" fmla="*/ 5391 h 10713"/>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765 w 21073"/>
              <a:gd name="connsiteY0" fmla="*/ 10944 h 16266"/>
              <a:gd name="connsiteX1" fmla="*/ 10626 w 21073"/>
              <a:gd name="connsiteY1" fmla="*/ 16266 h 16266"/>
              <a:gd name="connsiteX2" fmla="*/ 0 w 21073"/>
              <a:gd name="connsiteY2" fmla="*/ 0 h 16266"/>
              <a:gd name="connsiteX3" fmla="*/ 20765 w 21073"/>
              <a:gd name="connsiteY3" fmla="*/ 10160 h 16266"/>
              <a:gd name="connsiteX4" fmla="*/ 20765 w 21073"/>
              <a:gd name="connsiteY4" fmla="*/ 10944 h 16266"/>
              <a:gd name="connsiteX0" fmla="*/ 20987 w 21295"/>
              <a:gd name="connsiteY0" fmla="*/ 10944 h 16400"/>
              <a:gd name="connsiteX1" fmla="*/ 10848 w 21295"/>
              <a:gd name="connsiteY1" fmla="*/ 16266 h 16400"/>
              <a:gd name="connsiteX2" fmla="*/ 10074 w 21295"/>
              <a:gd name="connsiteY2" fmla="*/ 13490 h 16400"/>
              <a:gd name="connsiteX3" fmla="*/ 222 w 21295"/>
              <a:gd name="connsiteY3" fmla="*/ 0 h 16400"/>
              <a:gd name="connsiteX4" fmla="*/ 20987 w 21295"/>
              <a:gd name="connsiteY4" fmla="*/ 10160 h 16400"/>
              <a:gd name="connsiteX5" fmla="*/ 20987 w 21295"/>
              <a:gd name="connsiteY5" fmla="*/ 10944 h 16400"/>
              <a:gd name="connsiteX0" fmla="*/ 21922 w 22230"/>
              <a:gd name="connsiteY0" fmla="*/ 10944 h 16699"/>
              <a:gd name="connsiteX1" fmla="*/ 11783 w 22230"/>
              <a:gd name="connsiteY1" fmla="*/ 16266 h 16699"/>
              <a:gd name="connsiteX2" fmla="*/ 1576 w 22230"/>
              <a:gd name="connsiteY2" fmla="*/ 14747 h 16699"/>
              <a:gd name="connsiteX3" fmla="*/ 1157 w 22230"/>
              <a:gd name="connsiteY3" fmla="*/ 0 h 16699"/>
              <a:gd name="connsiteX4" fmla="*/ 21922 w 22230"/>
              <a:gd name="connsiteY4" fmla="*/ 10160 h 16699"/>
              <a:gd name="connsiteX5" fmla="*/ 21922 w 22230"/>
              <a:gd name="connsiteY5" fmla="*/ 10944 h 16699"/>
              <a:gd name="connsiteX0" fmla="*/ 21553 w 21861"/>
              <a:gd name="connsiteY0" fmla="*/ 10944 h 16699"/>
              <a:gd name="connsiteX1" fmla="*/ 11414 w 21861"/>
              <a:gd name="connsiteY1" fmla="*/ 16266 h 16699"/>
              <a:gd name="connsiteX2" fmla="*/ 1207 w 21861"/>
              <a:gd name="connsiteY2" fmla="*/ 14747 h 16699"/>
              <a:gd name="connsiteX3" fmla="*/ 788 w 21861"/>
              <a:gd name="connsiteY3" fmla="*/ 0 h 16699"/>
              <a:gd name="connsiteX4" fmla="*/ 21553 w 21861"/>
              <a:gd name="connsiteY4" fmla="*/ 10160 h 16699"/>
              <a:gd name="connsiteX5" fmla="*/ 21553 w 21861"/>
              <a:gd name="connsiteY5" fmla="*/ 10944 h 16699"/>
              <a:gd name="connsiteX0" fmla="*/ 21713 w 22021"/>
              <a:gd name="connsiteY0" fmla="*/ 10944 h 17492"/>
              <a:gd name="connsiteX1" fmla="*/ 11574 w 22021"/>
              <a:gd name="connsiteY1" fmla="*/ 16266 h 17492"/>
              <a:gd name="connsiteX2" fmla="*/ 808 w 22021"/>
              <a:gd name="connsiteY2" fmla="*/ 16154 h 17492"/>
              <a:gd name="connsiteX3" fmla="*/ 948 w 22021"/>
              <a:gd name="connsiteY3" fmla="*/ 0 h 17492"/>
              <a:gd name="connsiteX4" fmla="*/ 21713 w 22021"/>
              <a:gd name="connsiteY4" fmla="*/ 10160 h 17492"/>
              <a:gd name="connsiteX5" fmla="*/ 21713 w 22021"/>
              <a:gd name="connsiteY5" fmla="*/ 10944 h 17492"/>
              <a:gd name="connsiteX0" fmla="*/ 21654 w 21962"/>
              <a:gd name="connsiteY0" fmla="*/ 10944 h 16927"/>
              <a:gd name="connsiteX1" fmla="*/ 11515 w 21962"/>
              <a:gd name="connsiteY1" fmla="*/ 16266 h 16927"/>
              <a:gd name="connsiteX2" fmla="*/ 935 w 21962"/>
              <a:gd name="connsiteY2" fmla="*/ 15235 h 16927"/>
              <a:gd name="connsiteX3" fmla="*/ 889 w 21962"/>
              <a:gd name="connsiteY3" fmla="*/ 0 h 16927"/>
              <a:gd name="connsiteX4" fmla="*/ 21654 w 21962"/>
              <a:gd name="connsiteY4" fmla="*/ 10160 h 16927"/>
              <a:gd name="connsiteX5" fmla="*/ 21654 w 21962"/>
              <a:gd name="connsiteY5" fmla="*/ 10944 h 16927"/>
              <a:gd name="connsiteX0" fmla="*/ 21654 w 21962"/>
              <a:gd name="connsiteY0" fmla="*/ 10944 h 16350"/>
              <a:gd name="connsiteX1" fmla="*/ 11515 w 21962"/>
              <a:gd name="connsiteY1" fmla="*/ 16266 h 16350"/>
              <a:gd name="connsiteX2" fmla="*/ 935 w 21962"/>
              <a:gd name="connsiteY2" fmla="*/ 15235 h 16350"/>
              <a:gd name="connsiteX3" fmla="*/ 889 w 21962"/>
              <a:gd name="connsiteY3" fmla="*/ 0 h 16350"/>
              <a:gd name="connsiteX4" fmla="*/ 21654 w 21962"/>
              <a:gd name="connsiteY4" fmla="*/ 10160 h 16350"/>
              <a:gd name="connsiteX5" fmla="*/ 21654 w 21962"/>
              <a:gd name="connsiteY5" fmla="*/ 10944 h 16350"/>
              <a:gd name="connsiteX0" fmla="*/ 21676 w 21984"/>
              <a:gd name="connsiteY0" fmla="*/ 10944 h 16495"/>
              <a:gd name="connsiteX1" fmla="*/ 11537 w 21984"/>
              <a:gd name="connsiteY1" fmla="*/ 16266 h 16495"/>
              <a:gd name="connsiteX2" fmla="*/ 882 w 21984"/>
              <a:gd name="connsiteY2" fmla="*/ 16267 h 16495"/>
              <a:gd name="connsiteX3" fmla="*/ 911 w 21984"/>
              <a:gd name="connsiteY3" fmla="*/ 0 h 16495"/>
              <a:gd name="connsiteX4" fmla="*/ 21676 w 21984"/>
              <a:gd name="connsiteY4" fmla="*/ 10160 h 16495"/>
              <a:gd name="connsiteX5" fmla="*/ 21676 w 21984"/>
              <a:gd name="connsiteY5" fmla="*/ 10944 h 16495"/>
              <a:gd name="connsiteX0" fmla="*/ 21676 w 21984"/>
              <a:gd name="connsiteY0" fmla="*/ 10944 h 16427"/>
              <a:gd name="connsiteX1" fmla="*/ 11537 w 21984"/>
              <a:gd name="connsiteY1" fmla="*/ 16266 h 16427"/>
              <a:gd name="connsiteX2" fmla="*/ 882 w 21984"/>
              <a:gd name="connsiteY2" fmla="*/ 16267 h 16427"/>
              <a:gd name="connsiteX3" fmla="*/ 911 w 21984"/>
              <a:gd name="connsiteY3" fmla="*/ 0 h 16427"/>
              <a:gd name="connsiteX4" fmla="*/ 21676 w 21984"/>
              <a:gd name="connsiteY4" fmla="*/ 10160 h 16427"/>
              <a:gd name="connsiteX5" fmla="*/ 21676 w 21984"/>
              <a:gd name="connsiteY5" fmla="*/ 10944 h 16427"/>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676 w 21984"/>
              <a:gd name="connsiteY0" fmla="*/ 10944 h 16269"/>
              <a:gd name="connsiteX1" fmla="*/ 11537 w 21984"/>
              <a:gd name="connsiteY1" fmla="*/ 16266 h 16269"/>
              <a:gd name="connsiteX2" fmla="*/ 882 w 21984"/>
              <a:gd name="connsiteY2" fmla="*/ 16267 h 16269"/>
              <a:gd name="connsiteX3" fmla="*/ 911 w 21984"/>
              <a:gd name="connsiteY3" fmla="*/ 0 h 16269"/>
              <a:gd name="connsiteX4" fmla="*/ 21676 w 21984"/>
              <a:gd name="connsiteY4" fmla="*/ 10160 h 16269"/>
              <a:gd name="connsiteX5" fmla="*/ 21676 w 21984"/>
              <a:gd name="connsiteY5" fmla="*/ 10944 h 16269"/>
              <a:gd name="connsiteX0" fmla="*/ 21676 w 21984"/>
              <a:gd name="connsiteY0" fmla="*/ 10944 h 16267"/>
              <a:gd name="connsiteX1" fmla="*/ 11537 w 21984"/>
              <a:gd name="connsiteY1" fmla="*/ 16266 h 16267"/>
              <a:gd name="connsiteX2" fmla="*/ 882 w 21984"/>
              <a:gd name="connsiteY2" fmla="*/ 16267 h 16267"/>
              <a:gd name="connsiteX3" fmla="*/ 911 w 21984"/>
              <a:gd name="connsiteY3" fmla="*/ 0 h 16267"/>
              <a:gd name="connsiteX4" fmla="*/ 21676 w 21984"/>
              <a:gd name="connsiteY4" fmla="*/ 10160 h 16267"/>
              <a:gd name="connsiteX5" fmla="*/ 21676 w 21984"/>
              <a:gd name="connsiteY5" fmla="*/ 10944 h 16267"/>
              <a:gd name="connsiteX0" fmla="*/ 21545 w 21853"/>
              <a:gd name="connsiteY0" fmla="*/ 10944 h 16267"/>
              <a:gd name="connsiteX1" fmla="*/ 11406 w 21853"/>
              <a:gd name="connsiteY1" fmla="*/ 16266 h 16267"/>
              <a:gd name="connsiteX2" fmla="*/ 751 w 21853"/>
              <a:gd name="connsiteY2" fmla="*/ 16267 h 16267"/>
              <a:gd name="connsiteX3" fmla="*/ 780 w 21853"/>
              <a:gd name="connsiteY3" fmla="*/ 0 h 16267"/>
              <a:gd name="connsiteX4" fmla="*/ 21545 w 21853"/>
              <a:gd name="connsiteY4" fmla="*/ 10160 h 16267"/>
              <a:gd name="connsiteX5" fmla="*/ 21545 w 21853"/>
              <a:gd name="connsiteY5" fmla="*/ 10944 h 16267"/>
              <a:gd name="connsiteX0" fmla="*/ 20794 w 21102"/>
              <a:gd name="connsiteY0" fmla="*/ 10944 h 16267"/>
              <a:gd name="connsiteX1" fmla="*/ 10655 w 21102"/>
              <a:gd name="connsiteY1" fmla="*/ 16266 h 16267"/>
              <a:gd name="connsiteX2" fmla="*/ 0 w 21102"/>
              <a:gd name="connsiteY2" fmla="*/ 16267 h 16267"/>
              <a:gd name="connsiteX3" fmla="*/ 29 w 21102"/>
              <a:gd name="connsiteY3" fmla="*/ 0 h 16267"/>
              <a:gd name="connsiteX4" fmla="*/ 20794 w 21102"/>
              <a:gd name="connsiteY4" fmla="*/ 10160 h 16267"/>
              <a:gd name="connsiteX5" fmla="*/ 20794 w 21102"/>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672 w 21119"/>
              <a:gd name="connsiteY1" fmla="*/ 16266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811 w 21119"/>
              <a:gd name="connsiteY0" fmla="*/ 10944 h 16267"/>
              <a:gd name="connsiteX1" fmla="*/ 10933 w 21119"/>
              <a:gd name="connsiteY1" fmla="*/ 16247 h 16267"/>
              <a:gd name="connsiteX2" fmla="*/ 17 w 21119"/>
              <a:gd name="connsiteY2" fmla="*/ 16267 h 16267"/>
              <a:gd name="connsiteX3" fmla="*/ 46 w 21119"/>
              <a:gd name="connsiteY3" fmla="*/ 0 h 16267"/>
              <a:gd name="connsiteX4" fmla="*/ 20811 w 21119"/>
              <a:gd name="connsiteY4" fmla="*/ 10160 h 16267"/>
              <a:gd name="connsiteX5" fmla="*/ 20811 w 21119"/>
              <a:gd name="connsiteY5" fmla="*/ 10944 h 16267"/>
              <a:gd name="connsiteX0" fmla="*/ 20768 w 21076"/>
              <a:gd name="connsiteY0" fmla="*/ 10944 h 16267"/>
              <a:gd name="connsiteX1" fmla="*/ 10890 w 21076"/>
              <a:gd name="connsiteY1" fmla="*/ 16247 h 16267"/>
              <a:gd name="connsiteX2" fmla="*/ 1173 w 21076"/>
              <a:gd name="connsiteY2" fmla="*/ 16267 h 16267"/>
              <a:gd name="connsiteX3" fmla="*/ 3 w 21076"/>
              <a:gd name="connsiteY3" fmla="*/ 0 h 16267"/>
              <a:gd name="connsiteX4" fmla="*/ 20768 w 21076"/>
              <a:gd name="connsiteY4" fmla="*/ 10160 h 16267"/>
              <a:gd name="connsiteX5" fmla="*/ 20768 w 21076"/>
              <a:gd name="connsiteY5" fmla="*/ 10944 h 16267"/>
              <a:gd name="connsiteX0" fmla="*/ 20769 w 21077"/>
              <a:gd name="connsiteY0" fmla="*/ 10944 h 16249"/>
              <a:gd name="connsiteX1" fmla="*/ 10891 w 21077"/>
              <a:gd name="connsiteY1" fmla="*/ 16247 h 16249"/>
              <a:gd name="connsiteX2" fmla="*/ 751 w 21077"/>
              <a:gd name="connsiteY2" fmla="*/ 16249 h 16249"/>
              <a:gd name="connsiteX3" fmla="*/ 4 w 21077"/>
              <a:gd name="connsiteY3" fmla="*/ 0 h 16249"/>
              <a:gd name="connsiteX4" fmla="*/ 20769 w 21077"/>
              <a:gd name="connsiteY4" fmla="*/ 10160 h 16249"/>
              <a:gd name="connsiteX5" fmla="*/ 20769 w 21077"/>
              <a:gd name="connsiteY5" fmla="*/ 10944 h 16249"/>
              <a:gd name="connsiteX0" fmla="*/ 20026 w 20334"/>
              <a:gd name="connsiteY0" fmla="*/ 10554 h 15859"/>
              <a:gd name="connsiteX1" fmla="*/ 10148 w 20334"/>
              <a:gd name="connsiteY1" fmla="*/ 15857 h 15859"/>
              <a:gd name="connsiteX2" fmla="*/ 8 w 20334"/>
              <a:gd name="connsiteY2" fmla="*/ 15859 h 15859"/>
              <a:gd name="connsiteX3" fmla="*/ 72 w 20334"/>
              <a:gd name="connsiteY3" fmla="*/ 0 h 15859"/>
              <a:gd name="connsiteX4" fmla="*/ 20026 w 20334"/>
              <a:gd name="connsiteY4" fmla="*/ 9770 h 15859"/>
              <a:gd name="connsiteX5" fmla="*/ 20026 w 20334"/>
              <a:gd name="connsiteY5" fmla="*/ 10554 h 15859"/>
              <a:gd name="connsiteX0" fmla="*/ 20026 w 20334"/>
              <a:gd name="connsiteY0" fmla="*/ 10501 h 15806"/>
              <a:gd name="connsiteX1" fmla="*/ 10148 w 20334"/>
              <a:gd name="connsiteY1" fmla="*/ 15804 h 15806"/>
              <a:gd name="connsiteX2" fmla="*/ 8 w 20334"/>
              <a:gd name="connsiteY2" fmla="*/ 15806 h 15806"/>
              <a:gd name="connsiteX3" fmla="*/ 72 w 20334"/>
              <a:gd name="connsiteY3" fmla="*/ 0 h 15806"/>
              <a:gd name="connsiteX4" fmla="*/ 20026 w 20334"/>
              <a:gd name="connsiteY4" fmla="*/ 9717 h 15806"/>
              <a:gd name="connsiteX5" fmla="*/ 20026 w 20334"/>
              <a:gd name="connsiteY5" fmla="*/ 10501 h 15806"/>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20026 w 20334"/>
              <a:gd name="connsiteY0" fmla="*/ 10501 h 15822"/>
              <a:gd name="connsiteX1" fmla="*/ 9972 w 20334"/>
              <a:gd name="connsiteY1" fmla="*/ 15822 h 15822"/>
              <a:gd name="connsiteX2" fmla="*/ 8 w 20334"/>
              <a:gd name="connsiteY2" fmla="*/ 15806 h 15822"/>
              <a:gd name="connsiteX3" fmla="*/ 72 w 20334"/>
              <a:gd name="connsiteY3" fmla="*/ 0 h 15822"/>
              <a:gd name="connsiteX4" fmla="*/ 20026 w 20334"/>
              <a:gd name="connsiteY4" fmla="*/ 9717 h 15822"/>
              <a:gd name="connsiteX5" fmla="*/ 20026 w 20334"/>
              <a:gd name="connsiteY5" fmla="*/ 10501 h 15822"/>
              <a:gd name="connsiteX0" fmla="*/ 19987 w 20295"/>
              <a:gd name="connsiteY0" fmla="*/ 10501 h 15822"/>
              <a:gd name="connsiteX1" fmla="*/ 9933 w 20295"/>
              <a:gd name="connsiteY1" fmla="*/ 15822 h 15822"/>
              <a:gd name="connsiteX2" fmla="*/ 40 w 20295"/>
              <a:gd name="connsiteY2" fmla="*/ 15788 h 15822"/>
              <a:gd name="connsiteX3" fmla="*/ 33 w 20295"/>
              <a:gd name="connsiteY3" fmla="*/ 0 h 15822"/>
              <a:gd name="connsiteX4" fmla="*/ 19987 w 20295"/>
              <a:gd name="connsiteY4" fmla="*/ 9717 h 15822"/>
              <a:gd name="connsiteX5" fmla="*/ 19987 w 20295"/>
              <a:gd name="connsiteY5" fmla="*/ 10501 h 15822"/>
              <a:gd name="connsiteX0" fmla="*/ 20025 w 20333"/>
              <a:gd name="connsiteY0" fmla="*/ 10501 h 15822"/>
              <a:gd name="connsiteX1" fmla="*/ 9971 w 20333"/>
              <a:gd name="connsiteY1" fmla="*/ 15822 h 15822"/>
              <a:gd name="connsiteX2" fmla="*/ 7 w 20333"/>
              <a:gd name="connsiteY2" fmla="*/ 15806 h 15822"/>
              <a:gd name="connsiteX3" fmla="*/ 71 w 20333"/>
              <a:gd name="connsiteY3" fmla="*/ 0 h 15822"/>
              <a:gd name="connsiteX4" fmla="*/ 20025 w 20333"/>
              <a:gd name="connsiteY4" fmla="*/ 9717 h 15822"/>
              <a:gd name="connsiteX5" fmla="*/ 20025 w 20333"/>
              <a:gd name="connsiteY5" fmla="*/ 10501 h 15822"/>
              <a:gd name="connsiteX0" fmla="*/ 20001 w 20309"/>
              <a:gd name="connsiteY0" fmla="*/ 10501 h 15822"/>
              <a:gd name="connsiteX1" fmla="*/ 9947 w 20309"/>
              <a:gd name="connsiteY1" fmla="*/ 15822 h 15822"/>
              <a:gd name="connsiteX2" fmla="*/ 18 w 20309"/>
              <a:gd name="connsiteY2" fmla="*/ 15788 h 15822"/>
              <a:gd name="connsiteX3" fmla="*/ 47 w 20309"/>
              <a:gd name="connsiteY3" fmla="*/ 0 h 15822"/>
              <a:gd name="connsiteX4" fmla="*/ 20001 w 20309"/>
              <a:gd name="connsiteY4" fmla="*/ 9717 h 15822"/>
              <a:gd name="connsiteX5" fmla="*/ 20001 w 20309"/>
              <a:gd name="connsiteY5" fmla="*/ 10501 h 15822"/>
              <a:gd name="connsiteX0" fmla="*/ 20001 w 20309"/>
              <a:gd name="connsiteY0" fmla="*/ 10501 h 15823"/>
              <a:gd name="connsiteX1" fmla="*/ 9947 w 20309"/>
              <a:gd name="connsiteY1" fmla="*/ 15822 h 15823"/>
              <a:gd name="connsiteX2" fmla="*/ 18 w 20309"/>
              <a:gd name="connsiteY2" fmla="*/ 15823 h 15823"/>
              <a:gd name="connsiteX3" fmla="*/ 47 w 20309"/>
              <a:gd name="connsiteY3" fmla="*/ 0 h 15823"/>
              <a:gd name="connsiteX4" fmla="*/ 20001 w 20309"/>
              <a:gd name="connsiteY4" fmla="*/ 9717 h 15823"/>
              <a:gd name="connsiteX5" fmla="*/ 20001 w 20309"/>
              <a:gd name="connsiteY5" fmla="*/ 10501 h 1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9" h="15823">
                <a:moveTo>
                  <a:pt x="20001" y="10501"/>
                </a:moveTo>
                <a:cubicBezTo>
                  <a:pt x="17702" y="11680"/>
                  <a:pt x="13998" y="13630"/>
                  <a:pt x="9947" y="15822"/>
                </a:cubicBezTo>
                <a:lnTo>
                  <a:pt x="18" y="15823"/>
                </a:lnTo>
                <a:cubicBezTo>
                  <a:pt x="0" y="12418"/>
                  <a:pt x="-20" y="4007"/>
                  <a:pt x="47" y="0"/>
                </a:cubicBezTo>
                <a:lnTo>
                  <a:pt x="20001" y="9717"/>
                </a:lnTo>
                <a:cubicBezTo>
                  <a:pt x="20412" y="9913"/>
                  <a:pt x="20412" y="10306"/>
                  <a:pt x="20001" y="1050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22" name="Picture 21" descr="A picture containing text, orange&#10;&#10;Description automatically generated">
            <a:extLst>
              <a:ext uri="{FF2B5EF4-FFF2-40B4-BE49-F238E27FC236}">
                <a16:creationId xmlns:a16="http://schemas.microsoft.com/office/drawing/2014/main" id="{AEFE9B16-2041-5A4F-A7E3-7893D48DB4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30282" y="6829124"/>
            <a:ext cx="1525418" cy="522888"/>
          </a:xfrm>
          <a:prstGeom prst="rect">
            <a:avLst/>
          </a:prstGeom>
        </p:spPr>
      </p:pic>
      <p:sp>
        <p:nvSpPr>
          <p:cNvPr id="2" name="Footer Placeholder 7">
            <a:extLst>
              <a:ext uri="{FF2B5EF4-FFF2-40B4-BE49-F238E27FC236}">
                <a16:creationId xmlns:a16="http://schemas.microsoft.com/office/drawing/2014/main" id="{935D503A-D03D-91F4-FF3D-0A80F2200032}"/>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268228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tatement/New Section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4409802" y="1475581"/>
            <a:ext cx="5691111" cy="5364000"/>
          </a:xfrm>
        </p:spPr>
        <p:txBody>
          <a:bodyPr anchor="ctr"/>
          <a:lstStyle>
            <a:lvl1pPr algn="l">
              <a:defRPr sz="4000">
                <a:solidFill>
                  <a:schemeClr val="accent2"/>
                </a:solidFill>
                <a:latin typeface="+mj-lt"/>
              </a:defRPr>
            </a:lvl1pPr>
            <a:lvl2pPr algn="l">
              <a:defRPr sz="2800">
                <a:solidFill>
                  <a:schemeClr val="accent1"/>
                </a:solidFill>
                <a:latin typeface="+mj-lt"/>
              </a:defRPr>
            </a:lvl2pPr>
            <a:lvl3pPr marL="354013" indent="-354013">
              <a:defRPr sz="1600"/>
            </a:lvl3pPr>
            <a:lvl4pPr marL="722313" indent="-371475">
              <a:defRPr sz="1600"/>
            </a:lvl4pPr>
            <a:lvl5pPr marL="1076325" indent="-355600">
              <a:defRPr sz="1600"/>
            </a:lvl5pPr>
            <a:lvl6pPr marL="354013" indent="-354013">
              <a:defRPr sz="1600"/>
            </a:lvl6pPr>
            <a:lvl7pPr marL="722313" indent="-368300">
              <a:defRPr sz="1600"/>
            </a:lvl7pPr>
            <a:lvl8pPr marL="1076325" indent="-355600">
              <a:defRPr sz="1600"/>
            </a:lvl8pPr>
            <a:lvl9pPr>
              <a:defRPr sz="1600"/>
            </a:lvl9pPr>
          </a:lstStyle>
          <a:p>
            <a:pPr lvl="0"/>
            <a:r>
              <a:rPr lang="en-GB" noProof="0"/>
              <a:t>CLICK TO EDIT</a:t>
            </a:r>
            <a:br>
              <a:rPr lang="en-GB" noProof="0"/>
            </a:br>
            <a:r>
              <a:rPr lang="en-GB" noProof="0"/>
              <a:t>MASTER TEXT STYLES</a:t>
            </a:r>
          </a:p>
          <a:p>
            <a:pPr lvl="1"/>
            <a:r>
              <a:rPr lang="en-GB" noProof="0"/>
              <a:t>Second level</a:t>
            </a:r>
          </a:p>
        </p:txBody>
      </p:sp>
      <p:sp>
        <p:nvSpPr>
          <p:cNvPr id="14" name="Top Orange Box">
            <a:extLst>
              <a:ext uri="{FF2B5EF4-FFF2-40B4-BE49-F238E27FC236}">
                <a16:creationId xmlns:a16="http://schemas.microsoft.com/office/drawing/2014/main" id="{CDE2AFA2-1070-2E48-B3B3-96B5ACBFD1DF}"/>
              </a:ext>
            </a:extLst>
          </p:cNvPr>
          <p:cNvSpPr>
            <a:spLocks/>
          </p:cNvSpPr>
          <p:nvPr/>
        </p:nvSpPr>
        <p:spPr bwMode="gray">
          <a:xfrm>
            <a:off x="-19310" y="0"/>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5" name="Grey Box">
            <a:extLst>
              <a:ext uri="{FF2B5EF4-FFF2-40B4-BE49-F238E27FC236}">
                <a16:creationId xmlns:a16="http://schemas.microsoft.com/office/drawing/2014/main" id="{B62A94E5-C631-C34B-9E15-21E3E8D851EF}"/>
              </a:ext>
            </a:extLst>
          </p:cNvPr>
          <p:cNvSpPr>
            <a:spLocks/>
          </p:cNvSpPr>
          <p:nvPr/>
        </p:nvSpPr>
        <p:spPr bwMode="gray">
          <a:xfrm>
            <a:off x="57287" y="2012498"/>
            <a:ext cx="3704443" cy="3534679"/>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6" name="Top Orange Box">
            <a:extLst>
              <a:ext uri="{FF2B5EF4-FFF2-40B4-BE49-F238E27FC236}">
                <a16:creationId xmlns:a16="http://schemas.microsoft.com/office/drawing/2014/main" id="{5840879A-BE3F-5D4A-8A90-97AAD8588339}"/>
              </a:ext>
            </a:extLst>
          </p:cNvPr>
          <p:cNvSpPr>
            <a:spLocks/>
          </p:cNvSpPr>
          <p:nvPr/>
        </p:nvSpPr>
        <p:spPr bwMode="gray">
          <a:xfrm>
            <a:off x="-19310" y="4091696"/>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2">
              <a:lumMod val="9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13" name="Picture 12" descr="A picture containing text, orange&#10;&#10;Description automatically generated">
            <a:extLst>
              <a:ext uri="{FF2B5EF4-FFF2-40B4-BE49-F238E27FC236}">
                <a16:creationId xmlns:a16="http://schemas.microsoft.com/office/drawing/2014/main" id="{846182B0-054C-BD4A-84E2-4B2AB51FAF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2" name="Top Orange Box">
            <a:extLst>
              <a:ext uri="{FF2B5EF4-FFF2-40B4-BE49-F238E27FC236}">
                <a16:creationId xmlns:a16="http://schemas.microsoft.com/office/drawing/2014/main" id="{2281621D-63BA-4E38-C21B-C3052D0B654F}"/>
              </a:ext>
            </a:extLst>
          </p:cNvPr>
          <p:cNvSpPr>
            <a:spLocks/>
          </p:cNvSpPr>
          <p:nvPr userDrawn="1"/>
        </p:nvSpPr>
        <p:spPr bwMode="gray">
          <a:xfrm>
            <a:off x="-19310" y="4091696"/>
            <a:ext cx="1745011" cy="3467979"/>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bg2">
              <a:lumMod val="9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pic>
        <p:nvPicPr>
          <p:cNvPr id="4" name="Picture 3" descr="A picture containing text, orange&#10;&#10;Description automatically generated">
            <a:extLst>
              <a:ext uri="{FF2B5EF4-FFF2-40B4-BE49-F238E27FC236}">
                <a16:creationId xmlns:a16="http://schemas.microsoft.com/office/drawing/2014/main" id="{1086B5A8-A1A6-2AAA-0916-164659B48B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5256" y="6829124"/>
            <a:ext cx="1525418" cy="522888"/>
          </a:xfrm>
          <a:prstGeom prst="rect">
            <a:avLst/>
          </a:prstGeom>
        </p:spPr>
      </p:pic>
      <p:sp>
        <p:nvSpPr>
          <p:cNvPr id="5" name="Footer Placeholder 7">
            <a:extLst>
              <a:ext uri="{FF2B5EF4-FFF2-40B4-BE49-F238E27FC236}">
                <a16:creationId xmlns:a16="http://schemas.microsoft.com/office/drawing/2014/main" id="{C84FCA4D-B42A-0D23-8075-98ED368A3F3B}"/>
              </a:ext>
            </a:extLst>
          </p:cNvPr>
          <p:cNvSpPr>
            <a:spLocks noGrp="1"/>
          </p:cNvSpPr>
          <p:nvPr>
            <p:ph type="ftr" sz="quarter" idx="14"/>
          </p:nvPr>
        </p:nvSpPr>
        <p:spPr bwMode="gray">
          <a:xfrm>
            <a:off x="446881" y="7128229"/>
            <a:ext cx="3600000" cy="180000"/>
          </a:xfrm>
        </p:spPr>
        <p:txBody>
          <a:bodyPr/>
          <a:lstStyle/>
          <a:p>
            <a:r>
              <a:rPr lang="en-US" noProof="0"/>
              <a:t>For Distribution within Coalition Member organisations only</a:t>
            </a:r>
            <a:endParaRPr lang="en-GB" noProof="0"/>
          </a:p>
        </p:txBody>
      </p:sp>
    </p:spTree>
    <p:extLst>
      <p:ext uri="{BB962C8B-B14F-4D97-AF65-F5344CB8AC3E}">
        <p14:creationId xmlns:p14="http://schemas.microsoft.com/office/powerpoint/2010/main" val="58338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20.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2" name="Picture 1" descr="A grey and black background&#10;&#10;Description automatically generated">
            <a:extLst>
              <a:ext uri="{FF2B5EF4-FFF2-40B4-BE49-F238E27FC236}">
                <a16:creationId xmlns:a16="http://schemas.microsoft.com/office/drawing/2014/main" id="{99EAB70C-29F5-DAAE-9CFB-6A40CDB254ED}"/>
              </a:ext>
            </a:extLst>
          </p:cNvPr>
          <p:cNvPicPr>
            <a:picLocks noChangeAspect="1"/>
          </p:cNvPicPr>
          <p:nvPr userDrawn="1"/>
        </p:nvPicPr>
        <p:blipFill rotWithShape="1">
          <a:blip r:embed="rId29" cstate="print">
            <a:alphaModFix amt="61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3" name="Text Placeholder"/>
          <p:cNvSpPr>
            <a:spLocks noGrp="1"/>
          </p:cNvSpPr>
          <p:nvPr>
            <p:ph type="body" idx="1"/>
          </p:nvPr>
        </p:nvSpPr>
        <p:spPr bwMode="gray">
          <a:xfrm>
            <a:off x="446881" y="1364457"/>
            <a:ext cx="9793287" cy="5364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p:cNvSpPr>
            <a:spLocks noGrp="1"/>
          </p:cNvSpPr>
          <p:nvPr>
            <p:ph type="ftr" sz="quarter" idx="3"/>
          </p:nvPr>
        </p:nvSpPr>
        <p:spPr bwMode="gray">
          <a:xfrm>
            <a:off x="446881" y="7200237"/>
            <a:ext cx="3600000" cy="180000"/>
          </a:xfrm>
          <a:prstGeom prst="rect">
            <a:avLst/>
          </a:prstGeom>
        </p:spPr>
        <p:txBody>
          <a:bodyPr vert="horz" lIns="0" tIns="0" rIns="0" bIns="0" rtlCol="0" anchor="b" anchorCtr="0"/>
          <a:lstStyle>
            <a:lvl1pPr algn="l">
              <a:defRPr sz="750">
                <a:solidFill>
                  <a:schemeClr val="tx2"/>
                </a:solidFill>
                <a:latin typeface="+mj-lt"/>
              </a:defRPr>
            </a:lvl1pPr>
          </a:lstStyle>
          <a:p>
            <a:r>
              <a:rPr lang="en-US" noProof="0"/>
              <a:t>For Distribution within Coalition Member organisations only</a:t>
            </a:r>
            <a:endParaRPr lang="en-GB" noProof="0"/>
          </a:p>
        </p:txBody>
      </p:sp>
      <p:sp>
        <p:nvSpPr>
          <p:cNvPr id="6" name="Slide Number Placeholder"/>
          <p:cNvSpPr>
            <a:spLocks noGrp="1"/>
          </p:cNvSpPr>
          <p:nvPr>
            <p:ph type="sldNum" sz="quarter" idx="4"/>
          </p:nvPr>
        </p:nvSpPr>
        <p:spPr bwMode="gray">
          <a:xfrm>
            <a:off x="9808169" y="7200237"/>
            <a:ext cx="432000" cy="180000"/>
          </a:xfrm>
          <a:prstGeom prst="rect">
            <a:avLst/>
          </a:prstGeom>
        </p:spPr>
        <p:txBody>
          <a:bodyPr vert="horz" lIns="0" tIns="0" rIns="0" bIns="0" rtlCol="0" anchor="b" anchorCtr="0"/>
          <a:lstStyle>
            <a:lvl1pPr algn="r">
              <a:defRPr sz="800">
                <a:solidFill>
                  <a:schemeClr val="tx2"/>
                </a:solidFill>
                <a:latin typeface="+mj-lt"/>
              </a:defRPr>
            </a:lvl1pPr>
          </a:lstStyle>
          <a:p>
            <a:fld id="{5171FFDC-9365-476A-9C7B-017370804353}" type="slidenum">
              <a:rPr lang="en-GB" noProof="0" smtClean="0"/>
              <a:pPr/>
              <a:t>‹#›</a:t>
            </a:fld>
            <a:endParaRPr lang="en-GB" noProof="0"/>
          </a:p>
        </p:txBody>
      </p:sp>
      <p:cxnSp>
        <p:nvCxnSpPr>
          <p:cNvPr id="12" name="Straight Connector"/>
          <p:cNvCxnSpPr/>
          <p:nvPr/>
        </p:nvCxnSpPr>
        <p:spPr bwMode="gray">
          <a:xfrm>
            <a:off x="446881" y="7162576"/>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6" name="Rectangle 25"/>
          <p:cNvSpPr/>
          <p:nvPr/>
        </p:nvSpPr>
        <p:spPr bwMode="gray">
          <a:xfrm>
            <a:off x="11754618" y="2546509"/>
            <a:ext cx="3053355" cy="24666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80000" rIns="180000" bIns="180000" rtlCol="0" anchor="t" anchorCtr="0">
            <a:spAutoFit/>
          </a:bodyPr>
          <a:lstStyle>
            <a:defPPr>
              <a:defRPr lang="en-GB"/>
            </a:defPPr>
            <a:lvl1pPr marL="0" indent="0" algn="l" defTabSz="1043056" rtl="0" eaLnBrk="1" latinLnBrk="0" hangingPunct="1">
              <a:spcBef>
                <a:spcPts val="0"/>
              </a:spcBef>
              <a:buFont typeface="Arial" panose="020B0604020202020204" pitchFamily="34" charset="0"/>
              <a:buNone/>
              <a:defRPr sz="1400" kern="1200">
                <a:solidFill>
                  <a:schemeClr val="lt1"/>
                </a:solidFill>
                <a:latin typeface="+mn-lt"/>
                <a:ea typeface="+mn-ea"/>
                <a:cs typeface="+mn-cs"/>
              </a:defRPr>
            </a:lvl1pPr>
            <a:lvl2pPr marL="180000" indent="-180000" algn="l" defTabSz="1043056" rtl="0" eaLnBrk="1" latinLnBrk="0" hangingPunct="1">
              <a:spcBef>
                <a:spcPts val="0"/>
              </a:spcBef>
              <a:buClr>
                <a:schemeClr val="tx2"/>
              </a:buClr>
              <a:buFont typeface="Wingdings 2" panose="05020102010507070707" pitchFamily="18" charset="2"/>
              <a:buChar char=""/>
              <a:defRPr sz="1400" kern="1200">
                <a:solidFill>
                  <a:schemeClr val="lt1"/>
                </a:solidFill>
                <a:latin typeface="+mn-lt"/>
                <a:ea typeface="+mn-ea"/>
                <a:cs typeface="+mn-cs"/>
              </a:defRPr>
            </a:lvl2pPr>
            <a:lvl3pPr marL="360000" indent="-180000" algn="l" defTabSz="1043056" rtl="0" eaLnBrk="1" latinLnBrk="0" hangingPunct="1">
              <a:spcBef>
                <a:spcPts val="0"/>
              </a:spcBef>
              <a:buClr>
                <a:schemeClr val="tx2"/>
              </a:buClr>
              <a:buFont typeface="Arial" panose="020B0604020202020204" pitchFamily="34" charset="0"/>
              <a:buChar char="–"/>
              <a:defRPr sz="1400" kern="1200">
                <a:solidFill>
                  <a:schemeClr val="lt1"/>
                </a:solidFill>
                <a:latin typeface="+mn-lt"/>
                <a:ea typeface="+mn-ea"/>
                <a:cs typeface="+mn-cs"/>
              </a:defRPr>
            </a:lvl3pPr>
            <a:lvl4pPr marL="540000" indent="-180000" algn="l" defTabSz="1043056" rtl="0" eaLnBrk="1" latinLnBrk="0" hangingPunct="1">
              <a:spcBef>
                <a:spcPts val="0"/>
              </a:spcBef>
              <a:buClr>
                <a:schemeClr val="tx2"/>
              </a:buClr>
              <a:buFont typeface="Wingdings 2" panose="05020102010507070707" pitchFamily="18" charset="2"/>
              <a:buChar char=""/>
              <a:defRPr sz="1400" kern="1200" baseline="0">
                <a:solidFill>
                  <a:schemeClr val="lt1"/>
                </a:solidFill>
                <a:latin typeface="+mn-lt"/>
                <a:ea typeface="+mn-ea"/>
                <a:cs typeface="+mn-cs"/>
              </a:defRPr>
            </a:lvl4pPr>
            <a:lvl5pPr marL="270000" indent="-270000" algn="l" defTabSz="1043056" rtl="0" eaLnBrk="1" latinLnBrk="0" hangingPunct="1">
              <a:spcBef>
                <a:spcPts val="0"/>
              </a:spcBef>
              <a:buClr>
                <a:schemeClr val="tx2"/>
              </a:buClr>
              <a:buFont typeface="+mj-lt"/>
              <a:buAutoNum type="arabicPeriod"/>
              <a:defRPr sz="1400" kern="1200">
                <a:solidFill>
                  <a:schemeClr val="lt1"/>
                </a:solidFill>
                <a:latin typeface="+mn-lt"/>
                <a:ea typeface="+mn-ea"/>
                <a:cs typeface="+mn-cs"/>
              </a:defRPr>
            </a:lvl5pPr>
            <a:lvl6pPr marL="540000" indent="-270000" algn="l" defTabSz="1043056" rtl="0" eaLnBrk="1" latinLnBrk="0" hangingPunct="1">
              <a:spcBef>
                <a:spcPts val="0"/>
              </a:spcBef>
              <a:buClr>
                <a:schemeClr val="tx2"/>
              </a:buClr>
              <a:buFont typeface="+mj-lt"/>
              <a:buAutoNum type="alphaLcPeriod"/>
              <a:defRPr sz="1400" kern="1200">
                <a:solidFill>
                  <a:schemeClr val="lt1"/>
                </a:solidFill>
                <a:latin typeface="+mn-lt"/>
                <a:ea typeface="+mn-ea"/>
                <a:cs typeface="+mn-cs"/>
              </a:defRPr>
            </a:lvl6pPr>
            <a:lvl7pPr marL="810000" indent="-270000" algn="l" defTabSz="1043056" rtl="0" eaLnBrk="1" latinLnBrk="0" hangingPunct="1">
              <a:spcBef>
                <a:spcPts val="0"/>
              </a:spcBef>
              <a:buClr>
                <a:schemeClr val="tx2"/>
              </a:buClr>
              <a:buFont typeface="+mj-lt"/>
              <a:buAutoNum type="romanLcPeriod"/>
              <a:defRPr sz="1400" kern="1200">
                <a:solidFill>
                  <a:schemeClr val="lt1"/>
                </a:solidFill>
                <a:latin typeface="+mn-lt"/>
                <a:ea typeface="+mn-ea"/>
                <a:cs typeface="+mn-cs"/>
              </a:defRPr>
            </a:lvl7pPr>
            <a:lvl8pPr marL="0" indent="0" algn="l" defTabSz="1043056" rtl="0" eaLnBrk="1" latinLnBrk="0" hangingPunct="1">
              <a:spcBef>
                <a:spcPts val="1200"/>
              </a:spcBef>
              <a:buClr>
                <a:schemeClr val="accent2"/>
              </a:buClr>
              <a:buFont typeface="Arial" panose="020B0604020202020204" pitchFamily="34" charset="0"/>
              <a:buNone/>
              <a:defRPr sz="900" i="1" kern="1200">
                <a:solidFill>
                  <a:schemeClr val="lt1"/>
                </a:solidFill>
                <a:latin typeface="+mn-lt"/>
                <a:ea typeface="+mn-ea"/>
                <a:cs typeface="+mn-cs"/>
              </a:defRPr>
            </a:lvl8pPr>
            <a:lvl9pPr marL="0" indent="0" algn="l" defTabSz="1043056" rtl="0" eaLnBrk="1" latinLnBrk="0" hangingPunct="1">
              <a:spcBef>
                <a:spcPts val="1200"/>
              </a:spcBef>
              <a:buClr>
                <a:schemeClr val="accent2"/>
              </a:buClr>
              <a:buFont typeface="Arial" panose="020B0604020202020204" pitchFamily="34" charset="0"/>
              <a:buNone/>
              <a:defRPr sz="900" i="1"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a:solidFill>
                  <a:schemeClr val="accent1"/>
                </a:solidFill>
                <a:latin typeface="+mj-lt"/>
                <a:ea typeface="+mn-ea"/>
                <a:cs typeface="+mn-cs"/>
              </a:rPr>
              <a:t>(1st level) Subheading</a:t>
            </a:r>
          </a:p>
          <a:p>
            <a:pPr marL="0" lvl="1" indent="0" algn="l" defTabSz="986912" rtl="0" eaLnBrk="1" latinLnBrk="0" hangingPunct="1">
              <a:lnSpc>
                <a:spcPct val="100000"/>
              </a:lnSpc>
              <a:spcBef>
                <a:spcPts val="800"/>
              </a:spcBef>
              <a:buFont typeface="Arial" panose="020B0604020202020204" pitchFamily="34" charset="0"/>
              <a:buNone/>
            </a:pPr>
            <a:r>
              <a:rPr lang="en-GB" sz="1100" kern="1200">
                <a:solidFill>
                  <a:schemeClr val="tx1"/>
                </a:solidFill>
                <a:latin typeface="+mn-lt"/>
                <a:ea typeface="+mn-ea"/>
                <a:cs typeface="+mn-cs"/>
              </a:rPr>
              <a:t>(2nd level)Body text</a:t>
            </a:r>
          </a:p>
          <a:p>
            <a:pPr marL="180000" lvl="2" indent="-180000" algn="l" defTabSz="986912" rtl="0" eaLnBrk="1" latinLnBrk="0" hangingPunct="1">
              <a:lnSpc>
                <a:spcPct val="100000"/>
              </a:lnSpc>
              <a:spcBef>
                <a:spcPts val="400"/>
              </a:spcBef>
              <a:buClr>
                <a:schemeClr val="accent1"/>
              </a:buClr>
              <a:buFont typeface="Wingdings 2" panose="05020102010507070707" pitchFamily="18" charset="2"/>
              <a:buChar char="®"/>
            </a:pPr>
            <a:r>
              <a:rPr lang="en-GB" sz="1100" kern="1200">
                <a:solidFill>
                  <a:schemeClr val="tx1"/>
                </a:solidFill>
                <a:latin typeface="+mn-lt"/>
                <a:ea typeface="+mn-ea"/>
                <a:cs typeface="+mn-cs"/>
              </a:rPr>
              <a:t>(3rd level) Main Bullet</a:t>
            </a:r>
          </a:p>
          <a:p>
            <a:pPr marL="360000" lvl="3" indent="-180000" algn="l" defTabSz="986912" rtl="0" eaLnBrk="1" latinLnBrk="0" hangingPunct="1">
              <a:lnSpc>
                <a:spcPct val="100000"/>
              </a:lnSpc>
              <a:spcBef>
                <a:spcPts val="400"/>
              </a:spcBef>
              <a:buClr>
                <a:schemeClr val="accent1"/>
              </a:buClr>
              <a:buFont typeface="Arial" panose="020B0604020202020204" pitchFamily="34" charset="0"/>
              <a:buChar char="˗"/>
            </a:pPr>
            <a:r>
              <a:rPr lang="en-GB" sz="1100" kern="1200">
                <a:solidFill>
                  <a:schemeClr val="tx1"/>
                </a:solidFill>
                <a:latin typeface="+mn-lt"/>
                <a:ea typeface="+mn-ea"/>
                <a:cs typeface="+mn-cs"/>
              </a:rPr>
              <a:t>(4th level) Sub Bullet</a:t>
            </a:r>
          </a:p>
          <a:p>
            <a:pPr marL="540000" lvl="4" indent="-180000" algn="l" defTabSz="986912" rtl="0" eaLnBrk="1" latinLnBrk="0" hangingPunct="1">
              <a:lnSpc>
                <a:spcPct val="100000"/>
              </a:lnSpc>
              <a:spcBef>
                <a:spcPts val="400"/>
              </a:spcBef>
              <a:buClr>
                <a:schemeClr val="accent1"/>
              </a:buClr>
              <a:buFont typeface="Arial" panose="020B0604020202020204" pitchFamily="34" charset="0"/>
              <a:buChar char="˗"/>
            </a:pPr>
            <a:r>
              <a:rPr lang="en-GB" sz="1100" kern="1200">
                <a:solidFill>
                  <a:schemeClr val="tx1"/>
                </a:solidFill>
                <a:latin typeface="+mn-lt"/>
                <a:ea typeface="+mn-ea"/>
                <a:cs typeface="+mn-cs"/>
              </a:rPr>
              <a:t>(5th level) Minor Sub Bullet</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a:solidFill>
                  <a:schemeClr val="tx1"/>
                </a:solidFill>
                <a:latin typeface="+mn-lt"/>
                <a:ea typeface="+mn-ea"/>
                <a:cs typeface="+mn-cs"/>
              </a:rPr>
              <a:t>(6th level) Numbered Bullet</a:t>
            </a:r>
          </a:p>
          <a:p>
            <a:pPr marL="360000" lvl="6" indent="-180000" algn="l" defTabSz="986912" rtl="0" eaLnBrk="1" latinLnBrk="0" hangingPunct="1">
              <a:lnSpc>
                <a:spcPct val="100000"/>
              </a:lnSpc>
              <a:spcBef>
                <a:spcPts val="400"/>
              </a:spcBef>
              <a:buClr>
                <a:schemeClr val="accent1"/>
              </a:buClr>
              <a:buFont typeface="+mj-lt"/>
              <a:buAutoNum type="alphaLcPeriod"/>
            </a:pPr>
            <a:r>
              <a:rPr lang="en-GB" sz="1100" kern="1200">
                <a:solidFill>
                  <a:schemeClr val="tx1"/>
                </a:solidFill>
                <a:latin typeface="+mn-lt"/>
                <a:ea typeface="+mn-ea"/>
                <a:cs typeface="+mn-cs"/>
              </a:rPr>
              <a:t>(7th level) Numbered Sub Bullet</a:t>
            </a:r>
          </a:p>
          <a:p>
            <a:pPr marL="540000" lvl="7" indent="-180000" algn="l" defTabSz="986912" rtl="0" eaLnBrk="1" latinLnBrk="0" hangingPunct="1">
              <a:lnSpc>
                <a:spcPct val="100000"/>
              </a:lnSpc>
              <a:spcBef>
                <a:spcPts val="400"/>
              </a:spcBef>
              <a:buClr>
                <a:schemeClr val="accent1"/>
              </a:buClr>
              <a:buFont typeface="+mj-lt"/>
              <a:buAutoNum type="romanLcPeriod"/>
            </a:pPr>
            <a:r>
              <a:rPr lang="en-GB" sz="1100" kern="1200">
                <a:solidFill>
                  <a:schemeClr val="tx1"/>
                </a:solidFill>
                <a:latin typeface="+mn-lt"/>
                <a:ea typeface="+mn-ea"/>
                <a:cs typeface="+mn-cs"/>
              </a:rPr>
              <a:t>(8th level) Numbered minor Sub Bullet</a:t>
            </a:r>
          </a:p>
          <a:p>
            <a:pPr marL="0" lvl="8" indent="0" algn="l" defTabSz="986912" rtl="0" eaLnBrk="1" latinLnBrk="0" hangingPunct="1">
              <a:lnSpc>
                <a:spcPct val="100000"/>
              </a:lnSpc>
              <a:spcBef>
                <a:spcPts val="800"/>
              </a:spcBef>
              <a:buFont typeface="Arial" panose="020B0604020202020204" pitchFamily="34" charset="0"/>
              <a:buNone/>
            </a:pPr>
            <a:r>
              <a:rPr lang="en-GB" sz="1100" b="1" i="0" kern="1200">
                <a:solidFill>
                  <a:schemeClr val="accent2"/>
                </a:solidFill>
                <a:latin typeface="+mj-lt"/>
                <a:ea typeface="+mn-ea"/>
                <a:cs typeface="+mn-cs"/>
              </a:rPr>
              <a:t>(9th level) Source text</a:t>
            </a:r>
          </a:p>
        </p:txBody>
      </p:sp>
      <p:sp>
        <p:nvSpPr>
          <p:cNvPr id="7" name="Title Placeholder 6">
            <a:extLst>
              <a:ext uri="{FF2B5EF4-FFF2-40B4-BE49-F238E27FC236}">
                <a16:creationId xmlns:a16="http://schemas.microsoft.com/office/drawing/2014/main" id="{58A97506-81DF-8242-A08B-FF570527B08E}"/>
              </a:ext>
            </a:extLst>
          </p:cNvPr>
          <p:cNvSpPr>
            <a:spLocks noGrp="1"/>
          </p:cNvSpPr>
          <p:nvPr>
            <p:ph type="title"/>
          </p:nvPr>
        </p:nvSpPr>
        <p:spPr>
          <a:xfrm>
            <a:off x="446881" y="362526"/>
            <a:ext cx="9361288" cy="55129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4724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50" r:id="rId17"/>
    <p:sldLayoutId id="2147483660" r:id="rId18"/>
    <p:sldLayoutId id="2147483652" r:id="rId19"/>
    <p:sldLayoutId id="2147483658" r:id="rId20"/>
    <p:sldLayoutId id="2147483651" r:id="rId21"/>
    <p:sldLayoutId id="2147483654" r:id="rId22"/>
    <p:sldLayoutId id="2147483655" r:id="rId23"/>
    <p:sldLayoutId id="2147483659" r:id="rId24"/>
    <p:sldLayoutId id="2147483661" r:id="rId25"/>
    <p:sldLayoutId id="2147483662" r:id="rId26"/>
    <p:sldLayoutId id="2147483663" r:id="rId27"/>
  </p:sldLayoutIdLst>
  <p:hf hdr="0" dt="0"/>
  <p:txStyles>
    <p:title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p:titleStyle>
    <p:bodyStyle>
      <a:lvl1pPr marL="0" indent="0" algn="l" defTabSz="986912" rtl="0" eaLnBrk="1" latinLnBrk="0" hangingPunct="1">
        <a:lnSpc>
          <a:spcPct val="100000"/>
        </a:lnSpc>
        <a:spcBef>
          <a:spcPts val="1200"/>
        </a:spcBef>
        <a:buFont typeface="Arial" panose="020B0604020202020204" pitchFamily="34" charset="0"/>
        <a:buNone/>
        <a:defRPr sz="1400" b="0" kern="1200">
          <a:solidFill>
            <a:schemeClr val="accent1"/>
          </a:solidFill>
          <a:latin typeface="+mj-lt"/>
          <a:ea typeface="+mn-ea"/>
          <a:cs typeface="+mn-cs"/>
        </a:defRPr>
      </a:lvl1pPr>
      <a:lvl2pPr marL="0" indent="0" algn="l" defTabSz="986912" rtl="0" eaLnBrk="1" latinLnBrk="0" hangingPunct="1">
        <a:lnSpc>
          <a:spcPct val="100000"/>
        </a:lnSpc>
        <a:spcBef>
          <a:spcPts val="800"/>
        </a:spcBef>
        <a:buFont typeface="Arial" panose="020B0604020202020204" pitchFamily="34" charset="0"/>
        <a:buNone/>
        <a:defRPr sz="1100" kern="1200">
          <a:solidFill>
            <a:schemeClr val="tx1"/>
          </a:solidFill>
          <a:latin typeface="+mn-lt"/>
          <a:ea typeface="+mn-ea"/>
          <a:cs typeface="+mn-cs"/>
        </a:defRPr>
      </a:lvl2pPr>
      <a:lvl3pPr marL="180000" indent="-180000" algn="l" defTabSz="986912" rtl="0" eaLnBrk="1" latinLnBrk="0" hangingPunct="1">
        <a:lnSpc>
          <a:spcPct val="100000"/>
        </a:lnSpc>
        <a:spcBef>
          <a:spcPts val="400"/>
        </a:spcBef>
        <a:buClr>
          <a:schemeClr val="accent1"/>
        </a:buClr>
        <a:buFont typeface="Wingdings 2" panose="05020102010507070707" pitchFamily="18" charset="2"/>
        <a:buChar char="®"/>
        <a:defRPr sz="1100" kern="1200">
          <a:solidFill>
            <a:schemeClr val="tx1"/>
          </a:solidFill>
          <a:latin typeface="+mn-lt"/>
          <a:ea typeface="+mn-ea"/>
          <a:cs typeface="+mn-cs"/>
        </a:defRPr>
      </a:lvl3pPr>
      <a:lvl4pPr marL="360000" indent="-180000"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540000" indent="-180000"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180000" indent="-180000" algn="l" defTabSz="986912" rtl="0" eaLnBrk="1" latinLnBrk="0" hangingPunct="1">
        <a:lnSpc>
          <a:spcPct val="100000"/>
        </a:lnSpc>
        <a:spcBef>
          <a:spcPts val="400"/>
        </a:spcBef>
        <a:buClr>
          <a:schemeClr val="accent1"/>
        </a:buClr>
        <a:buFont typeface="+mj-lt"/>
        <a:buAutoNum type="arabicPeriod"/>
        <a:defRPr sz="1100" kern="1200">
          <a:solidFill>
            <a:schemeClr val="tx1"/>
          </a:solidFill>
          <a:latin typeface="+mn-lt"/>
          <a:ea typeface="+mn-ea"/>
          <a:cs typeface="+mn-cs"/>
        </a:defRPr>
      </a:lvl6pPr>
      <a:lvl7pPr marL="360000" indent="-180000" algn="l" defTabSz="986912" rtl="0" eaLnBrk="1" latinLnBrk="0" hangingPunct="1">
        <a:lnSpc>
          <a:spcPct val="100000"/>
        </a:lnSpc>
        <a:spcBef>
          <a:spcPts val="400"/>
        </a:spcBef>
        <a:buClr>
          <a:schemeClr val="accent1"/>
        </a:buClr>
        <a:buFont typeface="+mj-lt"/>
        <a:buAutoNum type="alphaLcPeriod"/>
        <a:defRPr sz="1100" kern="1200">
          <a:solidFill>
            <a:schemeClr val="tx1"/>
          </a:solidFill>
          <a:latin typeface="+mn-lt"/>
          <a:ea typeface="+mn-ea"/>
          <a:cs typeface="+mn-cs"/>
        </a:defRPr>
      </a:lvl7pPr>
      <a:lvl8pPr marL="540000" indent="-180000" algn="l" defTabSz="986912" rtl="0" eaLnBrk="1" latinLnBrk="0" hangingPunct="1">
        <a:lnSpc>
          <a:spcPct val="100000"/>
        </a:lnSpc>
        <a:spcBef>
          <a:spcPts val="400"/>
        </a:spcBef>
        <a:buClr>
          <a:schemeClr val="accent1"/>
        </a:buClr>
        <a:buFont typeface="+mj-lt"/>
        <a:buAutoNum type="romanLcPeriod"/>
        <a:defRPr sz="1100" kern="1200">
          <a:solidFill>
            <a:schemeClr val="tx1"/>
          </a:solidFill>
          <a:latin typeface="+mn-lt"/>
          <a:ea typeface="+mn-ea"/>
          <a:cs typeface="+mn-cs"/>
        </a:defRPr>
      </a:lvl8pPr>
      <a:lvl9pPr marL="0" indent="0" algn="l" defTabSz="986912" rtl="0" eaLnBrk="1" latinLnBrk="0" hangingPunct="1">
        <a:lnSpc>
          <a:spcPct val="100000"/>
        </a:lnSpc>
        <a:spcBef>
          <a:spcPts val="800"/>
        </a:spcBef>
        <a:buFont typeface="Arial" panose="020B0604020202020204" pitchFamily="34" charset="0"/>
        <a:buNone/>
        <a:defRPr sz="1100" b="1" i="0" kern="1200">
          <a:solidFill>
            <a:schemeClr val="accent2"/>
          </a:solidFill>
          <a:latin typeface="+mj-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2" name="Picture 1" descr="A grey and black background&#10;&#10;Description automatically generated">
            <a:extLst>
              <a:ext uri="{FF2B5EF4-FFF2-40B4-BE49-F238E27FC236}">
                <a16:creationId xmlns:a16="http://schemas.microsoft.com/office/drawing/2014/main" id="{99EAB70C-29F5-DAAE-9CFB-6A40CDB254ED}"/>
              </a:ext>
            </a:extLst>
          </p:cNvPr>
          <p:cNvPicPr>
            <a:picLocks noChangeAspect="1"/>
          </p:cNvPicPr>
          <p:nvPr userDrawn="1"/>
        </p:nvPicPr>
        <p:blipFill rotWithShape="1">
          <a:blip r:embed="rId31" cstate="print">
            <a:alphaModFix amt="61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3" name="Text Placeholder"/>
          <p:cNvSpPr>
            <a:spLocks noGrp="1"/>
          </p:cNvSpPr>
          <p:nvPr>
            <p:ph type="body" idx="1"/>
          </p:nvPr>
        </p:nvSpPr>
        <p:spPr bwMode="gray">
          <a:xfrm>
            <a:off x="446881" y="1364457"/>
            <a:ext cx="9793287" cy="5364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p:cNvSpPr>
            <a:spLocks noGrp="1"/>
          </p:cNvSpPr>
          <p:nvPr>
            <p:ph type="ftr" sz="quarter" idx="3"/>
          </p:nvPr>
        </p:nvSpPr>
        <p:spPr bwMode="gray">
          <a:xfrm>
            <a:off x="446881" y="7200237"/>
            <a:ext cx="3600000" cy="180000"/>
          </a:xfrm>
          <a:prstGeom prst="rect">
            <a:avLst/>
          </a:prstGeom>
        </p:spPr>
        <p:txBody>
          <a:bodyPr vert="horz" lIns="0" tIns="0" rIns="0" bIns="0" rtlCol="0" anchor="b" anchorCtr="0"/>
          <a:lstStyle>
            <a:lvl1pPr algn="l">
              <a:defRPr sz="750">
                <a:solidFill>
                  <a:schemeClr val="tx2"/>
                </a:solidFill>
                <a:latin typeface="+mj-lt"/>
              </a:defRPr>
            </a:lvl1pPr>
          </a:lstStyle>
          <a:p>
            <a:r>
              <a:rPr lang="en-US" noProof="0"/>
              <a:t>For Distribution within Coalition Member organisations only</a:t>
            </a:r>
            <a:endParaRPr lang="en-GB" noProof="0"/>
          </a:p>
        </p:txBody>
      </p:sp>
      <p:sp>
        <p:nvSpPr>
          <p:cNvPr id="6" name="Slide Number Placeholder"/>
          <p:cNvSpPr>
            <a:spLocks noGrp="1"/>
          </p:cNvSpPr>
          <p:nvPr>
            <p:ph type="sldNum" sz="quarter" idx="4"/>
          </p:nvPr>
        </p:nvSpPr>
        <p:spPr bwMode="gray">
          <a:xfrm>
            <a:off x="9808169" y="7200237"/>
            <a:ext cx="432000" cy="180000"/>
          </a:xfrm>
          <a:prstGeom prst="rect">
            <a:avLst/>
          </a:prstGeom>
        </p:spPr>
        <p:txBody>
          <a:bodyPr vert="horz" lIns="0" tIns="0" rIns="0" bIns="0" rtlCol="0" anchor="b" anchorCtr="0"/>
          <a:lstStyle>
            <a:lvl1pPr algn="r">
              <a:defRPr sz="800">
                <a:solidFill>
                  <a:schemeClr val="tx2"/>
                </a:solidFill>
                <a:latin typeface="+mj-lt"/>
              </a:defRPr>
            </a:lvl1pPr>
          </a:lstStyle>
          <a:p>
            <a:fld id="{5171FFDC-9365-476A-9C7B-017370804353}" type="slidenum">
              <a:rPr lang="en-GB" noProof="0" smtClean="0"/>
              <a:pPr/>
              <a:t>‹#›</a:t>
            </a:fld>
            <a:endParaRPr lang="en-GB" noProof="0"/>
          </a:p>
        </p:txBody>
      </p:sp>
      <p:cxnSp>
        <p:nvCxnSpPr>
          <p:cNvPr id="12" name="Straight Connector"/>
          <p:cNvCxnSpPr/>
          <p:nvPr/>
        </p:nvCxnSpPr>
        <p:spPr bwMode="gray">
          <a:xfrm>
            <a:off x="446881" y="7162576"/>
            <a:ext cx="9793287" cy="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6" name="Rectangle 25"/>
          <p:cNvSpPr/>
          <p:nvPr/>
        </p:nvSpPr>
        <p:spPr bwMode="gray">
          <a:xfrm>
            <a:off x="11754618" y="2546509"/>
            <a:ext cx="3053355" cy="24666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180000" rIns="180000" bIns="180000" rtlCol="0" anchor="t" anchorCtr="0">
            <a:spAutoFit/>
          </a:bodyPr>
          <a:lstStyle>
            <a:defPPr>
              <a:defRPr lang="en-GB"/>
            </a:defPPr>
            <a:lvl1pPr marL="0" indent="0" algn="l" defTabSz="1043056" rtl="0" eaLnBrk="1" latinLnBrk="0" hangingPunct="1">
              <a:spcBef>
                <a:spcPts val="0"/>
              </a:spcBef>
              <a:buFont typeface="Arial" panose="020B0604020202020204" pitchFamily="34" charset="0"/>
              <a:buNone/>
              <a:defRPr sz="1400" kern="1200">
                <a:solidFill>
                  <a:schemeClr val="lt1"/>
                </a:solidFill>
                <a:latin typeface="+mn-lt"/>
                <a:ea typeface="+mn-ea"/>
                <a:cs typeface="+mn-cs"/>
              </a:defRPr>
            </a:lvl1pPr>
            <a:lvl2pPr marL="180000" indent="-180000" algn="l" defTabSz="1043056" rtl="0" eaLnBrk="1" latinLnBrk="0" hangingPunct="1">
              <a:spcBef>
                <a:spcPts val="0"/>
              </a:spcBef>
              <a:buClr>
                <a:schemeClr val="tx2"/>
              </a:buClr>
              <a:buFont typeface="Wingdings 2" panose="05020102010507070707" pitchFamily="18" charset="2"/>
              <a:buChar char=""/>
              <a:defRPr sz="1400" kern="1200">
                <a:solidFill>
                  <a:schemeClr val="lt1"/>
                </a:solidFill>
                <a:latin typeface="+mn-lt"/>
                <a:ea typeface="+mn-ea"/>
                <a:cs typeface="+mn-cs"/>
              </a:defRPr>
            </a:lvl2pPr>
            <a:lvl3pPr marL="360000" indent="-180000" algn="l" defTabSz="1043056" rtl="0" eaLnBrk="1" latinLnBrk="0" hangingPunct="1">
              <a:spcBef>
                <a:spcPts val="0"/>
              </a:spcBef>
              <a:buClr>
                <a:schemeClr val="tx2"/>
              </a:buClr>
              <a:buFont typeface="Arial" panose="020B0604020202020204" pitchFamily="34" charset="0"/>
              <a:buChar char="–"/>
              <a:defRPr sz="1400" kern="1200">
                <a:solidFill>
                  <a:schemeClr val="lt1"/>
                </a:solidFill>
                <a:latin typeface="+mn-lt"/>
                <a:ea typeface="+mn-ea"/>
                <a:cs typeface="+mn-cs"/>
              </a:defRPr>
            </a:lvl3pPr>
            <a:lvl4pPr marL="540000" indent="-180000" algn="l" defTabSz="1043056" rtl="0" eaLnBrk="1" latinLnBrk="0" hangingPunct="1">
              <a:spcBef>
                <a:spcPts val="0"/>
              </a:spcBef>
              <a:buClr>
                <a:schemeClr val="tx2"/>
              </a:buClr>
              <a:buFont typeface="Wingdings 2" panose="05020102010507070707" pitchFamily="18" charset="2"/>
              <a:buChar char=""/>
              <a:defRPr sz="1400" kern="1200" baseline="0">
                <a:solidFill>
                  <a:schemeClr val="lt1"/>
                </a:solidFill>
                <a:latin typeface="+mn-lt"/>
                <a:ea typeface="+mn-ea"/>
                <a:cs typeface="+mn-cs"/>
              </a:defRPr>
            </a:lvl4pPr>
            <a:lvl5pPr marL="270000" indent="-270000" algn="l" defTabSz="1043056" rtl="0" eaLnBrk="1" latinLnBrk="0" hangingPunct="1">
              <a:spcBef>
                <a:spcPts val="0"/>
              </a:spcBef>
              <a:buClr>
                <a:schemeClr val="tx2"/>
              </a:buClr>
              <a:buFont typeface="+mj-lt"/>
              <a:buAutoNum type="arabicPeriod"/>
              <a:defRPr sz="1400" kern="1200">
                <a:solidFill>
                  <a:schemeClr val="lt1"/>
                </a:solidFill>
                <a:latin typeface="+mn-lt"/>
                <a:ea typeface="+mn-ea"/>
                <a:cs typeface="+mn-cs"/>
              </a:defRPr>
            </a:lvl5pPr>
            <a:lvl6pPr marL="540000" indent="-270000" algn="l" defTabSz="1043056" rtl="0" eaLnBrk="1" latinLnBrk="0" hangingPunct="1">
              <a:spcBef>
                <a:spcPts val="0"/>
              </a:spcBef>
              <a:buClr>
                <a:schemeClr val="tx2"/>
              </a:buClr>
              <a:buFont typeface="+mj-lt"/>
              <a:buAutoNum type="alphaLcPeriod"/>
              <a:defRPr sz="1400" kern="1200">
                <a:solidFill>
                  <a:schemeClr val="lt1"/>
                </a:solidFill>
                <a:latin typeface="+mn-lt"/>
                <a:ea typeface="+mn-ea"/>
                <a:cs typeface="+mn-cs"/>
              </a:defRPr>
            </a:lvl6pPr>
            <a:lvl7pPr marL="810000" indent="-270000" algn="l" defTabSz="1043056" rtl="0" eaLnBrk="1" latinLnBrk="0" hangingPunct="1">
              <a:spcBef>
                <a:spcPts val="0"/>
              </a:spcBef>
              <a:buClr>
                <a:schemeClr val="tx2"/>
              </a:buClr>
              <a:buFont typeface="+mj-lt"/>
              <a:buAutoNum type="romanLcPeriod"/>
              <a:defRPr sz="1400" kern="1200">
                <a:solidFill>
                  <a:schemeClr val="lt1"/>
                </a:solidFill>
                <a:latin typeface="+mn-lt"/>
                <a:ea typeface="+mn-ea"/>
                <a:cs typeface="+mn-cs"/>
              </a:defRPr>
            </a:lvl7pPr>
            <a:lvl8pPr marL="0" indent="0" algn="l" defTabSz="1043056" rtl="0" eaLnBrk="1" latinLnBrk="0" hangingPunct="1">
              <a:spcBef>
                <a:spcPts val="1200"/>
              </a:spcBef>
              <a:buClr>
                <a:schemeClr val="accent2"/>
              </a:buClr>
              <a:buFont typeface="Arial" panose="020B0604020202020204" pitchFamily="34" charset="0"/>
              <a:buNone/>
              <a:defRPr sz="900" i="1" kern="1200">
                <a:solidFill>
                  <a:schemeClr val="lt1"/>
                </a:solidFill>
                <a:latin typeface="+mn-lt"/>
                <a:ea typeface="+mn-ea"/>
                <a:cs typeface="+mn-cs"/>
              </a:defRPr>
            </a:lvl8pPr>
            <a:lvl9pPr marL="0" indent="0" algn="l" defTabSz="1043056" rtl="0" eaLnBrk="1" latinLnBrk="0" hangingPunct="1">
              <a:spcBef>
                <a:spcPts val="1200"/>
              </a:spcBef>
              <a:buClr>
                <a:schemeClr val="accent2"/>
              </a:buClr>
              <a:buFont typeface="Arial" panose="020B0604020202020204" pitchFamily="34" charset="0"/>
              <a:buNone/>
              <a:defRPr sz="900" i="1" kern="1200">
                <a:solidFill>
                  <a:schemeClr val="lt1"/>
                </a:solidFill>
                <a:latin typeface="+mn-lt"/>
                <a:ea typeface="+mn-ea"/>
                <a:cs typeface="+mn-cs"/>
              </a:defRPr>
            </a:lvl9pPr>
          </a:lstStyle>
          <a:p>
            <a:pPr marL="0" lvl="0" indent="0" algn="l" defTabSz="986912" rtl="0" eaLnBrk="1" latinLnBrk="0" hangingPunct="1">
              <a:lnSpc>
                <a:spcPct val="100000"/>
              </a:lnSpc>
              <a:spcBef>
                <a:spcPts val="1200"/>
              </a:spcBef>
              <a:buFont typeface="Arial" panose="020B0604020202020204" pitchFamily="34" charset="0"/>
              <a:buNone/>
            </a:pPr>
            <a:r>
              <a:rPr lang="en-GB" sz="1400" b="0" kern="1200">
                <a:solidFill>
                  <a:schemeClr val="accent1"/>
                </a:solidFill>
                <a:latin typeface="+mj-lt"/>
                <a:ea typeface="+mn-ea"/>
                <a:cs typeface="+mn-cs"/>
              </a:rPr>
              <a:t>(1st level) Subheading</a:t>
            </a:r>
          </a:p>
          <a:p>
            <a:pPr marL="0" lvl="1" indent="0" algn="l" defTabSz="986912" rtl="0" eaLnBrk="1" latinLnBrk="0" hangingPunct="1">
              <a:lnSpc>
                <a:spcPct val="100000"/>
              </a:lnSpc>
              <a:spcBef>
                <a:spcPts val="800"/>
              </a:spcBef>
              <a:buFont typeface="Arial" panose="020B0604020202020204" pitchFamily="34" charset="0"/>
              <a:buNone/>
            </a:pPr>
            <a:r>
              <a:rPr lang="en-GB" sz="1100" kern="1200">
                <a:solidFill>
                  <a:schemeClr val="tx1"/>
                </a:solidFill>
                <a:latin typeface="+mn-lt"/>
                <a:ea typeface="+mn-ea"/>
                <a:cs typeface="+mn-cs"/>
              </a:rPr>
              <a:t>(2nd level)Body text</a:t>
            </a:r>
          </a:p>
          <a:p>
            <a:pPr marL="180000" lvl="2" indent="-180000" algn="l" defTabSz="986912" rtl="0" eaLnBrk="1" latinLnBrk="0" hangingPunct="1">
              <a:lnSpc>
                <a:spcPct val="100000"/>
              </a:lnSpc>
              <a:spcBef>
                <a:spcPts val="400"/>
              </a:spcBef>
              <a:buClr>
                <a:schemeClr val="accent1"/>
              </a:buClr>
              <a:buFont typeface="Wingdings 2" panose="05020102010507070707" pitchFamily="18" charset="2"/>
              <a:buChar char="®"/>
            </a:pPr>
            <a:r>
              <a:rPr lang="en-GB" sz="1100" kern="1200">
                <a:solidFill>
                  <a:schemeClr val="tx1"/>
                </a:solidFill>
                <a:latin typeface="+mn-lt"/>
                <a:ea typeface="+mn-ea"/>
                <a:cs typeface="+mn-cs"/>
              </a:rPr>
              <a:t>(3rd level) Main Bullet</a:t>
            </a:r>
          </a:p>
          <a:p>
            <a:pPr marL="360000" lvl="3" indent="-180000" algn="l" defTabSz="986912" rtl="0" eaLnBrk="1" latinLnBrk="0" hangingPunct="1">
              <a:lnSpc>
                <a:spcPct val="100000"/>
              </a:lnSpc>
              <a:spcBef>
                <a:spcPts val="400"/>
              </a:spcBef>
              <a:buClr>
                <a:schemeClr val="accent1"/>
              </a:buClr>
              <a:buFont typeface="Arial" panose="020B0604020202020204" pitchFamily="34" charset="0"/>
              <a:buChar char="˗"/>
            </a:pPr>
            <a:r>
              <a:rPr lang="en-GB" sz="1100" kern="1200">
                <a:solidFill>
                  <a:schemeClr val="tx1"/>
                </a:solidFill>
                <a:latin typeface="+mn-lt"/>
                <a:ea typeface="+mn-ea"/>
                <a:cs typeface="+mn-cs"/>
              </a:rPr>
              <a:t>(4th level) Sub Bullet</a:t>
            </a:r>
          </a:p>
          <a:p>
            <a:pPr marL="540000" lvl="4" indent="-180000" algn="l" defTabSz="986912" rtl="0" eaLnBrk="1" latinLnBrk="0" hangingPunct="1">
              <a:lnSpc>
                <a:spcPct val="100000"/>
              </a:lnSpc>
              <a:spcBef>
                <a:spcPts val="400"/>
              </a:spcBef>
              <a:buClr>
                <a:schemeClr val="accent1"/>
              </a:buClr>
              <a:buFont typeface="Arial" panose="020B0604020202020204" pitchFamily="34" charset="0"/>
              <a:buChar char="˗"/>
            </a:pPr>
            <a:r>
              <a:rPr lang="en-GB" sz="1100" kern="1200">
                <a:solidFill>
                  <a:schemeClr val="tx1"/>
                </a:solidFill>
                <a:latin typeface="+mn-lt"/>
                <a:ea typeface="+mn-ea"/>
                <a:cs typeface="+mn-cs"/>
              </a:rPr>
              <a:t>(5th level) Minor Sub Bullet</a:t>
            </a:r>
          </a:p>
          <a:p>
            <a:pPr marL="180000" lvl="5" indent="-180000" algn="l" defTabSz="986912" rtl="0" eaLnBrk="1" latinLnBrk="0" hangingPunct="1">
              <a:lnSpc>
                <a:spcPct val="100000"/>
              </a:lnSpc>
              <a:spcBef>
                <a:spcPts val="400"/>
              </a:spcBef>
              <a:buClr>
                <a:schemeClr val="accent1"/>
              </a:buClr>
              <a:buFont typeface="+mj-lt"/>
              <a:buAutoNum type="arabicPeriod"/>
            </a:pPr>
            <a:r>
              <a:rPr lang="en-GB" sz="1100" kern="1200">
                <a:solidFill>
                  <a:schemeClr val="tx1"/>
                </a:solidFill>
                <a:latin typeface="+mn-lt"/>
                <a:ea typeface="+mn-ea"/>
                <a:cs typeface="+mn-cs"/>
              </a:rPr>
              <a:t>(6th level) Numbered Bullet</a:t>
            </a:r>
          </a:p>
          <a:p>
            <a:pPr marL="360000" lvl="6" indent="-180000" algn="l" defTabSz="986912" rtl="0" eaLnBrk="1" latinLnBrk="0" hangingPunct="1">
              <a:lnSpc>
                <a:spcPct val="100000"/>
              </a:lnSpc>
              <a:spcBef>
                <a:spcPts val="400"/>
              </a:spcBef>
              <a:buClr>
                <a:schemeClr val="accent1"/>
              </a:buClr>
              <a:buFont typeface="+mj-lt"/>
              <a:buAutoNum type="alphaLcPeriod"/>
            </a:pPr>
            <a:r>
              <a:rPr lang="en-GB" sz="1100" kern="1200">
                <a:solidFill>
                  <a:schemeClr val="tx1"/>
                </a:solidFill>
                <a:latin typeface="+mn-lt"/>
                <a:ea typeface="+mn-ea"/>
                <a:cs typeface="+mn-cs"/>
              </a:rPr>
              <a:t>(7th level) Numbered Sub Bullet</a:t>
            </a:r>
          </a:p>
          <a:p>
            <a:pPr marL="540000" lvl="7" indent="-180000" algn="l" defTabSz="986912" rtl="0" eaLnBrk="1" latinLnBrk="0" hangingPunct="1">
              <a:lnSpc>
                <a:spcPct val="100000"/>
              </a:lnSpc>
              <a:spcBef>
                <a:spcPts val="400"/>
              </a:spcBef>
              <a:buClr>
                <a:schemeClr val="accent1"/>
              </a:buClr>
              <a:buFont typeface="+mj-lt"/>
              <a:buAutoNum type="romanLcPeriod"/>
            </a:pPr>
            <a:r>
              <a:rPr lang="en-GB" sz="1100" kern="1200">
                <a:solidFill>
                  <a:schemeClr val="tx1"/>
                </a:solidFill>
                <a:latin typeface="+mn-lt"/>
                <a:ea typeface="+mn-ea"/>
                <a:cs typeface="+mn-cs"/>
              </a:rPr>
              <a:t>(8th level) Numbered minor Sub Bullet</a:t>
            </a:r>
          </a:p>
          <a:p>
            <a:pPr marL="0" lvl="8" indent="0" algn="l" defTabSz="986912" rtl="0" eaLnBrk="1" latinLnBrk="0" hangingPunct="1">
              <a:lnSpc>
                <a:spcPct val="100000"/>
              </a:lnSpc>
              <a:spcBef>
                <a:spcPts val="800"/>
              </a:spcBef>
              <a:buFont typeface="Arial" panose="020B0604020202020204" pitchFamily="34" charset="0"/>
              <a:buNone/>
            </a:pPr>
            <a:r>
              <a:rPr lang="en-GB" sz="1100" b="1" i="0" kern="1200">
                <a:solidFill>
                  <a:schemeClr val="accent2"/>
                </a:solidFill>
                <a:latin typeface="+mj-lt"/>
                <a:ea typeface="+mn-ea"/>
                <a:cs typeface="+mn-cs"/>
              </a:rPr>
              <a:t>(9th level) Source text</a:t>
            </a:r>
          </a:p>
        </p:txBody>
      </p:sp>
      <p:sp>
        <p:nvSpPr>
          <p:cNvPr id="7" name="Title Placeholder 6">
            <a:extLst>
              <a:ext uri="{FF2B5EF4-FFF2-40B4-BE49-F238E27FC236}">
                <a16:creationId xmlns:a16="http://schemas.microsoft.com/office/drawing/2014/main" id="{58A97506-81DF-8242-A08B-FF570527B08E}"/>
              </a:ext>
            </a:extLst>
          </p:cNvPr>
          <p:cNvSpPr>
            <a:spLocks noGrp="1"/>
          </p:cNvSpPr>
          <p:nvPr>
            <p:ph type="title"/>
          </p:nvPr>
        </p:nvSpPr>
        <p:spPr>
          <a:xfrm>
            <a:off x="446881" y="362526"/>
            <a:ext cx="9361288" cy="55129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011261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Lst>
  <p:hf hdr="0" dt="0"/>
  <p:txStyles>
    <p:title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p:titleStyle>
    <p:bodyStyle>
      <a:lvl1pPr marL="0" indent="0" algn="l" defTabSz="986912" rtl="0" eaLnBrk="1" latinLnBrk="0" hangingPunct="1">
        <a:lnSpc>
          <a:spcPct val="100000"/>
        </a:lnSpc>
        <a:spcBef>
          <a:spcPts val="1200"/>
        </a:spcBef>
        <a:buFont typeface="Arial" panose="020B0604020202020204" pitchFamily="34" charset="0"/>
        <a:buNone/>
        <a:defRPr sz="1400" b="0" kern="1200">
          <a:solidFill>
            <a:schemeClr val="accent1"/>
          </a:solidFill>
          <a:latin typeface="+mj-lt"/>
          <a:ea typeface="+mn-ea"/>
          <a:cs typeface="+mn-cs"/>
        </a:defRPr>
      </a:lvl1pPr>
      <a:lvl2pPr marL="0" indent="0" algn="l" defTabSz="986912" rtl="0" eaLnBrk="1" latinLnBrk="0" hangingPunct="1">
        <a:lnSpc>
          <a:spcPct val="100000"/>
        </a:lnSpc>
        <a:spcBef>
          <a:spcPts val="800"/>
        </a:spcBef>
        <a:buFont typeface="Arial" panose="020B0604020202020204" pitchFamily="34" charset="0"/>
        <a:buNone/>
        <a:defRPr sz="1100" kern="1200">
          <a:solidFill>
            <a:schemeClr val="tx1"/>
          </a:solidFill>
          <a:latin typeface="+mn-lt"/>
          <a:ea typeface="+mn-ea"/>
          <a:cs typeface="+mn-cs"/>
        </a:defRPr>
      </a:lvl2pPr>
      <a:lvl3pPr marL="180000" indent="-180000" algn="l" defTabSz="986912" rtl="0" eaLnBrk="1" latinLnBrk="0" hangingPunct="1">
        <a:lnSpc>
          <a:spcPct val="100000"/>
        </a:lnSpc>
        <a:spcBef>
          <a:spcPts val="400"/>
        </a:spcBef>
        <a:buClr>
          <a:schemeClr val="accent1"/>
        </a:buClr>
        <a:buFont typeface="Wingdings 2" panose="05020102010507070707" pitchFamily="18" charset="2"/>
        <a:buChar char="®"/>
        <a:defRPr sz="1100" kern="1200">
          <a:solidFill>
            <a:schemeClr val="tx1"/>
          </a:solidFill>
          <a:latin typeface="+mn-lt"/>
          <a:ea typeface="+mn-ea"/>
          <a:cs typeface="+mn-cs"/>
        </a:defRPr>
      </a:lvl3pPr>
      <a:lvl4pPr marL="360000" indent="-180000"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540000" indent="-180000"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180000" indent="-180000" algn="l" defTabSz="986912" rtl="0" eaLnBrk="1" latinLnBrk="0" hangingPunct="1">
        <a:lnSpc>
          <a:spcPct val="100000"/>
        </a:lnSpc>
        <a:spcBef>
          <a:spcPts val="400"/>
        </a:spcBef>
        <a:buClr>
          <a:schemeClr val="accent1"/>
        </a:buClr>
        <a:buFont typeface="+mj-lt"/>
        <a:buAutoNum type="arabicPeriod"/>
        <a:defRPr sz="1100" kern="1200">
          <a:solidFill>
            <a:schemeClr val="tx1"/>
          </a:solidFill>
          <a:latin typeface="+mn-lt"/>
          <a:ea typeface="+mn-ea"/>
          <a:cs typeface="+mn-cs"/>
        </a:defRPr>
      </a:lvl6pPr>
      <a:lvl7pPr marL="360000" indent="-180000" algn="l" defTabSz="986912" rtl="0" eaLnBrk="1" latinLnBrk="0" hangingPunct="1">
        <a:lnSpc>
          <a:spcPct val="100000"/>
        </a:lnSpc>
        <a:spcBef>
          <a:spcPts val="400"/>
        </a:spcBef>
        <a:buClr>
          <a:schemeClr val="accent1"/>
        </a:buClr>
        <a:buFont typeface="+mj-lt"/>
        <a:buAutoNum type="alphaLcPeriod"/>
        <a:defRPr sz="1100" kern="1200">
          <a:solidFill>
            <a:schemeClr val="tx1"/>
          </a:solidFill>
          <a:latin typeface="+mn-lt"/>
          <a:ea typeface="+mn-ea"/>
          <a:cs typeface="+mn-cs"/>
        </a:defRPr>
      </a:lvl7pPr>
      <a:lvl8pPr marL="540000" indent="-180000" algn="l" defTabSz="986912" rtl="0" eaLnBrk="1" latinLnBrk="0" hangingPunct="1">
        <a:lnSpc>
          <a:spcPct val="100000"/>
        </a:lnSpc>
        <a:spcBef>
          <a:spcPts val="400"/>
        </a:spcBef>
        <a:buClr>
          <a:schemeClr val="accent1"/>
        </a:buClr>
        <a:buFont typeface="+mj-lt"/>
        <a:buAutoNum type="romanLcPeriod"/>
        <a:defRPr sz="1100" kern="1200">
          <a:solidFill>
            <a:schemeClr val="tx1"/>
          </a:solidFill>
          <a:latin typeface="+mn-lt"/>
          <a:ea typeface="+mn-ea"/>
          <a:cs typeface="+mn-cs"/>
        </a:defRPr>
      </a:lvl8pPr>
      <a:lvl9pPr marL="0" indent="0" algn="l" defTabSz="986912" rtl="0" eaLnBrk="1" latinLnBrk="0" hangingPunct="1">
        <a:lnSpc>
          <a:spcPct val="100000"/>
        </a:lnSpc>
        <a:spcBef>
          <a:spcPts val="800"/>
        </a:spcBef>
        <a:buFont typeface="Arial" panose="020B0604020202020204" pitchFamily="34" charset="0"/>
        <a:buNone/>
        <a:defRPr sz="1100" b="1" i="0" kern="1200">
          <a:solidFill>
            <a:schemeClr val="accent2"/>
          </a:solidFill>
          <a:latin typeface="+mj-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wgea.gov.au/pay-and-gender/6-gender-equality-indicators" TargetMode="External"/><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hyperlink" Target="https://www.wgea.gov.au/reporting-guide/ge/employer-statement" TargetMode="External"/><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4.png"/><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2.png"/><Relationship Id="rId11" Type="http://schemas.openxmlformats.org/officeDocument/2006/relationships/image" Target="../media/image50.png"/><Relationship Id="rId5" Type="http://schemas.openxmlformats.org/officeDocument/2006/relationships/hyperlink" Target="https://www.wgea.gov.au/sites/default/files/documents/Understanding-and-using-your-WGEA-reports-for-2023-24-webinar-slides.pdf" TargetMode="External"/><Relationship Id="rId10" Type="http://schemas.openxmlformats.org/officeDocument/2006/relationships/image" Target="../media/image49.png"/><Relationship Id="rId4" Type="http://schemas.openxmlformats.org/officeDocument/2006/relationships/image" Target="../media/image51.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wgea.gov.au/publications/australias-gender-equality-scorecard" TargetMode="External"/><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46.png"/><Relationship Id="rId5" Type="http://schemas.openxmlformats.org/officeDocument/2006/relationships/image" Target="../media/image44.png"/><Relationship Id="rId10" Type="http://schemas.openxmlformats.org/officeDocument/2006/relationships/image" Target="../media/image45.png"/><Relationship Id="rId4" Type="http://schemas.openxmlformats.org/officeDocument/2006/relationships/hyperlink" Target="https://www.wgea.gov.au/data-statistics/data-explorer" TargetMode="External"/><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hyperlink" Target="https://championsofchangecoalition.org/resource/working-together-to-close-gender-pay-gap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7.png"/><Relationship Id="rId10" Type="http://schemas.openxmlformats.org/officeDocument/2006/relationships/image" Target="../media/image44.png"/><Relationship Id="rId4" Type="http://schemas.openxmlformats.org/officeDocument/2006/relationships/image" Target="../media/image48.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wgea.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hyperlink" Target="https://championsofchangecoalition.org/resource/building-a-gender-balanced-and-inclusive-presence-test-the-messages-you-project/" TargetMode="External"/><Relationship Id="rId13" Type="http://schemas.openxmlformats.org/officeDocument/2006/relationships/hyperlink" Target="https://championsofchangecoalition.org/groups/champions-of-change-fire-and-emergency/" TargetMode="External"/><Relationship Id="rId18" Type="http://schemas.openxmlformats.org/officeDocument/2006/relationships/hyperlink" Target="https://championsofchangecoalition.org/reports-and-resources/#pay" TargetMode="External"/><Relationship Id="rId3" Type="http://schemas.openxmlformats.org/officeDocument/2006/relationships/hyperlink" Target="https://championsofchangecoalition.org/resource/the-panel-pledge/" TargetMode="External"/><Relationship Id="rId21" Type="http://schemas.openxmlformats.org/officeDocument/2006/relationships/hyperlink" Target="https://championsofchangecoalition.org/resource/7-switches-a-guide-for-inclusive-gender-equality-by-design/" TargetMode="External"/><Relationship Id="rId7" Type="http://schemas.openxmlformats.org/officeDocument/2006/relationships/hyperlink" Target="https://championsofchangecoalition.org/resource/champions-of-change-coalition-2024-impact-report/" TargetMode="External"/><Relationship Id="rId12" Type="http://schemas.openxmlformats.org/officeDocument/2006/relationships/hyperlink" Target="https://championsofchangecoalition.org/groups/champions-of-change-stem-and-health/" TargetMode="External"/><Relationship Id="rId17" Type="http://schemas.openxmlformats.org/officeDocument/2006/relationships/hyperlink" Target="https://championsofchangecoalition.org/reports-and-resources/#leading" TargetMode="External"/><Relationship Id="rId2" Type="http://schemas.openxmlformats.org/officeDocument/2006/relationships/image" Target="../media/image36.tif"/><Relationship Id="rId16" Type="http://schemas.openxmlformats.org/officeDocument/2006/relationships/hyperlink" Target="https://championsofchangecoalition.org/resource/in-the-eye-of-the-beholder-avoiding-the-merit-trap/" TargetMode="External"/><Relationship Id="rId20" Type="http://schemas.openxmlformats.org/officeDocument/2006/relationships/hyperlink" Target="https://championsofchangecoalition.org/groups/champions-of-change-rail/" TargetMode="External"/><Relationship Id="rId1" Type="http://schemas.openxmlformats.org/officeDocument/2006/relationships/slideLayout" Target="../slideLayouts/slideLayout23.xml"/><Relationship Id="rId6" Type="http://schemas.openxmlformats.org/officeDocument/2006/relationships/hyperlink" Target="https://championsofchangecoalition.org/resource/domestic-and-family-violence-resources/" TargetMode="External"/><Relationship Id="rId11" Type="http://schemas.openxmlformats.org/officeDocument/2006/relationships/hyperlink" Target="https://championsofchangecoalition.org/groups/champions-of-change-sport/" TargetMode="External"/><Relationship Id="rId5" Type="http://schemas.openxmlformats.org/officeDocument/2006/relationships/hyperlink" Target="https://championsofchangecoalition.org/resource/preventing-and-responding-to-sexual-harassment-resources/" TargetMode="External"/><Relationship Id="rId15" Type="http://schemas.openxmlformats.org/officeDocument/2006/relationships/hyperlink" Target="https://championsofchangecoalition.org/groups/champions-of-change-property/" TargetMode="External"/><Relationship Id="rId23" Type="http://schemas.openxmlformats.org/officeDocument/2006/relationships/hyperlink" Target="https://championsofchangecoalition.org/resource/paving-the-way-energy-report/" TargetMode="External"/><Relationship Id="rId10" Type="http://schemas.openxmlformats.org/officeDocument/2006/relationships/hyperlink" Target="https://championsofchangecoalition.org/groups/champions-of-change-energy/" TargetMode="External"/><Relationship Id="rId19" Type="http://schemas.openxmlformats.org/officeDocument/2006/relationships/hyperlink" Target="https://championsofchangecoalition.org/resource/for-gender-balance-interrupting-bias-in-your-talent-processes/" TargetMode="External"/><Relationship Id="rId4" Type="http://schemas.openxmlformats.org/officeDocument/2006/relationships/hyperlink" Target="https://championsofchangecoalition.org/resource/focused-on-everyday-respect/" TargetMode="External"/><Relationship Id="rId9" Type="http://schemas.openxmlformats.org/officeDocument/2006/relationships/hyperlink" Target="https://championsofchangecoalition.org/resource/shifting-expectations-flexibility-for-frontline-shift-and-site-based-roles/" TargetMode="External"/><Relationship Id="rId14" Type="http://schemas.openxmlformats.org/officeDocument/2006/relationships/hyperlink" Target="https://championsofchangecoalition.org/groups/champions-of-change-insurance/" TargetMode="External"/><Relationship Id="rId22" Type="http://schemas.openxmlformats.org/officeDocument/2006/relationships/hyperlink" Target="https://championsofchangecoalition.org/resource/sponsorship-trac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EAC4991-4B58-84A7-4B5E-69B93429961F}"/>
              </a:ext>
            </a:extLst>
          </p:cNvPr>
          <p:cNvSpPr>
            <a:spLocks noGrp="1"/>
          </p:cNvSpPr>
          <p:nvPr>
            <p:ph type="ctrTitle"/>
          </p:nvPr>
        </p:nvSpPr>
        <p:spPr>
          <a:xfrm>
            <a:off x="665386" y="3059757"/>
            <a:ext cx="5688632" cy="936104"/>
          </a:xfrm>
        </p:spPr>
        <p:txBody>
          <a:bodyPr/>
          <a:lstStyle/>
          <a:p>
            <a:pPr>
              <a:lnSpc>
                <a:spcPts val="4000"/>
              </a:lnSpc>
            </a:pPr>
            <a:r>
              <a:rPr kumimoji="0" lang="en-AU" sz="4400" b="0" i="0" u="none" strike="noStrike" kern="1200" cap="none" spc="0" normalizeH="0" baseline="0" noProof="0">
                <a:ln>
                  <a:noFill/>
                </a:ln>
                <a:effectLst/>
                <a:uLnTx/>
                <a:uFillTx/>
                <a:latin typeface="Calibri"/>
                <a:ea typeface="+mj-ea"/>
                <a:cs typeface="+mj-cs"/>
              </a:rPr>
              <a:t>Closing gender pay gaps</a:t>
            </a:r>
            <a:endParaRPr lang="en-US" sz="4400">
              <a:solidFill>
                <a:schemeClr val="accent1"/>
              </a:solidFill>
              <a:latin typeface="+mn-lt"/>
              <a:ea typeface="+mn-ea"/>
              <a:cs typeface="+mn-cs"/>
            </a:endParaRPr>
          </a:p>
        </p:txBody>
      </p:sp>
      <p:sp>
        <p:nvSpPr>
          <p:cNvPr id="5" name="Title 2">
            <a:extLst>
              <a:ext uri="{FF2B5EF4-FFF2-40B4-BE49-F238E27FC236}">
                <a16:creationId xmlns:a16="http://schemas.microsoft.com/office/drawing/2014/main" id="{6DEBC03A-F152-9CFA-EF1D-CCAA48B99AED}"/>
              </a:ext>
            </a:extLst>
          </p:cNvPr>
          <p:cNvSpPr txBox="1">
            <a:spLocks/>
          </p:cNvSpPr>
          <p:nvPr/>
        </p:nvSpPr>
        <p:spPr bwMode="gray">
          <a:xfrm>
            <a:off x="665386" y="4003628"/>
            <a:ext cx="5688632" cy="936104"/>
          </a:xfrm>
          <a:prstGeom prst="rect">
            <a:avLst/>
          </a:prstGeom>
        </p:spPr>
        <p:txBody>
          <a:bodyPr vert="horz" lIns="0" tIns="0" rIns="0" bIns="0" rtlCol="0" anchor="b">
            <a:noAutofit/>
          </a:bodyPr>
          <a:lstStyle>
            <a:lvl1pPr algn="l" defTabSz="986912" rtl="0" eaLnBrk="1" latinLnBrk="0" hangingPunct="1">
              <a:lnSpc>
                <a:spcPts val="5000"/>
              </a:lnSpc>
              <a:spcBef>
                <a:spcPct val="0"/>
              </a:spcBef>
              <a:buNone/>
              <a:defRPr lang="en-GB" sz="5000" b="0" kern="1200">
                <a:solidFill>
                  <a:schemeClr val="accent2"/>
                </a:solidFill>
                <a:latin typeface="+mj-lt"/>
                <a:ea typeface="+mj-ea"/>
                <a:cs typeface="+mj-cs"/>
              </a:defRPr>
            </a:lvl1pPr>
          </a:lstStyle>
          <a:p>
            <a:pPr marL="0" marR="0" lvl="0" indent="0" algn="l" defTabSz="986912" rtl="0" eaLnBrk="1" fontAlgn="auto" latinLnBrk="0" hangingPunct="1">
              <a:lnSpc>
                <a:spcPts val="3000"/>
              </a:lnSpc>
              <a:spcBef>
                <a:spcPct val="0"/>
              </a:spcBef>
              <a:spcAft>
                <a:spcPts val="0"/>
              </a:spcAft>
              <a:buClrTx/>
              <a:buSzTx/>
              <a:buFontTx/>
              <a:buNone/>
              <a:tabLst/>
              <a:defRPr/>
            </a:pPr>
            <a:r>
              <a:rPr kumimoji="0" lang="en-US" sz="2800" b="0" i="0" u="none" strike="noStrike" kern="1200" cap="none" spc="0" normalizeH="0" baseline="0" noProof="0">
                <a:ln>
                  <a:noFill/>
                </a:ln>
                <a:solidFill>
                  <a:srgbClr val="F2612C"/>
                </a:solidFill>
                <a:effectLst/>
                <a:uLnTx/>
                <a:uFillTx/>
                <a:latin typeface="Calibri Light"/>
                <a:ea typeface="+mj-ea"/>
                <a:cs typeface="+mj-cs"/>
              </a:rPr>
              <a:t>Guide for leadership, transparency </a:t>
            </a:r>
            <a:br>
              <a:rPr kumimoji="0" lang="en-US" sz="2800" b="0" i="0" u="none" strike="noStrike" kern="1200" cap="none" spc="0" normalizeH="0" baseline="0" noProof="0">
                <a:ln>
                  <a:noFill/>
                </a:ln>
                <a:solidFill>
                  <a:srgbClr val="F2612C"/>
                </a:solidFill>
                <a:effectLst/>
                <a:uLnTx/>
                <a:uFillTx/>
                <a:latin typeface="Calibri Light"/>
                <a:ea typeface="+mj-ea"/>
                <a:cs typeface="+mj-cs"/>
              </a:rPr>
            </a:br>
            <a:r>
              <a:rPr kumimoji="0" lang="en-US" sz="2800" b="0" i="0" u="none" strike="noStrike" kern="1200" cap="none" spc="0" normalizeH="0" baseline="0" noProof="0">
                <a:ln>
                  <a:noFill/>
                </a:ln>
                <a:solidFill>
                  <a:srgbClr val="F2612C"/>
                </a:solidFill>
                <a:effectLst/>
                <a:uLnTx/>
                <a:uFillTx/>
                <a:latin typeface="Calibri Light"/>
                <a:ea typeface="+mj-ea"/>
                <a:cs typeface="+mj-cs"/>
              </a:rPr>
              <a:t>and employer action</a:t>
            </a:r>
          </a:p>
        </p:txBody>
      </p:sp>
    </p:spTree>
    <p:extLst>
      <p:ext uri="{BB962C8B-B14F-4D97-AF65-F5344CB8AC3E}">
        <p14:creationId xmlns:p14="http://schemas.microsoft.com/office/powerpoint/2010/main" val="397798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ey and black background&#10;&#10;Description automatically generated">
            <a:extLst>
              <a:ext uri="{FF2B5EF4-FFF2-40B4-BE49-F238E27FC236}">
                <a16:creationId xmlns:a16="http://schemas.microsoft.com/office/drawing/2014/main" id="{938B4806-2FB4-35ED-9322-66FF5A07258E}"/>
              </a:ext>
            </a:extLst>
          </p:cNvPr>
          <p:cNvPicPr>
            <a:picLocks noGrp="1" noRot="1" noMove="1" noResize="1" noEditPoints="1" noAdjustHandles="1" noChangeArrowheads="1" noChangeShapeType="1" noCrop="1"/>
          </p:cNvPicPr>
          <p:nvPr/>
        </p:nvPicPr>
        <p:blipFill rotWithShape="1">
          <a:blip r:embed="rId2"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6" name="Title 5">
            <a:extLst>
              <a:ext uri="{FF2B5EF4-FFF2-40B4-BE49-F238E27FC236}">
                <a16:creationId xmlns:a16="http://schemas.microsoft.com/office/drawing/2014/main" id="{90890846-DDC7-B445-FFD0-BD0332D18BAA}"/>
              </a:ext>
            </a:extLst>
          </p:cNvPr>
          <p:cNvSpPr>
            <a:spLocks noGrp="1"/>
          </p:cNvSpPr>
          <p:nvPr>
            <p:ph type="title"/>
          </p:nvPr>
        </p:nvSpPr>
        <p:spPr>
          <a:xfrm>
            <a:off x="426387" y="395501"/>
            <a:ext cx="9507535" cy="420457"/>
          </a:xfrm>
        </p:spPr>
        <p:txBody>
          <a:bodyPr>
            <a:noAutofit/>
          </a:bodyPr>
          <a:lstStyle/>
          <a:p>
            <a:pPr>
              <a:spcBef>
                <a:spcPts val="600"/>
              </a:spcBef>
              <a:spcAft>
                <a:spcPts val="1200"/>
              </a:spcAft>
            </a:pPr>
            <a:r>
              <a:rPr lang="en-AU" sz="2400"/>
              <a:t>Stakeholder engagement</a:t>
            </a:r>
            <a:endParaRPr lang="en-AU" sz="2000">
              <a:solidFill>
                <a:schemeClr val="accent2"/>
              </a:solidFill>
            </a:endParaRPr>
          </a:p>
        </p:txBody>
      </p:sp>
      <p:graphicFrame>
        <p:nvGraphicFramePr>
          <p:cNvPr id="4" name="Table 6">
            <a:extLst>
              <a:ext uri="{FF2B5EF4-FFF2-40B4-BE49-F238E27FC236}">
                <a16:creationId xmlns:a16="http://schemas.microsoft.com/office/drawing/2014/main" id="{CF3C7634-B58B-D015-5EE3-216F21E3EDE8}"/>
              </a:ext>
            </a:extLst>
          </p:cNvPr>
          <p:cNvGraphicFramePr>
            <a:graphicFrameLocks noGrp="1"/>
          </p:cNvGraphicFramePr>
          <p:nvPr>
            <p:ph idx="1"/>
            <p:extLst>
              <p:ext uri="{D42A27DB-BD31-4B8C-83A1-F6EECF244321}">
                <p14:modId xmlns:p14="http://schemas.microsoft.com/office/powerpoint/2010/main" val="1433556644"/>
              </p:ext>
            </p:extLst>
          </p:nvPr>
        </p:nvGraphicFramePr>
        <p:xfrm>
          <a:off x="512524" y="1342797"/>
          <a:ext cx="9790806" cy="6158399"/>
        </p:xfrm>
        <a:graphic>
          <a:graphicData uri="http://schemas.openxmlformats.org/drawingml/2006/table">
            <a:tbl>
              <a:tblPr firstRow="1" bandRow="1">
                <a:tableStyleId>{72833802-FEF1-4C79-8D5D-14CF1EAF98D9}</a:tableStyleId>
              </a:tblPr>
              <a:tblGrid>
                <a:gridCol w="1909373">
                  <a:extLst>
                    <a:ext uri="{9D8B030D-6E8A-4147-A177-3AD203B41FA5}">
                      <a16:colId xmlns:a16="http://schemas.microsoft.com/office/drawing/2014/main" val="4077076507"/>
                    </a:ext>
                  </a:extLst>
                </a:gridCol>
                <a:gridCol w="7881433">
                  <a:extLst>
                    <a:ext uri="{9D8B030D-6E8A-4147-A177-3AD203B41FA5}">
                      <a16:colId xmlns:a16="http://schemas.microsoft.com/office/drawing/2014/main" val="914110250"/>
                    </a:ext>
                  </a:extLst>
                </a:gridCol>
              </a:tblGrid>
              <a:tr h="364671">
                <a:tc>
                  <a:txBody>
                    <a:bodyPr/>
                    <a:lstStyle/>
                    <a:p>
                      <a:r>
                        <a:rPr lang="en-AU" sz="1200" b="1" kern="1200">
                          <a:solidFill>
                            <a:schemeClr val="bg1"/>
                          </a:solidFill>
                          <a:latin typeface="+mn-lt"/>
                          <a:ea typeface="+mn-ea"/>
                          <a:cs typeface="+mn-cs"/>
                        </a:rPr>
                        <a:t>Stakeholder</a:t>
                      </a:r>
                    </a:p>
                  </a:txBody>
                  <a:tcPr marT="72000" anchor="ctr">
                    <a:lnL w="6350" cap="flat" cmpd="sng" algn="ctr">
                      <a:noFill/>
                      <a:prstDash val="solid"/>
                      <a:miter lim="800000"/>
                    </a:lnL>
                    <a:lnR w="6350" cap="flat" cmpd="sng" algn="ctr">
                      <a:solidFill>
                        <a:schemeClr val="accent2"/>
                      </a:solidFill>
                      <a:prstDash val="solid"/>
                      <a:round/>
                      <a:headEnd type="none" w="med" len="med"/>
                      <a:tailEnd type="none" w="med" len="med"/>
                    </a:lnR>
                    <a:lnT w="6350" cap="flat" cmpd="sng" algn="ctr">
                      <a:noFill/>
                      <a:prstDash val="solid"/>
                      <a:miter lim="800000"/>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b="1" kern="1200">
                          <a:solidFill>
                            <a:schemeClr val="bg1"/>
                          </a:solidFill>
                          <a:latin typeface="+mn-lt"/>
                          <a:ea typeface="+mn-ea"/>
                          <a:cs typeface="+mn-cs"/>
                        </a:rPr>
                        <a:t>Action</a:t>
                      </a:r>
                    </a:p>
                  </a:txBody>
                  <a:tcPr marT="72000" anchor="ctr">
                    <a:lnL w="6350" cap="flat" cmpd="sng" algn="ctr">
                      <a:solidFill>
                        <a:schemeClr val="accent2"/>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672283"/>
                  </a:ext>
                </a:extLst>
              </a:tr>
              <a:tr h="831068">
                <a:tc>
                  <a:txBody>
                    <a:bodyPr/>
                    <a:lstStyle/>
                    <a:p>
                      <a:r>
                        <a:rPr lang="en-AU" sz="1100" b="1" kern="1200">
                          <a:solidFill>
                            <a:schemeClr val="bg1"/>
                          </a:solidFill>
                          <a:latin typeface="+mn-lt"/>
                          <a:ea typeface="+mn-ea"/>
                          <a:cs typeface="+mn-cs"/>
                        </a:rPr>
                        <a:t>Board; people committee; remuneration committee; ESG/sustainability committee</a:t>
                      </a:r>
                    </a:p>
                  </a:txBody>
                  <a:tcPr marT="72000" anchor="ctr">
                    <a:lnL w="6350" cap="flat" cmpd="sng" algn="ctr">
                      <a:noFill/>
                      <a:prstDash val="solid"/>
                      <a:miter lim="800000"/>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marR="0" lvl="2" indent="-180000" algn="l" defTabSz="986912" rtl="0" eaLnBrk="1" fontAlgn="auto" latinLnBrk="0" hangingPunct="1">
                        <a:lnSpc>
                          <a:spcPct val="100000"/>
                        </a:lnSpc>
                        <a:spcBef>
                          <a:spcPts val="0"/>
                        </a:spcBef>
                        <a:spcAft>
                          <a:spcPts val="150"/>
                        </a:spcAft>
                        <a:buClr>
                          <a:schemeClr val="accent1"/>
                        </a:buClr>
                        <a:buSzPct val="100000"/>
                        <a:buFont typeface="Wingdings 2" panose="05020102010507070707" pitchFamily="18" charset="2"/>
                        <a:buChar char="®"/>
                        <a:tabLst>
                          <a:tab pos="215900" algn="l"/>
                        </a:tabLst>
                        <a:defRPr/>
                      </a:pPr>
                      <a:r>
                        <a:rPr lang="en-AU" sz="1100" kern="1200">
                          <a:solidFill>
                            <a:schemeClr val="tx1"/>
                          </a:solidFill>
                        </a:rPr>
                        <a:t>WGEA legislation requires </a:t>
                      </a:r>
                      <a:r>
                        <a:rPr lang="en-AU" sz="1100">
                          <a:effectLst/>
                          <a:latin typeface="Calibri Light" panose="020F0302020204030204" pitchFamily="34" charset="0"/>
                          <a:ea typeface="SimSun" panose="02010600030101010101" pitchFamily="2" charset="-122"/>
                          <a:cs typeface="Times New Roman" panose="02020603050405020304" pitchFamily="18" charset="0"/>
                        </a:rPr>
                        <a:t>WGEA Executive Summary and Industry Benchmark Reports for employer and Corporate Group levels be shared with your governing body (</a:t>
                      </a:r>
                      <a:r>
                        <a:rPr lang="en-AU" sz="1100" err="1">
                          <a:effectLst/>
                          <a:latin typeface="Calibri Light" panose="020F0302020204030204" pitchFamily="34" charset="0"/>
                          <a:ea typeface="SimSun" panose="02010600030101010101" pitchFamily="2" charset="-122"/>
                          <a:cs typeface="Times New Roman" panose="02020603050405020304" pitchFamily="18" charset="0"/>
                        </a:rPr>
                        <a:t>e.g.Board</a:t>
                      </a:r>
                      <a:r>
                        <a:rPr lang="en-AU" sz="1100">
                          <a:effectLst/>
                          <a:latin typeface="Calibri Light" panose="020F0302020204030204" pitchFamily="34" charset="0"/>
                          <a:ea typeface="SimSun" panose="02010600030101010101" pitchFamily="2" charset="-122"/>
                          <a:cs typeface="Times New Roman" panose="02020603050405020304" pitchFamily="18" charset="0"/>
                        </a:rPr>
                        <a:t>). Employers with 500 or more employees  </a:t>
                      </a:r>
                      <a:r>
                        <a:rPr lang="en-US" sz="1100">
                          <a:effectLst/>
                          <a:latin typeface="Calibri Light" panose="020F0302020204030204" pitchFamily="34" charset="0"/>
                          <a:ea typeface="SimSun" panose="02010600030101010101" pitchFamily="2" charset="-122"/>
                          <a:cs typeface="Times New Roman" panose="02020603050405020304" pitchFamily="18" charset="0"/>
                        </a:rPr>
                        <a:t>must have a policy or strategy which covers each of the six </a:t>
                      </a:r>
                      <a:r>
                        <a:rPr lang="en-US" sz="1100">
                          <a:effectLst/>
                          <a:latin typeface="Calibri Light" panose="020F0302020204030204" pitchFamily="34" charset="0"/>
                          <a:ea typeface="SimSun" panose="02010600030101010101" pitchFamily="2" charset="-122"/>
                          <a:cs typeface="Times New Roman" panose="02020603050405020304" pitchFamily="18" charset="0"/>
                          <a:hlinkClick r:id="rId3"/>
                        </a:rPr>
                        <a:t>Gender Equality Indicators</a:t>
                      </a:r>
                      <a:r>
                        <a:rPr lang="en-US" sz="1100">
                          <a:effectLst/>
                          <a:latin typeface="Calibri Light" panose="020F0302020204030204" pitchFamily="34" charset="0"/>
                          <a:ea typeface="SimSun" panose="02010600030101010101" pitchFamily="2" charset="-122"/>
                          <a:cs typeface="Times New Roman" panose="02020603050405020304" pitchFamily="18" charset="0"/>
                        </a:rPr>
                        <a:t>.</a:t>
                      </a:r>
                      <a:endParaRPr lang="en-AU" sz="1100">
                        <a:effectLst/>
                        <a:latin typeface="Calibri Light" panose="020F0302020204030204" pitchFamily="34" charset="0"/>
                        <a:ea typeface="SimSun" panose="02010600030101010101" pitchFamily="2" charset="-122"/>
                        <a:cs typeface="Times New Roman" panose="02020603050405020304" pitchFamily="18" charset="0"/>
                      </a:endParaRPr>
                    </a:p>
                    <a:p>
                      <a:pPr marL="180000" marR="0" lvl="2" indent="-180000" algn="l" defTabSz="986912" rtl="0" eaLnBrk="1" fontAlgn="auto" latinLnBrk="0" hangingPunct="1">
                        <a:lnSpc>
                          <a:spcPct val="100000"/>
                        </a:lnSpc>
                        <a:spcBef>
                          <a:spcPts val="0"/>
                        </a:spcBef>
                        <a:spcAft>
                          <a:spcPts val="150"/>
                        </a:spcAft>
                        <a:buClr>
                          <a:schemeClr val="accent1"/>
                        </a:buClr>
                        <a:buSzPct val="100000"/>
                        <a:buFont typeface="Wingdings 2" panose="05020102010507070707" pitchFamily="18" charset="2"/>
                        <a:buChar char="®"/>
                        <a:tabLst>
                          <a:tab pos="215900" algn="l"/>
                        </a:tabLst>
                        <a:defRPr/>
                      </a:pPr>
                      <a:r>
                        <a:rPr lang="en-AU" sz="1100">
                          <a:effectLst/>
                          <a:latin typeface="Calibri Light" panose="020F0302020204030204" pitchFamily="34" charset="0"/>
                          <a:ea typeface="SimSun" panose="02010600030101010101" pitchFamily="2" charset="-122"/>
                          <a:cs typeface="Times New Roman" panose="02020603050405020304" pitchFamily="18" charset="0"/>
                        </a:rPr>
                        <a:t>Review organisation data, </a:t>
                      </a:r>
                      <a:r>
                        <a:rPr lang="en-AU" sz="1100" kern="1200">
                          <a:solidFill>
                            <a:schemeClr val="tx1"/>
                          </a:solidFill>
                          <a:effectLst/>
                          <a:latin typeface="Calibri Light" panose="020F0302020204030204" pitchFamily="34" charset="0"/>
                          <a:ea typeface="SimSun" panose="02010600030101010101" pitchFamily="2" charset="-122"/>
                          <a:cs typeface="Times New Roman" panose="02020603050405020304" pitchFamily="18" charset="0"/>
                        </a:rPr>
                        <a:t>d</a:t>
                      </a:r>
                      <a:r>
                        <a:rPr lang="en-AU" sz="1100" kern="1200">
                          <a:solidFill>
                            <a:schemeClr val="tx1"/>
                          </a:solidFill>
                        </a:rPr>
                        <a:t>iscuss key drivers, outcomes of action taken, actions underway and plans to close the gaps.</a:t>
                      </a: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0881742"/>
                  </a:ext>
                </a:extLst>
              </a:tr>
              <a:tr h="702100">
                <a:tc>
                  <a:txBody>
                    <a:bodyPr/>
                    <a:lstStyle/>
                    <a:p>
                      <a:r>
                        <a:rPr lang="en-AU" sz="1100" b="1" kern="1200">
                          <a:solidFill>
                            <a:schemeClr val="bg1"/>
                          </a:solidFill>
                          <a:latin typeface="+mn-lt"/>
                          <a:ea typeface="+mn-ea"/>
                          <a:cs typeface="+mn-cs"/>
                        </a:rPr>
                        <a:t>CEO</a:t>
                      </a:r>
                    </a:p>
                  </a:txBody>
                  <a:tcPr marT="72000" anchor="ctr">
                    <a:lnL w="6350" cap="flat" cmpd="sng" algn="ctr">
                      <a:noFill/>
                      <a:prstDash val="solid"/>
                      <a:miter lim="800000"/>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AU" sz="1100" kern="1200">
                          <a:solidFill>
                            <a:schemeClr val="tx1"/>
                          </a:solidFill>
                        </a:rPr>
                        <a:t>Be aware of your employer gender pay gaps and related workforce data, </a:t>
                      </a:r>
                      <a:r>
                        <a:rPr lang="en-US" sz="1100" kern="1200">
                          <a:solidFill>
                            <a:schemeClr val="tx1"/>
                          </a:solidFill>
                        </a:rPr>
                        <a:t>ensuring you are across key WGEA reports including Executive Summary, Industry Benchmark report and Corporate Group Executive Summary (if relevant), including changes to benchmarks arising from the inclusion of CEO remuneration in gender pay gap data to be reported in March 2025.</a:t>
                      </a:r>
                      <a:endParaRPr lang="en-AU" sz="1100" kern="1200">
                        <a:solidFill>
                          <a:schemeClr val="tx1"/>
                        </a:solidFill>
                      </a:endParaRPr>
                    </a:p>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AU" sz="1100" kern="1200">
                          <a:solidFill>
                            <a:schemeClr val="tx1"/>
                          </a:solidFill>
                          <a:latin typeface="+mn-lt"/>
                          <a:ea typeface="+mn-ea"/>
                          <a:cs typeface="+mn-cs"/>
                        </a:rPr>
                        <a:t>Articulate the drivers of gender pay gaps as well as outcomes of action you have taken and a credible plan to reduce them.</a:t>
                      </a:r>
                    </a:p>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AU" sz="1100" kern="1200">
                          <a:solidFill>
                            <a:schemeClr val="tx1"/>
                          </a:solidFill>
                          <a:latin typeface="+mn-lt"/>
                          <a:ea typeface="+mn-ea"/>
                          <a:cs typeface="+mn-cs"/>
                        </a:rPr>
                        <a:t>Clearly communicate the difference between 1) like-for-like pay/pay equality and the gender pay gap and 2) average and median gender pay gap values – an ongoing task for leaders.</a:t>
                      </a:r>
                    </a:p>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Review and sign off your </a:t>
                      </a:r>
                      <a:r>
                        <a:rPr lang="en-US" sz="1100" kern="1200">
                          <a:solidFill>
                            <a:schemeClr val="tx1"/>
                          </a:solidFill>
                          <a:latin typeface="+mn-lt"/>
                          <a:ea typeface="+mn-ea"/>
                          <a:cs typeface="+mn-cs"/>
                          <a:hlinkClick r:id="rId4"/>
                        </a:rPr>
                        <a:t>Employer Statement </a:t>
                      </a:r>
                      <a:r>
                        <a:rPr lang="en-US" sz="1100" kern="1200">
                          <a:solidFill>
                            <a:schemeClr val="tx1"/>
                          </a:solidFill>
                          <a:latin typeface="+mn-lt"/>
                          <a:ea typeface="+mn-ea"/>
                          <a:cs typeface="+mn-cs"/>
                        </a:rPr>
                        <a:t>which can be linked to WGEA’s website to give context to your gender pay gap data and the strategy you have underway to close it.</a:t>
                      </a:r>
                      <a:endParaRPr lang="en-AU" sz="1100" kern="1200">
                        <a:solidFill>
                          <a:schemeClr val="tx1"/>
                        </a:solidFill>
                        <a:latin typeface="+mn-l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646604"/>
                  </a:ext>
                </a:extLst>
              </a:tr>
              <a:tr h="931260">
                <a:tc>
                  <a:txBody>
                    <a:bodyPr/>
                    <a:lstStyle/>
                    <a:p>
                      <a:r>
                        <a:rPr lang="en-AU" sz="1100" b="1" kern="1200">
                          <a:solidFill>
                            <a:schemeClr val="bg1"/>
                          </a:solidFill>
                          <a:latin typeface="+mn-lt"/>
                          <a:ea typeface="+mn-ea"/>
                          <a:cs typeface="+mn-cs"/>
                        </a:rPr>
                        <a:t>Head of People and Culture; head of Diversity, Equity and Inclusion; head of Remuneration and Benefits; data analytics team </a:t>
                      </a:r>
                    </a:p>
                  </a:txBody>
                  <a:tcPr marT="72000" anchor="ctr">
                    <a:lnL w="6350" cap="flat" cmpd="sng" algn="ctr">
                      <a:noFill/>
                      <a:prstDash val="solid"/>
                      <a:miter lim="800000"/>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AU" sz="1100" kern="1200">
                          <a:solidFill>
                            <a:schemeClr val="tx1"/>
                          </a:solidFill>
                        </a:rPr>
                        <a:t>Assist CEO, executive leadership team and board in </a:t>
                      </a:r>
                      <a:r>
                        <a:rPr lang="en-AU" sz="1100" kern="1200">
                          <a:solidFill>
                            <a:schemeClr val="tx1"/>
                          </a:solidFill>
                          <a:latin typeface="+mn-lt"/>
                          <a:ea typeface="+mn-ea"/>
                          <a:cs typeface="+mn-cs"/>
                        </a:rPr>
                        <a:t>understanding your obligations, data, the drivers of the employer gender pay gaps, outcomes of actions taken and strategies in place to close them.</a:t>
                      </a:r>
                    </a:p>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Share gender pay gap data across your </a:t>
                      </a:r>
                      <a:r>
                        <a:rPr lang="en-US" sz="1100" kern="1200" err="1">
                          <a:solidFill>
                            <a:schemeClr val="tx1"/>
                          </a:solidFill>
                          <a:latin typeface="+mn-lt"/>
                          <a:ea typeface="+mn-ea"/>
                          <a:cs typeface="+mn-cs"/>
                        </a:rPr>
                        <a:t>organisation</a:t>
                      </a:r>
                      <a:r>
                        <a:rPr lang="en-US" sz="1100" kern="1200">
                          <a:solidFill>
                            <a:schemeClr val="tx1"/>
                          </a:solidFill>
                          <a:latin typeface="+mn-lt"/>
                          <a:ea typeface="+mn-ea"/>
                          <a:cs typeface="+mn-cs"/>
                        </a:rPr>
                        <a:t> to ensure employees understand your data and your commitment to transparency and action to close gender pay gaps.</a:t>
                      </a:r>
                      <a:endParaRPr lang="en-AU" sz="1100" kern="1200">
                        <a:solidFill>
                          <a:schemeClr val="tx1"/>
                        </a:solidFill>
                        <a:latin typeface="+mn-l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1462487"/>
                  </a:ext>
                </a:extLst>
              </a:tr>
              <a:tr h="702100">
                <a:tc>
                  <a:txBody>
                    <a:bodyPr/>
                    <a:lstStyle/>
                    <a:p>
                      <a:r>
                        <a:rPr lang="en-AU" sz="1100" b="1" kern="1200">
                          <a:solidFill>
                            <a:schemeClr val="bg1"/>
                          </a:solidFill>
                          <a:latin typeface="+mn-lt"/>
                          <a:ea typeface="+mn-ea"/>
                          <a:cs typeface="+mn-cs"/>
                        </a:rPr>
                        <a:t>Executive leadership team</a:t>
                      </a:r>
                    </a:p>
                  </a:txBody>
                  <a:tcPr marT="72000" anchor="ctr">
                    <a:lnL w="6350" cap="flat" cmpd="sng" algn="ctr">
                      <a:noFill/>
                      <a:prstDash val="solid"/>
                      <a:miter lim="800000"/>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marR="0" lvl="2" indent="-180000" algn="l" defTabSz="986912" rtl="0" eaLnBrk="1" fontAlgn="auto" latinLnBrk="0" hangingPunct="1">
                        <a:lnSpc>
                          <a:spcPct val="100000"/>
                        </a:lnSpc>
                        <a:spcBef>
                          <a:spcPts val="0"/>
                        </a:spcBef>
                        <a:spcAft>
                          <a:spcPts val="150"/>
                        </a:spcAft>
                        <a:buClr>
                          <a:schemeClr val="accent1"/>
                        </a:buClr>
                        <a:buSzPct val="100000"/>
                        <a:buFont typeface="Wingdings 2" panose="05020102010507070707" pitchFamily="18" charset="2"/>
                        <a:buChar char="®"/>
                        <a:tabLst>
                          <a:tab pos="215900" algn="l"/>
                        </a:tabLst>
                        <a:defRPr/>
                      </a:pPr>
                      <a:r>
                        <a:rPr lang="en-AU" sz="1100" kern="1200">
                          <a:solidFill>
                            <a:schemeClr val="tx1"/>
                          </a:solidFill>
                        </a:rPr>
                        <a:t>Clearly articulate the gender pay gaps (including the distinction between like-for-like pay and your employer gender pay gaps), drivers, actions taken and your credible plan to close these gaps for teams and other stakeholders. </a:t>
                      </a:r>
                      <a:r>
                        <a:rPr lang="en-US" sz="1100" kern="1200">
                          <a:solidFill>
                            <a:schemeClr val="tx1"/>
                          </a:solidFill>
                        </a:rPr>
                        <a:t>This includes the whole </a:t>
                      </a:r>
                      <a:r>
                        <a:rPr lang="en-US" sz="1100" kern="1200" err="1">
                          <a:solidFill>
                            <a:schemeClr val="tx1"/>
                          </a:solidFill>
                        </a:rPr>
                        <a:t>organisation</a:t>
                      </a:r>
                      <a:r>
                        <a:rPr lang="en-US" sz="1100" kern="1200">
                          <a:solidFill>
                            <a:schemeClr val="tx1"/>
                          </a:solidFill>
                        </a:rPr>
                        <a:t> or specific divisions, especially if there are ‘</a:t>
                      </a:r>
                      <a:r>
                        <a:rPr lang="en-US" sz="1100" kern="1200" err="1">
                          <a:solidFill>
                            <a:schemeClr val="tx1"/>
                          </a:solidFill>
                        </a:rPr>
                        <a:t>toughspots</a:t>
                      </a:r>
                      <a:r>
                        <a:rPr lang="en-US" sz="1100" kern="1200">
                          <a:solidFill>
                            <a:schemeClr val="tx1"/>
                          </a:solidFill>
                        </a:rPr>
                        <a:t>’.</a:t>
                      </a:r>
                      <a:endParaRPr lang="en-AU" sz="1100" kern="1200">
                        <a:solidFill>
                          <a:schemeClr val="tx1"/>
                        </a:solidFill>
                        <a:latin typeface="+mn-l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596793"/>
                  </a:ext>
                </a:extLst>
              </a:tr>
              <a:tr h="808452">
                <a:tc>
                  <a:txBody>
                    <a:bodyPr/>
                    <a:lstStyle/>
                    <a:p>
                      <a:r>
                        <a:rPr lang="en-AU" sz="1100" b="1" kern="1200">
                          <a:solidFill>
                            <a:schemeClr val="bg1"/>
                          </a:solidFill>
                          <a:latin typeface="+mn-lt"/>
                          <a:ea typeface="+mn-ea"/>
                          <a:cs typeface="+mn-cs"/>
                        </a:rPr>
                        <a:t>Remuneration, recruitment, development and line managers</a:t>
                      </a:r>
                    </a:p>
                  </a:txBody>
                  <a:tcPr marT="72000" anchor="ctr">
                    <a:lnL w="6350" cap="flat" cmpd="sng" algn="ctr">
                      <a:noFill/>
                      <a:prstDash val="solid"/>
                      <a:miter lim="800000"/>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AU" sz="1100" kern="1200">
                          <a:solidFill>
                            <a:schemeClr val="tx1"/>
                          </a:solidFill>
                        </a:rPr>
                        <a:t>Support data collection, analysis and reporting in line with the WGEA standards.</a:t>
                      </a:r>
                    </a:p>
                    <a:p>
                      <a:pPr marL="180000" lvl="2" indent="-180000" algn="l" defTabSz="986912" rtl="0" eaLnBrk="1" latinLnBrk="0" hangingPunct="1">
                        <a:spcAft>
                          <a:spcPts val="150"/>
                        </a:spcAft>
                        <a:buClr>
                          <a:schemeClr val="accent1"/>
                        </a:buClr>
                        <a:buSzPct val="100000"/>
                        <a:buFont typeface="Wingdings 2" panose="05020102010507070707" pitchFamily="18" charset="2"/>
                        <a:buChar char="®"/>
                        <a:tabLst>
                          <a:tab pos="215900" algn="l"/>
                        </a:tabLst>
                      </a:pPr>
                      <a:r>
                        <a:rPr lang="en-AU" sz="1100" kern="1200">
                          <a:solidFill>
                            <a:schemeClr val="tx1"/>
                          </a:solidFill>
                        </a:rPr>
                        <a:t>Support efforts to explain the data to current and potential employees, including the distinctions between like-for-like pay </a:t>
                      </a:r>
                      <a:br>
                        <a:rPr lang="en-AU" sz="1100" kern="1200">
                          <a:solidFill>
                            <a:schemeClr val="tx1"/>
                          </a:solidFill>
                        </a:rPr>
                      </a:br>
                      <a:r>
                        <a:rPr lang="en-AU" sz="1100" kern="1200">
                          <a:solidFill>
                            <a:schemeClr val="tx1"/>
                          </a:solidFill>
                        </a:rPr>
                        <a:t>and employer gender pay gaps, average and median gender pay gap values, total remuneration and base salary, to address misconceptions about gender pay inequality for comparable roles.</a:t>
                      </a:r>
                      <a:endParaRPr lang="en-AU" sz="1100" kern="1200">
                        <a:solidFill>
                          <a:schemeClr val="tx1"/>
                        </a:solidFill>
                        <a:latin typeface="+mn-l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6480821"/>
                  </a:ext>
                </a:extLst>
              </a:tr>
              <a:tr h="936104">
                <a:tc>
                  <a:txBody>
                    <a:bodyPr/>
                    <a:lstStyle/>
                    <a:p>
                      <a:r>
                        <a:rPr lang="en-AU" sz="1100" b="1" kern="1200">
                          <a:solidFill>
                            <a:schemeClr val="bg1"/>
                          </a:solidFill>
                          <a:latin typeface="+mn-lt"/>
                          <a:ea typeface="+mn-ea"/>
                          <a:cs typeface="+mn-cs"/>
                        </a:rPr>
                        <a:t>Head of Corporate Affairs/Communication; head of ESG/Sustainability; head of Investor Relations; head of Marketing</a:t>
                      </a:r>
                    </a:p>
                  </a:txBody>
                  <a:tcPr marT="72000" anchor="ctr">
                    <a:lnL w="6350" cap="flat" cmpd="sng" algn="ctr">
                      <a:noFill/>
                      <a:prstDash val="solid"/>
                      <a:miter lim="800000"/>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80000" marR="0" lvl="2" indent="-180000" algn="l" defTabSz="986912" rtl="0" eaLnBrk="1" fontAlgn="auto" latinLnBrk="0" hangingPunct="1">
                        <a:lnSpc>
                          <a:spcPct val="100000"/>
                        </a:lnSpc>
                        <a:spcBef>
                          <a:spcPts val="0"/>
                        </a:spcBef>
                        <a:spcAft>
                          <a:spcPts val="150"/>
                        </a:spcAft>
                        <a:buClr>
                          <a:schemeClr val="accent1"/>
                        </a:buClr>
                        <a:buSzPct val="100000"/>
                        <a:buFont typeface="Wingdings 2" panose="05020102010507070707" pitchFamily="18" charset="2"/>
                        <a:buChar char="®"/>
                        <a:tabLst>
                          <a:tab pos="215900" algn="l"/>
                        </a:tabLst>
                        <a:defRPr/>
                      </a:pPr>
                      <a:r>
                        <a:rPr lang="en-AU" sz="1100" kern="1200">
                          <a:solidFill>
                            <a:schemeClr val="tx1"/>
                          </a:solidFill>
                        </a:rPr>
                        <a:t>Recognise that gender pay gaps are likely to become a key measure of social impact performance (the ‘S’ in ESG). </a:t>
                      </a:r>
                    </a:p>
                    <a:p>
                      <a:pPr marL="180000" marR="0" lvl="2" indent="-180000" algn="l" defTabSz="986912" rtl="0" eaLnBrk="1" fontAlgn="auto" latinLnBrk="0" hangingPunct="1">
                        <a:lnSpc>
                          <a:spcPct val="100000"/>
                        </a:lnSpc>
                        <a:spcBef>
                          <a:spcPts val="0"/>
                        </a:spcBef>
                        <a:spcAft>
                          <a:spcPts val="150"/>
                        </a:spcAft>
                        <a:buClr>
                          <a:schemeClr val="accent1"/>
                        </a:buClr>
                        <a:buSzPct val="100000"/>
                        <a:buFont typeface="Wingdings 2" panose="05020102010507070707" pitchFamily="18" charset="2"/>
                        <a:buChar char="®"/>
                        <a:tabLst>
                          <a:tab pos="215900" algn="l"/>
                        </a:tabLst>
                        <a:defRPr/>
                      </a:pPr>
                      <a:r>
                        <a:rPr lang="en-AU" sz="1100" kern="1200">
                          <a:solidFill>
                            <a:schemeClr val="tx1"/>
                          </a:solidFill>
                        </a:rPr>
                        <a:t>Prepare relevant internal and external communications relating to the data (e.g. annual reports, investor briefings, website).</a:t>
                      </a:r>
                    </a:p>
                    <a:p>
                      <a:pPr marL="180000" marR="0" lvl="2" indent="-180000" algn="l" defTabSz="986912" rtl="0" eaLnBrk="1" fontAlgn="auto" latinLnBrk="0" hangingPunct="1">
                        <a:lnSpc>
                          <a:spcPct val="100000"/>
                        </a:lnSpc>
                        <a:spcBef>
                          <a:spcPts val="0"/>
                        </a:spcBef>
                        <a:spcAft>
                          <a:spcPts val="150"/>
                        </a:spcAft>
                        <a:buClr>
                          <a:schemeClr val="accent1"/>
                        </a:buClr>
                        <a:buSzPct val="100000"/>
                        <a:buFont typeface="Wingdings 2" panose="05020102010507070707" pitchFamily="18" charset="2"/>
                        <a:buChar char="®"/>
                        <a:tabLst>
                          <a:tab pos="215900" algn="l"/>
                        </a:tabLst>
                        <a:defRPr/>
                      </a:pPr>
                      <a:r>
                        <a:rPr lang="en-AU" sz="1100" kern="1200">
                          <a:solidFill>
                            <a:schemeClr val="tx1"/>
                          </a:solidFill>
                          <a:latin typeface="+mn-lt"/>
                          <a:ea typeface="+mn-ea"/>
                          <a:cs typeface="+mn-cs"/>
                        </a:rPr>
                        <a:t>Clearly articulate the gender pay gaps, drivers, actions taken and your credible plan to close gaps.</a:t>
                      </a: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5945224"/>
                  </a:ext>
                </a:extLst>
              </a:tr>
            </a:tbl>
          </a:graphicData>
        </a:graphic>
      </p:graphicFrame>
      <p:sp>
        <p:nvSpPr>
          <p:cNvPr id="7" name="Slide Number Placeholder 6">
            <a:extLst>
              <a:ext uri="{FF2B5EF4-FFF2-40B4-BE49-F238E27FC236}">
                <a16:creationId xmlns:a16="http://schemas.microsoft.com/office/drawing/2014/main" id="{ED0F335D-8281-F202-9BCA-2315EB3DBB59}"/>
              </a:ext>
            </a:extLst>
          </p:cNvPr>
          <p:cNvSpPr>
            <a:spLocks noGrp="1"/>
          </p:cNvSpPr>
          <p:nvPr>
            <p:ph type="sldNum" sz="quarter" idx="12"/>
          </p:nvPr>
        </p:nvSpPr>
        <p:spPr/>
        <p:txBody>
          <a:bodyPr/>
          <a:lstStyle/>
          <a:p>
            <a:fld id="{7E443CD1-5791-4D26-8C69-14AAA2881EA1}" type="slidenum">
              <a:rPr lang="en-GB" noProof="0" smtClean="0"/>
              <a:pPr/>
              <a:t>9</a:t>
            </a:fld>
            <a:endParaRPr lang="en-GB" noProof="0"/>
          </a:p>
        </p:txBody>
      </p:sp>
      <p:grpSp>
        <p:nvGrpSpPr>
          <p:cNvPr id="3" name="Group 2">
            <a:extLst>
              <a:ext uri="{FF2B5EF4-FFF2-40B4-BE49-F238E27FC236}">
                <a16:creationId xmlns:a16="http://schemas.microsoft.com/office/drawing/2014/main" id="{EF8A38EA-3C8A-436E-61F8-6E3445707AA6}"/>
              </a:ext>
            </a:extLst>
          </p:cNvPr>
          <p:cNvGrpSpPr/>
          <p:nvPr/>
        </p:nvGrpSpPr>
        <p:grpSpPr>
          <a:xfrm>
            <a:off x="7552456" y="436952"/>
            <a:ext cx="2687713" cy="300685"/>
            <a:chOff x="7516629" y="279077"/>
            <a:chExt cx="2687713" cy="300685"/>
          </a:xfrm>
        </p:grpSpPr>
        <p:grpSp>
          <p:nvGrpSpPr>
            <p:cNvPr id="5" name="Group 4">
              <a:extLst>
                <a:ext uri="{FF2B5EF4-FFF2-40B4-BE49-F238E27FC236}">
                  <a16:creationId xmlns:a16="http://schemas.microsoft.com/office/drawing/2014/main" id="{EDC9C8CD-68AF-4A69-D4A5-FD489ABB774D}"/>
                </a:ext>
              </a:extLst>
            </p:cNvPr>
            <p:cNvGrpSpPr/>
            <p:nvPr/>
          </p:nvGrpSpPr>
          <p:grpSpPr>
            <a:xfrm>
              <a:off x="9511452" y="279077"/>
              <a:ext cx="293922" cy="300685"/>
              <a:chOff x="9511452" y="279077"/>
              <a:chExt cx="293922" cy="300685"/>
            </a:xfrm>
          </p:grpSpPr>
          <p:sp>
            <p:nvSpPr>
              <p:cNvPr id="26" name="Rounded Rectangle 25">
                <a:extLst>
                  <a:ext uri="{FF2B5EF4-FFF2-40B4-BE49-F238E27FC236}">
                    <a16:creationId xmlns:a16="http://schemas.microsoft.com/office/drawing/2014/main" id="{865F60B5-35E5-8FD8-8DAD-37D71F3BB51B}"/>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7" name="Picture 26" descr="A black and grey logo&#10;&#10;Description automatically generated with medium confidence">
                <a:extLst>
                  <a:ext uri="{FF2B5EF4-FFF2-40B4-BE49-F238E27FC236}">
                    <a16:creationId xmlns:a16="http://schemas.microsoft.com/office/drawing/2014/main" id="{8EF29AE2-8E47-69F9-256D-CF11D247FDB4}"/>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8" name="Group 7">
              <a:extLst>
                <a:ext uri="{FF2B5EF4-FFF2-40B4-BE49-F238E27FC236}">
                  <a16:creationId xmlns:a16="http://schemas.microsoft.com/office/drawing/2014/main" id="{B89B5431-E693-9AA1-5EFA-8DFC0EDF166D}"/>
                </a:ext>
              </a:extLst>
            </p:cNvPr>
            <p:cNvGrpSpPr/>
            <p:nvPr/>
          </p:nvGrpSpPr>
          <p:grpSpPr>
            <a:xfrm>
              <a:off x="7915593" y="279077"/>
              <a:ext cx="293922" cy="300685"/>
              <a:chOff x="7915593" y="279077"/>
              <a:chExt cx="293922" cy="300685"/>
            </a:xfrm>
          </p:grpSpPr>
          <p:sp>
            <p:nvSpPr>
              <p:cNvPr id="24" name="Rounded Rectangle 23">
                <a:extLst>
                  <a:ext uri="{FF2B5EF4-FFF2-40B4-BE49-F238E27FC236}">
                    <a16:creationId xmlns:a16="http://schemas.microsoft.com/office/drawing/2014/main" id="{E37F8542-5153-AC38-4AE1-6AA938E0220F}"/>
                  </a:ext>
                </a:extLst>
              </p:cNvPr>
              <p:cNvSpPr>
                <a:spLocks noChangeAspect="1"/>
              </p:cNvSpPr>
              <p:nvPr/>
            </p:nvSpPr>
            <p:spPr>
              <a:xfrm rot="18824547">
                <a:off x="791221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5" name="Picture 24" descr="A logo of a gear with a arrow&#10;&#10;Description automatically generated">
                <a:extLst>
                  <a:ext uri="{FF2B5EF4-FFF2-40B4-BE49-F238E27FC236}">
                    <a16:creationId xmlns:a16="http://schemas.microsoft.com/office/drawing/2014/main" id="{F11425BF-BC3B-F4BB-F817-C385575ABB30}"/>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7959069" y="322103"/>
                <a:ext cx="206968" cy="214634"/>
              </a:xfrm>
              <a:prstGeom prst="rect">
                <a:avLst/>
              </a:prstGeom>
            </p:spPr>
          </p:pic>
        </p:grpSp>
        <p:grpSp>
          <p:nvGrpSpPr>
            <p:cNvPr id="9" name="Group 8">
              <a:extLst>
                <a:ext uri="{FF2B5EF4-FFF2-40B4-BE49-F238E27FC236}">
                  <a16:creationId xmlns:a16="http://schemas.microsoft.com/office/drawing/2014/main" id="{49C71A0E-31AC-4141-6F9E-9CF576382239}"/>
                </a:ext>
              </a:extLst>
            </p:cNvPr>
            <p:cNvGrpSpPr/>
            <p:nvPr/>
          </p:nvGrpSpPr>
          <p:grpSpPr>
            <a:xfrm>
              <a:off x="7516629" y="279077"/>
              <a:ext cx="293922" cy="300685"/>
              <a:chOff x="7516629" y="279077"/>
              <a:chExt cx="293922" cy="300685"/>
            </a:xfrm>
          </p:grpSpPr>
          <p:sp>
            <p:nvSpPr>
              <p:cNvPr id="22" name="Rounded Rectangle 21">
                <a:extLst>
                  <a:ext uri="{FF2B5EF4-FFF2-40B4-BE49-F238E27FC236}">
                    <a16:creationId xmlns:a16="http://schemas.microsoft.com/office/drawing/2014/main" id="{A72B6746-A38D-0BBD-7F78-7717A6096441}"/>
                  </a:ext>
                </a:extLst>
              </p:cNvPr>
              <p:cNvSpPr>
                <a:spLocks noChangeAspect="1"/>
              </p:cNvSpPr>
              <p:nvPr/>
            </p:nvSpPr>
            <p:spPr>
              <a:xfrm rot="18824547">
                <a:off x="7513247"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3" name="Picture 22" descr="A hand with a shield and a check mark in the middle&#10;&#10;Description automatically generated">
                <a:extLst>
                  <a:ext uri="{FF2B5EF4-FFF2-40B4-BE49-F238E27FC236}">
                    <a16:creationId xmlns:a16="http://schemas.microsoft.com/office/drawing/2014/main" id="{6D60DD6B-E258-7781-F0DB-C3A2EB0EA29A}"/>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560105" y="325936"/>
                <a:ext cx="206968" cy="206968"/>
              </a:xfrm>
              <a:prstGeom prst="rect">
                <a:avLst/>
              </a:prstGeom>
            </p:spPr>
          </p:pic>
        </p:grpSp>
        <p:grpSp>
          <p:nvGrpSpPr>
            <p:cNvPr id="10" name="Group 9">
              <a:extLst>
                <a:ext uri="{FF2B5EF4-FFF2-40B4-BE49-F238E27FC236}">
                  <a16:creationId xmlns:a16="http://schemas.microsoft.com/office/drawing/2014/main" id="{B9A48AF6-B147-3F07-A876-3FA0050966F9}"/>
                </a:ext>
              </a:extLst>
            </p:cNvPr>
            <p:cNvGrpSpPr/>
            <p:nvPr/>
          </p:nvGrpSpPr>
          <p:grpSpPr>
            <a:xfrm>
              <a:off x="8314559" y="279077"/>
              <a:ext cx="293922" cy="300685"/>
              <a:chOff x="8314559" y="279077"/>
              <a:chExt cx="293922" cy="300685"/>
            </a:xfrm>
          </p:grpSpPr>
          <p:sp>
            <p:nvSpPr>
              <p:cNvPr id="20" name="Rounded Rectangle 19">
                <a:extLst>
                  <a:ext uri="{FF2B5EF4-FFF2-40B4-BE49-F238E27FC236}">
                    <a16:creationId xmlns:a16="http://schemas.microsoft.com/office/drawing/2014/main" id="{DF7322C8-44D2-E518-79A2-423DBAF68B5C}"/>
                  </a:ext>
                </a:extLst>
              </p:cNvPr>
              <p:cNvSpPr>
                <a:spLocks noChangeAspect="1"/>
              </p:cNvSpPr>
              <p:nvPr/>
            </p:nvSpPr>
            <p:spPr>
              <a:xfrm rot="18824547">
                <a:off x="8311177"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1" name="Picture 20" descr="A graph with arrows and arrows in a circle&#10;&#10;Description automatically generated">
                <a:extLst>
                  <a:ext uri="{FF2B5EF4-FFF2-40B4-BE49-F238E27FC236}">
                    <a16:creationId xmlns:a16="http://schemas.microsoft.com/office/drawing/2014/main" id="{C5549D06-EF21-216B-D15B-939313156159}"/>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tretch>
                <a:fillRect/>
              </a:stretch>
            </p:blipFill>
            <p:spPr>
              <a:xfrm>
                <a:off x="8346096" y="321444"/>
                <a:ext cx="230847" cy="215953"/>
              </a:xfrm>
              <a:prstGeom prst="rect">
                <a:avLst/>
              </a:prstGeom>
            </p:spPr>
          </p:pic>
        </p:grpSp>
        <p:grpSp>
          <p:nvGrpSpPr>
            <p:cNvPr id="11" name="Group 10">
              <a:extLst>
                <a:ext uri="{FF2B5EF4-FFF2-40B4-BE49-F238E27FC236}">
                  <a16:creationId xmlns:a16="http://schemas.microsoft.com/office/drawing/2014/main" id="{0CC26C1D-D8D0-1B58-C138-87751791DB02}"/>
                </a:ext>
              </a:extLst>
            </p:cNvPr>
            <p:cNvGrpSpPr/>
            <p:nvPr/>
          </p:nvGrpSpPr>
          <p:grpSpPr>
            <a:xfrm>
              <a:off x="9112487" y="279077"/>
              <a:ext cx="293922" cy="300685"/>
              <a:chOff x="9112487" y="279077"/>
              <a:chExt cx="293922" cy="300685"/>
            </a:xfrm>
          </p:grpSpPr>
          <p:sp>
            <p:nvSpPr>
              <p:cNvPr id="18" name="Rounded Rectangle 17">
                <a:extLst>
                  <a:ext uri="{FF2B5EF4-FFF2-40B4-BE49-F238E27FC236}">
                    <a16:creationId xmlns:a16="http://schemas.microsoft.com/office/drawing/2014/main" id="{E1B8B191-7419-CBD8-D23F-90362FDC9F7E}"/>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9" name="Picture 18" descr="A logo with arrows in a circle&#10;&#10;Description automatically generated">
                <a:extLst>
                  <a:ext uri="{FF2B5EF4-FFF2-40B4-BE49-F238E27FC236}">
                    <a16:creationId xmlns:a16="http://schemas.microsoft.com/office/drawing/2014/main" id="{7DC6F98C-BBC8-6136-A7A5-A7526C0FB1D3}"/>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12" name="Group 11">
              <a:extLst>
                <a:ext uri="{FF2B5EF4-FFF2-40B4-BE49-F238E27FC236}">
                  <a16:creationId xmlns:a16="http://schemas.microsoft.com/office/drawing/2014/main" id="{19246619-7E4D-BE62-8068-93BCB405FC57}"/>
                </a:ext>
              </a:extLst>
            </p:cNvPr>
            <p:cNvGrpSpPr/>
            <p:nvPr/>
          </p:nvGrpSpPr>
          <p:grpSpPr>
            <a:xfrm>
              <a:off x="9910420" y="279077"/>
              <a:ext cx="293922" cy="300685"/>
              <a:chOff x="9910420" y="279077"/>
              <a:chExt cx="293922" cy="300685"/>
            </a:xfrm>
          </p:grpSpPr>
          <p:sp>
            <p:nvSpPr>
              <p:cNvPr id="16" name="Rounded Rectangle 15">
                <a:extLst>
                  <a:ext uri="{FF2B5EF4-FFF2-40B4-BE49-F238E27FC236}">
                    <a16:creationId xmlns:a16="http://schemas.microsoft.com/office/drawing/2014/main" id="{B7A0DFA3-7D30-7A5E-9A99-FB2854B7AB92}"/>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7" name="Picture 16" descr="A circular object with dots&#10;&#10;Description automatically generated with medium confidence">
                <a:extLst>
                  <a:ext uri="{FF2B5EF4-FFF2-40B4-BE49-F238E27FC236}">
                    <a16:creationId xmlns:a16="http://schemas.microsoft.com/office/drawing/2014/main" id="{01332408-4811-D236-9555-78B71D2B5015}"/>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13" name="Group 12">
              <a:extLst>
                <a:ext uri="{FF2B5EF4-FFF2-40B4-BE49-F238E27FC236}">
                  <a16:creationId xmlns:a16="http://schemas.microsoft.com/office/drawing/2014/main" id="{D1B86431-520A-B102-4CD6-F51F8D308B1A}"/>
                </a:ext>
              </a:extLst>
            </p:cNvPr>
            <p:cNvGrpSpPr/>
            <p:nvPr/>
          </p:nvGrpSpPr>
          <p:grpSpPr>
            <a:xfrm>
              <a:off x="8713523" y="279077"/>
              <a:ext cx="293922" cy="300685"/>
              <a:chOff x="8713523" y="279077"/>
              <a:chExt cx="293922" cy="300685"/>
            </a:xfrm>
          </p:grpSpPr>
          <p:sp>
            <p:nvSpPr>
              <p:cNvPr id="14" name="Rounded Rectangle 13">
                <a:extLst>
                  <a:ext uri="{FF2B5EF4-FFF2-40B4-BE49-F238E27FC236}">
                    <a16:creationId xmlns:a16="http://schemas.microsoft.com/office/drawing/2014/main" id="{B8E35B4F-34DD-6121-3B73-8757E5E25E03}"/>
                  </a:ext>
                </a:extLst>
              </p:cNvPr>
              <p:cNvSpPr>
                <a:spLocks noChangeAspect="1"/>
              </p:cNvSpPr>
              <p:nvPr/>
            </p:nvSpPr>
            <p:spPr>
              <a:xfrm rot="18824547">
                <a:off x="871014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5" name="Picture 14">
                <a:extLst>
                  <a:ext uri="{FF2B5EF4-FFF2-40B4-BE49-F238E27FC236}">
                    <a16:creationId xmlns:a16="http://schemas.microsoft.com/office/drawing/2014/main" id="{5C04A2D3-44CC-05C0-6ECB-F06E32C9C576}"/>
                  </a:ext>
                </a:extLst>
              </p:cNvPr>
              <p:cNvPicPr>
                <a:picLocks noChangeAspect="1"/>
              </p:cNvPicPr>
              <p:nvPr/>
            </p:nvPicPr>
            <p:blipFill>
              <a:blip r:embed="rId11"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sp>
        <p:nvSpPr>
          <p:cNvPr id="51" name="Title 5">
            <a:extLst>
              <a:ext uri="{FF2B5EF4-FFF2-40B4-BE49-F238E27FC236}">
                <a16:creationId xmlns:a16="http://schemas.microsoft.com/office/drawing/2014/main" id="{B611F2A2-4D0F-B81B-C531-B125A63C38DB}"/>
              </a:ext>
            </a:extLst>
          </p:cNvPr>
          <p:cNvSpPr txBox="1">
            <a:spLocks/>
          </p:cNvSpPr>
          <p:nvPr/>
        </p:nvSpPr>
        <p:spPr bwMode="gray">
          <a:xfrm>
            <a:off x="426387" y="863861"/>
            <a:ext cx="9507535" cy="420457"/>
          </a:xfrm>
          <a:prstGeom prst="rect">
            <a:avLst/>
          </a:prstGeom>
        </p:spPr>
        <p:txBody>
          <a:bodyPr vert="horz" lIns="91440" tIns="45720" rIns="91440" bIns="45720" rtlCol="0" anchor="ctr">
            <a:noAutofit/>
          </a:bodyPr>
          <a:lst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a:lstStyle>
          <a:p>
            <a:pPr>
              <a:spcBef>
                <a:spcPts val="600"/>
              </a:spcBef>
              <a:spcAft>
                <a:spcPts val="1200"/>
              </a:spcAft>
            </a:pPr>
            <a:r>
              <a:rPr lang="en-US" sz="1600">
                <a:solidFill>
                  <a:schemeClr val="accent2"/>
                </a:solidFill>
              </a:rPr>
              <a:t>Below is an outline of key </a:t>
            </a:r>
            <a:r>
              <a:rPr lang="en-US" sz="1600" err="1">
                <a:solidFill>
                  <a:schemeClr val="accent2"/>
                </a:solidFill>
              </a:rPr>
              <a:t>organisation</a:t>
            </a:r>
            <a:r>
              <a:rPr lang="en-US" sz="1600">
                <a:solidFill>
                  <a:schemeClr val="accent2"/>
                </a:solidFill>
              </a:rPr>
              <a:t> stakeholders and the role they can play to help understand gender pay gap data, develop action plans and prepare internal and external communications.</a:t>
            </a:r>
            <a:endParaRPr lang="en-AU" sz="1400">
              <a:solidFill>
                <a:schemeClr val="accent2"/>
              </a:solidFill>
            </a:endParaRPr>
          </a:p>
        </p:txBody>
      </p:sp>
    </p:spTree>
    <p:extLst>
      <p:ext uri="{BB962C8B-B14F-4D97-AF65-F5344CB8AC3E}">
        <p14:creationId xmlns:p14="http://schemas.microsoft.com/office/powerpoint/2010/main" val="243527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y and black background&#10;&#10;Description automatically generated">
            <a:extLst>
              <a:ext uri="{FF2B5EF4-FFF2-40B4-BE49-F238E27FC236}">
                <a16:creationId xmlns:a16="http://schemas.microsoft.com/office/drawing/2014/main" id="{05ABE8AF-78F4-CA47-F829-1588F4A7DEC9}"/>
              </a:ext>
            </a:extLst>
          </p:cNvPr>
          <p:cNvPicPr>
            <a:picLocks noGrp="1" noRot="1" noMove="1" noResize="1" noEditPoints="1" noAdjustHandles="1" noChangeArrowheads="1" noChangeShapeType="1" noCrop="1"/>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graphicFrame>
        <p:nvGraphicFramePr>
          <p:cNvPr id="5" name="Table 4">
            <a:extLst>
              <a:ext uri="{FF2B5EF4-FFF2-40B4-BE49-F238E27FC236}">
                <a16:creationId xmlns:a16="http://schemas.microsoft.com/office/drawing/2014/main" id="{E9B2DEB8-417B-4A5E-EB1E-B4EC779D472E}"/>
              </a:ext>
            </a:extLst>
          </p:cNvPr>
          <p:cNvGraphicFramePr>
            <a:graphicFrameLocks noGrp="1"/>
          </p:cNvGraphicFramePr>
          <p:nvPr>
            <p:extLst>
              <p:ext uri="{D42A27DB-BD31-4B8C-83A1-F6EECF244321}">
                <p14:modId xmlns:p14="http://schemas.microsoft.com/office/powerpoint/2010/main" val="4034206562"/>
              </p:ext>
            </p:extLst>
          </p:nvPr>
        </p:nvGraphicFramePr>
        <p:xfrm>
          <a:off x="446880" y="1336260"/>
          <a:ext cx="9790807" cy="5729068"/>
        </p:xfrm>
        <a:graphic>
          <a:graphicData uri="http://schemas.openxmlformats.org/drawingml/2006/table">
            <a:tbl>
              <a:tblPr firstRow="1" firstCol="1" bandRow="1">
                <a:tableStyleId>{2D5ABB26-0587-4C30-8999-92F81FD0307C}</a:tableStyleId>
              </a:tblPr>
              <a:tblGrid>
                <a:gridCol w="1496365">
                  <a:extLst>
                    <a:ext uri="{9D8B030D-6E8A-4147-A177-3AD203B41FA5}">
                      <a16:colId xmlns:a16="http://schemas.microsoft.com/office/drawing/2014/main" val="327351938"/>
                    </a:ext>
                  </a:extLst>
                </a:gridCol>
                <a:gridCol w="8294442">
                  <a:extLst>
                    <a:ext uri="{9D8B030D-6E8A-4147-A177-3AD203B41FA5}">
                      <a16:colId xmlns:a16="http://schemas.microsoft.com/office/drawing/2014/main" val="4043167184"/>
                    </a:ext>
                  </a:extLst>
                </a:gridCol>
              </a:tblGrid>
              <a:tr h="939926">
                <a:tc>
                  <a:txBody>
                    <a:bodyPr/>
                    <a:lstStyle/>
                    <a:p>
                      <a:pPr algn="l">
                        <a:lnSpc>
                          <a:spcPts val="1400"/>
                        </a:lnSpc>
                        <a:spcBef>
                          <a:spcPts val="600"/>
                        </a:spcBef>
                        <a:spcAft>
                          <a:spcPts val="400"/>
                        </a:spcAft>
                      </a:pPr>
                      <a:r>
                        <a:rPr lang="en-GB" sz="1100" b="1">
                          <a:solidFill>
                            <a:schemeClr val="bg1"/>
                          </a:solidFill>
                          <a:effectLst/>
                          <a:latin typeface="+mn-lt"/>
                        </a:rPr>
                        <a:t>Workforce coverage</a:t>
                      </a:r>
                      <a:endParaRPr lang="en-AU" sz="1100" b="1">
                        <a:solidFill>
                          <a:schemeClr val="bg1"/>
                        </a:solidFill>
                        <a:effectLst/>
                        <a:latin typeface="+mn-lt"/>
                        <a:ea typeface="SimSun" panose="02010600030101010101" pitchFamily="2" charset="-122"/>
                        <a:cs typeface="Times New Roman" panose="02020603050405020304" pitchFamily="18" charset="0"/>
                      </a:endParaRPr>
                    </a:p>
                  </a:txBody>
                  <a:tcPr marL="68580" marR="68580" marT="72000" marB="0">
                    <a:lnT w="6350" cap="flat" cmpd="sng" algn="ctr">
                      <a:solidFill>
                        <a:schemeClr val="accent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algn="l" defTabSz="986912" rtl="0" eaLnBrk="1" latinLnBrk="0" hangingPunct="1">
                        <a:lnSpc>
                          <a:spcPts val="1400"/>
                        </a:lnSpc>
                        <a:spcBef>
                          <a:spcPts val="600"/>
                        </a:spcBef>
                        <a:spcAft>
                          <a:spcPts val="400"/>
                        </a:spcAft>
                      </a:pPr>
                      <a:endParaRPr lang="en-GB" sz="1100" b="0" i="0" kern="1200">
                        <a:solidFill>
                          <a:schemeClr val="tx1"/>
                        </a:solidFill>
                        <a:effectLst/>
                        <a:latin typeface="+mn-lt"/>
                        <a:ea typeface="+mn-ea"/>
                        <a:cs typeface="+mn-cs"/>
                      </a:endParaRPr>
                    </a:p>
                  </a:txBody>
                  <a:tcPr marL="68580" marR="68580" marT="72000" marB="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5536938"/>
                  </a:ext>
                </a:extLst>
              </a:tr>
              <a:tr h="3861488">
                <a:tc>
                  <a:txBody>
                    <a:bodyPr/>
                    <a:lstStyle/>
                    <a:p>
                      <a:pPr algn="l">
                        <a:lnSpc>
                          <a:spcPts val="1400"/>
                        </a:lnSpc>
                        <a:spcBef>
                          <a:spcPts val="600"/>
                        </a:spcBef>
                        <a:spcAft>
                          <a:spcPts val="400"/>
                        </a:spcAft>
                      </a:pPr>
                      <a:r>
                        <a:rPr lang="en-GB" sz="1100" b="1">
                          <a:solidFill>
                            <a:schemeClr val="bg1"/>
                          </a:solidFill>
                          <a:effectLst/>
                          <a:latin typeface="+mn-lt"/>
                        </a:rPr>
                        <a:t>Gender pay gap analysis</a:t>
                      </a:r>
                      <a:endParaRPr lang="en-AU" sz="1100" b="1">
                        <a:solidFill>
                          <a:schemeClr val="bg1"/>
                        </a:solidFill>
                        <a:effectLst/>
                        <a:latin typeface="+mn-lt"/>
                        <a:ea typeface="SimSun" panose="02010600030101010101" pitchFamily="2" charset="-122"/>
                        <a:cs typeface="Times New Roman" panose="02020603050405020304" pitchFamily="18" charset="0"/>
                      </a:endParaRPr>
                    </a:p>
                  </a:txBody>
                  <a:tcPr marL="68580" marR="68580" marT="72000" marB="0">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algn="just" defTabSz="986912" rtl="0" eaLnBrk="1" latinLnBrk="0" hangingPunct="1">
                        <a:lnSpc>
                          <a:spcPts val="1400"/>
                        </a:lnSpc>
                        <a:spcBef>
                          <a:spcPts val="600"/>
                        </a:spcBef>
                        <a:spcAft>
                          <a:spcPts val="400"/>
                        </a:spcAft>
                      </a:pPr>
                      <a:endParaRPr lang="en-AU" sz="1100" i="0"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72000" marB="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42642963"/>
                  </a:ext>
                </a:extLst>
              </a:tr>
              <a:tr h="927654">
                <a:tc>
                  <a:txBody>
                    <a:bodyPr/>
                    <a:lstStyle/>
                    <a:p>
                      <a:pPr algn="l">
                        <a:lnSpc>
                          <a:spcPts val="1400"/>
                        </a:lnSpc>
                        <a:spcBef>
                          <a:spcPts val="600"/>
                        </a:spcBef>
                        <a:spcAft>
                          <a:spcPts val="400"/>
                        </a:spcAft>
                      </a:pPr>
                      <a:r>
                        <a:rPr lang="en-AU" sz="1100" b="1">
                          <a:solidFill>
                            <a:schemeClr val="bg1"/>
                          </a:solidFill>
                          <a:effectLst/>
                          <a:latin typeface="+mn-lt"/>
                        </a:rPr>
                        <a:t>Other</a:t>
                      </a:r>
                      <a:endParaRPr lang="en-AU" sz="1100" b="1">
                        <a:solidFill>
                          <a:schemeClr val="bg1"/>
                        </a:solidFill>
                        <a:effectLst/>
                        <a:latin typeface="+mn-lt"/>
                        <a:ea typeface="SimSun" panose="02010600030101010101" pitchFamily="2" charset="-122"/>
                        <a:cs typeface="Times New Roman" panose="02020603050405020304" pitchFamily="18" charset="0"/>
                      </a:endParaRPr>
                    </a:p>
                  </a:txBody>
                  <a:tcPr marL="68580" marR="68580" marT="72000" marB="0">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pPr marL="0" lvl="0" indent="0" algn="l" defTabSz="995507" rtl="0" eaLnBrk="1" latinLnBrk="0" hangingPunct="1">
                        <a:lnSpc>
                          <a:spcPts val="1400"/>
                        </a:lnSpc>
                        <a:spcBef>
                          <a:spcPts val="300"/>
                        </a:spcBef>
                        <a:spcAft>
                          <a:spcPts val="0"/>
                        </a:spcAft>
                        <a:buClr>
                          <a:srgbClr val="F2612C"/>
                        </a:buClr>
                        <a:buFont typeface="Wingdings 2" panose="05020102010507070707" pitchFamily="18" charset="2"/>
                        <a:buNone/>
                        <a:tabLst>
                          <a:tab pos="215900" algn="l"/>
                        </a:tabLst>
                      </a:pPr>
                      <a:r>
                        <a:rPr lang="en-AU" sz="1100" b="1" i="1" kern="1200">
                          <a:solidFill>
                            <a:schemeClr val="accent2">
                              <a:lumMod val="60000"/>
                              <a:lumOff val="40000"/>
                            </a:schemeClr>
                          </a:solidFill>
                          <a:effectLst/>
                          <a:latin typeface="+mj-lt"/>
                          <a:ea typeface="+mn-ea"/>
                          <a:cs typeface="+mn-cs"/>
                        </a:rPr>
                        <a:t>Guidance note:</a:t>
                      </a:r>
                      <a:r>
                        <a:rPr lang="en-AU" sz="1100" b="0" i="1" kern="1200">
                          <a:solidFill>
                            <a:schemeClr val="accent2">
                              <a:lumMod val="60000"/>
                              <a:lumOff val="40000"/>
                            </a:schemeClr>
                          </a:solidFill>
                          <a:effectLst/>
                          <a:latin typeface="+mn-lt"/>
                          <a:ea typeface="+mn-ea"/>
                          <a:cs typeface="+mn-cs"/>
                        </a:rPr>
                        <a:t> Include </a:t>
                      </a:r>
                      <a:r>
                        <a:rPr lang="en-US" sz="1100" b="0" i="1" kern="1200">
                          <a:solidFill>
                            <a:schemeClr val="accent2">
                              <a:lumMod val="60000"/>
                              <a:lumOff val="40000"/>
                            </a:schemeClr>
                          </a:solidFill>
                          <a:effectLst/>
                          <a:latin typeface="+mn-lt"/>
                          <a:ea typeface="+mn-ea"/>
                          <a:cs typeface="+mn-cs"/>
                        </a:rPr>
                        <a:t>any other context or background that will be helpful for stakeholders to understand your data set or any limitations of the data.</a:t>
                      </a:r>
                    </a:p>
                    <a:p>
                      <a:pPr marL="0" lvl="0" indent="0" algn="l" defTabSz="995507" rtl="0" eaLnBrk="1" latinLnBrk="0" hangingPunct="1">
                        <a:lnSpc>
                          <a:spcPts val="1400"/>
                        </a:lnSpc>
                        <a:spcBef>
                          <a:spcPts val="300"/>
                        </a:spcBef>
                        <a:spcAft>
                          <a:spcPts val="0"/>
                        </a:spcAft>
                        <a:buClr>
                          <a:srgbClr val="F2612C"/>
                        </a:buClr>
                        <a:buFont typeface="Wingdings 2" panose="05020102010507070707" pitchFamily="18" charset="2"/>
                        <a:buNone/>
                        <a:tabLst>
                          <a:tab pos="215900" algn="l"/>
                        </a:tabLst>
                      </a:pPr>
                      <a:endParaRPr lang="en-AU" sz="1100" i="0"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72000" marB="0">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21997919"/>
                  </a:ext>
                </a:extLst>
              </a:tr>
            </a:tbl>
          </a:graphicData>
        </a:graphic>
      </p:graphicFrame>
      <p:sp>
        <p:nvSpPr>
          <p:cNvPr id="2" name="Title 5">
            <a:extLst>
              <a:ext uri="{FF2B5EF4-FFF2-40B4-BE49-F238E27FC236}">
                <a16:creationId xmlns:a16="http://schemas.microsoft.com/office/drawing/2014/main" id="{3660F3F4-6F22-FCC3-A551-C44ECD5F02EC}"/>
              </a:ext>
            </a:extLst>
          </p:cNvPr>
          <p:cNvSpPr>
            <a:spLocks noGrp="1"/>
          </p:cNvSpPr>
          <p:nvPr>
            <p:ph type="title"/>
          </p:nvPr>
        </p:nvSpPr>
        <p:spPr>
          <a:xfrm>
            <a:off x="404485" y="357984"/>
            <a:ext cx="9361286" cy="504000"/>
          </a:xfrm>
        </p:spPr>
        <p:txBody>
          <a:bodyPr>
            <a:noAutofit/>
          </a:bodyPr>
          <a:lstStyle/>
          <a:p>
            <a:r>
              <a:rPr lang="en-AU" sz="2800">
                <a:latin typeface="+mj-lt"/>
              </a:rPr>
              <a:t>2. </a:t>
            </a:r>
            <a:r>
              <a:rPr lang="en-AU" sz="2800"/>
              <a:t>Context</a:t>
            </a:r>
          </a:p>
        </p:txBody>
      </p:sp>
      <p:sp>
        <p:nvSpPr>
          <p:cNvPr id="4" name="Slide Number Placeholder 3">
            <a:extLst>
              <a:ext uri="{FF2B5EF4-FFF2-40B4-BE49-F238E27FC236}">
                <a16:creationId xmlns:a16="http://schemas.microsoft.com/office/drawing/2014/main" id="{20C8A978-6D1B-B9B4-47C7-B8A24AF8A331}"/>
              </a:ext>
            </a:extLst>
          </p:cNvPr>
          <p:cNvSpPr>
            <a:spLocks noGrp="1"/>
          </p:cNvSpPr>
          <p:nvPr>
            <p:ph type="sldNum" sz="quarter" idx="12"/>
          </p:nvPr>
        </p:nvSpPr>
        <p:spPr/>
        <p:txBody>
          <a:bodyPr/>
          <a:lstStyle/>
          <a:p>
            <a:fld id="{7E443CD1-5791-4D26-8C69-14AAA2881EA1}" type="slidenum">
              <a:rPr lang="en-GB" noProof="0" smtClean="0"/>
              <a:pPr/>
              <a:t>10</a:t>
            </a:fld>
            <a:endParaRPr lang="en-GB" noProof="0"/>
          </a:p>
        </p:txBody>
      </p:sp>
      <p:grpSp>
        <p:nvGrpSpPr>
          <p:cNvPr id="53" name="Group 52">
            <a:extLst>
              <a:ext uri="{FF2B5EF4-FFF2-40B4-BE49-F238E27FC236}">
                <a16:creationId xmlns:a16="http://schemas.microsoft.com/office/drawing/2014/main" id="{5D8952A2-0324-F753-FC8C-44322A2D261E}"/>
              </a:ext>
            </a:extLst>
          </p:cNvPr>
          <p:cNvGrpSpPr/>
          <p:nvPr/>
        </p:nvGrpSpPr>
        <p:grpSpPr>
          <a:xfrm>
            <a:off x="7549974" y="449810"/>
            <a:ext cx="2687713" cy="300685"/>
            <a:chOff x="7516629" y="279077"/>
            <a:chExt cx="2687713" cy="300685"/>
          </a:xfrm>
        </p:grpSpPr>
        <p:grpSp>
          <p:nvGrpSpPr>
            <p:cNvPr id="7" name="Group 6">
              <a:extLst>
                <a:ext uri="{FF2B5EF4-FFF2-40B4-BE49-F238E27FC236}">
                  <a16:creationId xmlns:a16="http://schemas.microsoft.com/office/drawing/2014/main" id="{27EFE082-16A1-3A68-0D47-FC112356397B}"/>
                </a:ext>
              </a:extLst>
            </p:cNvPr>
            <p:cNvGrpSpPr/>
            <p:nvPr/>
          </p:nvGrpSpPr>
          <p:grpSpPr>
            <a:xfrm>
              <a:off x="9511452" y="279077"/>
              <a:ext cx="293922" cy="300685"/>
              <a:chOff x="9511452" y="279077"/>
              <a:chExt cx="293922" cy="300685"/>
            </a:xfrm>
          </p:grpSpPr>
          <p:sp>
            <p:nvSpPr>
              <p:cNvPr id="26" name="Rounded Rectangle 25">
                <a:extLst>
                  <a:ext uri="{FF2B5EF4-FFF2-40B4-BE49-F238E27FC236}">
                    <a16:creationId xmlns:a16="http://schemas.microsoft.com/office/drawing/2014/main" id="{D9A22F3F-7794-C1E1-65AD-C27755B8B63A}"/>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7" name="Picture 26" descr="A black and grey logo&#10;&#10;Description automatically generated with medium confidence">
                <a:extLst>
                  <a:ext uri="{FF2B5EF4-FFF2-40B4-BE49-F238E27FC236}">
                    <a16:creationId xmlns:a16="http://schemas.microsoft.com/office/drawing/2014/main" id="{A0C33DCF-7055-0FB1-87DD-7548F40707D3}"/>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10" name="Group 9">
              <a:extLst>
                <a:ext uri="{FF2B5EF4-FFF2-40B4-BE49-F238E27FC236}">
                  <a16:creationId xmlns:a16="http://schemas.microsoft.com/office/drawing/2014/main" id="{35499398-FC78-0EB4-3172-378BE0EA37C1}"/>
                </a:ext>
              </a:extLst>
            </p:cNvPr>
            <p:cNvGrpSpPr/>
            <p:nvPr/>
          </p:nvGrpSpPr>
          <p:grpSpPr>
            <a:xfrm>
              <a:off x="8314559" y="279077"/>
              <a:ext cx="293922" cy="300685"/>
              <a:chOff x="8314559" y="279077"/>
              <a:chExt cx="293922" cy="300685"/>
            </a:xfrm>
          </p:grpSpPr>
          <p:sp>
            <p:nvSpPr>
              <p:cNvPr id="20" name="Rounded Rectangle 19">
                <a:extLst>
                  <a:ext uri="{FF2B5EF4-FFF2-40B4-BE49-F238E27FC236}">
                    <a16:creationId xmlns:a16="http://schemas.microsoft.com/office/drawing/2014/main" id="{C7D88A35-A50E-C2C3-B982-F44DBECEDFF7}"/>
                  </a:ext>
                </a:extLst>
              </p:cNvPr>
              <p:cNvSpPr>
                <a:spLocks noChangeAspect="1"/>
              </p:cNvSpPr>
              <p:nvPr/>
            </p:nvSpPr>
            <p:spPr>
              <a:xfrm rot="18824547">
                <a:off x="8311177"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1" name="Picture 20" descr="A graph with arrows and arrows in a circle&#10;&#10;Description automatically generated">
                <a:extLst>
                  <a:ext uri="{FF2B5EF4-FFF2-40B4-BE49-F238E27FC236}">
                    <a16:creationId xmlns:a16="http://schemas.microsoft.com/office/drawing/2014/main" id="{C95B1B4B-F97F-6EB3-D066-C4E224EFB8C0}"/>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8346096" y="321444"/>
                <a:ext cx="230847" cy="215953"/>
              </a:xfrm>
              <a:prstGeom prst="rect">
                <a:avLst/>
              </a:prstGeom>
            </p:spPr>
          </p:pic>
        </p:grpSp>
        <p:grpSp>
          <p:nvGrpSpPr>
            <p:cNvPr id="11" name="Group 10">
              <a:extLst>
                <a:ext uri="{FF2B5EF4-FFF2-40B4-BE49-F238E27FC236}">
                  <a16:creationId xmlns:a16="http://schemas.microsoft.com/office/drawing/2014/main" id="{2217D63B-4E96-120C-D684-27EAD7F591CB}"/>
                </a:ext>
              </a:extLst>
            </p:cNvPr>
            <p:cNvGrpSpPr/>
            <p:nvPr/>
          </p:nvGrpSpPr>
          <p:grpSpPr>
            <a:xfrm>
              <a:off x="9112487" y="279077"/>
              <a:ext cx="293922" cy="300685"/>
              <a:chOff x="9112487" y="279077"/>
              <a:chExt cx="293922" cy="300685"/>
            </a:xfrm>
          </p:grpSpPr>
          <p:sp>
            <p:nvSpPr>
              <p:cNvPr id="18" name="Rounded Rectangle 17">
                <a:extLst>
                  <a:ext uri="{FF2B5EF4-FFF2-40B4-BE49-F238E27FC236}">
                    <a16:creationId xmlns:a16="http://schemas.microsoft.com/office/drawing/2014/main" id="{B65E93D8-9DF9-5871-AA48-91481EB3E5FD}"/>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9" name="Picture 18" descr="A logo with arrows in a circle&#10;&#10;Description automatically generated">
                <a:extLst>
                  <a:ext uri="{FF2B5EF4-FFF2-40B4-BE49-F238E27FC236}">
                    <a16:creationId xmlns:a16="http://schemas.microsoft.com/office/drawing/2014/main" id="{D2E2A7ED-7327-4618-3D90-45C8E8C9A78B}"/>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12" name="Group 11">
              <a:extLst>
                <a:ext uri="{FF2B5EF4-FFF2-40B4-BE49-F238E27FC236}">
                  <a16:creationId xmlns:a16="http://schemas.microsoft.com/office/drawing/2014/main" id="{CEC3701D-E12D-E39F-CD8A-B72E3FF0EDBD}"/>
                </a:ext>
              </a:extLst>
            </p:cNvPr>
            <p:cNvGrpSpPr/>
            <p:nvPr/>
          </p:nvGrpSpPr>
          <p:grpSpPr>
            <a:xfrm>
              <a:off x="9910420" y="279077"/>
              <a:ext cx="293922" cy="300685"/>
              <a:chOff x="9910420" y="279077"/>
              <a:chExt cx="293922" cy="300685"/>
            </a:xfrm>
          </p:grpSpPr>
          <p:sp>
            <p:nvSpPr>
              <p:cNvPr id="16" name="Rounded Rectangle 15">
                <a:extLst>
                  <a:ext uri="{FF2B5EF4-FFF2-40B4-BE49-F238E27FC236}">
                    <a16:creationId xmlns:a16="http://schemas.microsoft.com/office/drawing/2014/main" id="{10E98EDF-B01D-3828-87E0-B881CED08EFB}"/>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7" name="Picture 16" descr="A circular object with dots&#10;&#10;Description automatically generated with medium confidence">
                <a:extLst>
                  <a:ext uri="{FF2B5EF4-FFF2-40B4-BE49-F238E27FC236}">
                    <a16:creationId xmlns:a16="http://schemas.microsoft.com/office/drawing/2014/main" id="{60B94861-FB9A-D05D-8E79-20F2C89368C8}"/>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13" name="Group 12">
              <a:extLst>
                <a:ext uri="{FF2B5EF4-FFF2-40B4-BE49-F238E27FC236}">
                  <a16:creationId xmlns:a16="http://schemas.microsoft.com/office/drawing/2014/main" id="{6B2F2B3B-45A6-3B1D-A5DA-BE647C164AF6}"/>
                </a:ext>
              </a:extLst>
            </p:cNvPr>
            <p:cNvGrpSpPr/>
            <p:nvPr/>
          </p:nvGrpSpPr>
          <p:grpSpPr>
            <a:xfrm>
              <a:off x="8713523" y="279077"/>
              <a:ext cx="293922" cy="300685"/>
              <a:chOff x="8713523" y="279077"/>
              <a:chExt cx="293922" cy="300685"/>
            </a:xfrm>
          </p:grpSpPr>
          <p:sp>
            <p:nvSpPr>
              <p:cNvPr id="14" name="Rounded Rectangle 13">
                <a:extLst>
                  <a:ext uri="{FF2B5EF4-FFF2-40B4-BE49-F238E27FC236}">
                    <a16:creationId xmlns:a16="http://schemas.microsoft.com/office/drawing/2014/main" id="{3B862D82-257B-6B35-008E-78AFE5E9F490}"/>
                  </a:ext>
                </a:extLst>
              </p:cNvPr>
              <p:cNvSpPr>
                <a:spLocks noChangeAspect="1"/>
              </p:cNvSpPr>
              <p:nvPr/>
            </p:nvSpPr>
            <p:spPr>
              <a:xfrm rot="18824547">
                <a:off x="871014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5" name="Picture 14">
                <a:extLst>
                  <a:ext uri="{FF2B5EF4-FFF2-40B4-BE49-F238E27FC236}">
                    <a16:creationId xmlns:a16="http://schemas.microsoft.com/office/drawing/2014/main" id="{50D2C218-B90E-7AA4-C8B9-EECA9A9D92BA}"/>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nvGrpSpPr>
            <p:cNvPr id="29" name="Group 28">
              <a:extLst>
                <a:ext uri="{FF2B5EF4-FFF2-40B4-BE49-F238E27FC236}">
                  <a16:creationId xmlns:a16="http://schemas.microsoft.com/office/drawing/2014/main" id="{B7FD2348-0868-8928-9F28-C75D83FA5268}"/>
                </a:ext>
              </a:extLst>
            </p:cNvPr>
            <p:cNvGrpSpPr/>
            <p:nvPr/>
          </p:nvGrpSpPr>
          <p:grpSpPr>
            <a:xfrm>
              <a:off x="7916732" y="279077"/>
              <a:ext cx="293922" cy="300685"/>
              <a:chOff x="7910328" y="279077"/>
              <a:chExt cx="293922" cy="300685"/>
            </a:xfrm>
          </p:grpSpPr>
          <p:sp>
            <p:nvSpPr>
              <p:cNvPr id="28" name="Rounded Rectangle 27">
                <a:extLst>
                  <a:ext uri="{FF2B5EF4-FFF2-40B4-BE49-F238E27FC236}">
                    <a16:creationId xmlns:a16="http://schemas.microsoft.com/office/drawing/2014/main" id="{8ECA0972-7B48-C0CC-6899-398F3DEECA51}"/>
                  </a:ext>
                </a:extLst>
              </p:cNvPr>
              <p:cNvSpPr>
                <a:spLocks noChangeAspect="1"/>
              </p:cNvSpPr>
              <p:nvPr/>
            </p:nvSpPr>
            <p:spPr>
              <a:xfrm rot="18824547">
                <a:off x="7906946"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5" name="Picture 24" descr="A logo of a gear with a arrow&#10;&#10;Description automatically generated">
                <a:extLst>
                  <a:ext uri="{FF2B5EF4-FFF2-40B4-BE49-F238E27FC236}">
                    <a16:creationId xmlns:a16="http://schemas.microsoft.com/office/drawing/2014/main" id="{2EA98997-D761-EB51-C204-D0F0120558F1}"/>
                  </a:ext>
                </a:extLst>
              </p:cNvPr>
              <p:cNvPicPr>
                <a:picLocks noChangeAspect="1"/>
              </p:cNvPicPr>
              <p:nvPr/>
            </p:nvPicPr>
            <p:blipFill>
              <a:blip r:embed="rId9" cstate="print">
                <a:biLevel thresh="25000"/>
                <a:alphaModFix/>
                <a:extLst>
                  <a:ext uri="{28A0092B-C50C-407E-A947-70E740481C1C}">
                    <a14:useLocalDpi xmlns:a14="http://schemas.microsoft.com/office/drawing/2010/main" val="0"/>
                  </a:ext>
                </a:extLst>
              </a:blip>
              <a:stretch>
                <a:fillRect/>
              </a:stretch>
            </p:blipFill>
            <p:spPr>
              <a:xfrm>
                <a:off x="7953804" y="322103"/>
                <a:ext cx="206968" cy="214634"/>
              </a:xfrm>
              <a:prstGeom prst="rect">
                <a:avLst/>
              </a:prstGeom>
            </p:spPr>
          </p:pic>
        </p:grpSp>
        <p:grpSp>
          <p:nvGrpSpPr>
            <p:cNvPr id="31" name="Group 30">
              <a:extLst>
                <a:ext uri="{FF2B5EF4-FFF2-40B4-BE49-F238E27FC236}">
                  <a16:creationId xmlns:a16="http://schemas.microsoft.com/office/drawing/2014/main" id="{A974BAF9-9E18-E36B-7465-7B34DC4A7A1C}"/>
                </a:ext>
              </a:extLst>
            </p:cNvPr>
            <p:cNvGrpSpPr/>
            <p:nvPr/>
          </p:nvGrpSpPr>
          <p:grpSpPr>
            <a:xfrm>
              <a:off x="7516629" y="279077"/>
              <a:ext cx="293922" cy="300685"/>
              <a:chOff x="7516629" y="279077"/>
              <a:chExt cx="293922" cy="300685"/>
            </a:xfrm>
          </p:grpSpPr>
          <p:sp>
            <p:nvSpPr>
              <p:cNvPr id="22" name="Rounded Rectangle 21">
                <a:extLst>
                  <a:ext uri="{FF2B5EF4-FFF2-40B4-BE49-F238E27FC236}">
                    <a16:creationId xmlns:a16="http://schemas.microsoft.com/office/drawing/2014/main" id="{46292373-8BD7-0A00-7D3D-8EAC67D8E821}"/>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3" name="Picture 22">
                <a:extLst>
                  <a:ext uri="{FF2B5EF4-FFF2-40B4-BE49-F238E27FC236}">
                    <a16:creationId xmlns:a16="http://schemas.microsoft.com/office/drawing/2014/main" id="{74373B06-262F-5637-3247-F0C411754537}"/>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grpSp>
      <p:sp>
        <p:nvSpPr>
          <p:cNvPr id="6" name="TextBox 5">
            <a:extLst>
              <a:ext uri="{FF2B5EF4-FFF2-40B4-BE49-F238E27FC236}">
                <a16:creationId xmlns:a16="http://schemas.microsoft.com/office/drawing/2014/main" id="{BB76E3E1-B6A8-381A-6853-37AC996B72B2}"/>
              </a:ext>
            </a:extLst>
          </p:cNvPr>
          <p:cNvSpPr txBox="1"/>
          <p:nvPr/>
        </p:nvSpPr>
        <p:spPr>
          <a:xfrm>
            <a:off x="2071673" y="1475108"/>
            <a:ext cx="7833084" cy="351443"/>
          </a:xfrm>
          <a:prstGeom prst="rect">
            <a:avLst/>
          </a:prstGeom>
          <a:noFill/>
        </p:spPr>
        <p:txBody>
          <a:bodyPr wrap="square" lIns="0" tIns="0" rIns="0" bIns="0" rtlCol="0">
            <a:spAutoFit/>
          </a:bodyPr>
          <a:lstStyle/>
          <a:p>
            <a:pPr>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b="0" i="1" kern="1200">
                <a:solidFill>
                  <a:schemeClr val="accent2">
                    <a:lumMod val="60000"/>
                    <a:lumOff val="40000"/>
                  </a:schemeClr>
                </a:solidFill>
                <a:effectLst/>
                <a:latin typeface="+mn-lt"/>
              </a:rPr>
              <a:t>Include details of workforce coverage (</a:t>
            </a:r>
            <a:r>
              <a:rPr lang="en-US" sz="1100" b="0" i="1" kern="1200">
                <a:solidFill>
                  <a:schemeClr val="accent2">
                    <a:lumMod val="60000"/>
                    <a:lumOff val="40000"/>
                  </a:schemeClr>
                </a:solidFill>
                <a:effectLst/>
                <a:latin typeface="+mn-lt"/>
              </a:rPr>
              <a:t>e.g. partnership models), data inclusions and exclusions (e.g. base salary, bonus) and business entities reported on.</a:t>
            </a:r>
            <a:endParaRPr lang="en-AU" sz="1100" i="1">
              <a:solidFill>
                <a:schemeClr val="accent2">
                  <a:lumMod val="60000"/>
                  <a:lumOff val="40000"/>
                </a:schemeClr>
              </a:solidFill>
              <a:effectLst/>
              <a:latin typeface="Calibri Light" panose="020F0302020204030204" pitchFamily="34" charset="0"/>
              <a:ea typeface="SimSu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4236F6FB-0199-F716-B9A9-8EC9C2ED5ACE}"/>
              </a:ext>
            </a:extLst>
          </p:cNvPr>
          <p:cNvSpPr txBox="1"/>
          <p:nvPr/>
        </p:nvSpPr>
        <p:spPr>
          <a:xfrm>
            <a:off x="2101331" y="2373009"/>
            <a:ext cx="8093794" cy="2993192"/>
          </a:xfrm>
          <a:prstGeom prst="rect">
            <a:avLst/>
          </a:prstGeom>
          <a:noFill/>
        </p:spPr>
        <p:txBody>
          <a:bodyPr wrap="square" lIns="0" tIns="0" rIns="0" bIns="0" rtlCol="0">
            <a:spAutoFit/>
          </a:bodyPr>
          <a:lstStyle/>
          <a:p>
            <a:pPr defTabSz="986912">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b="0" i="1" kern="1200">
                <a:solidFill>
                  <a:schemeClr val="accent2">
                    <a:lumMod val="60000"/>
                    <a:lumOff val="40000"/>
                  </a:schemeClr>
                </a:solidFill>
                <a:effectLst/>
                <a:latin typeface="+mn-lt"/>
              </a:rPr>
              <a:t>Summarise how analysis was undertaken to determine the key factors driving gender pay gaps and where to focus actions to optimise progress. </a:t>
            </a:r>
            <a:r>
              <a:rPr lang="en-AU" sz="1100" i="1" kern="1200">
                <a:solidFill>
                  <a:schemeClr val="accent2">
                    <a:lumMod val="60000"/>
                    <a:lumOff val="40000"/>
                  </a:schemeClr>
                </a:solidFill>
                <a:effectLst/>
                <a:latin typeface="+mn-lt"/>
              </a:rPr>
              <a:t>Include data sources, calculations, any limitations or assumptions made.</a:t>
            </a:r>
            <a:endParaRPr lang="en-AU" sz="1100" i="1" kern="1200">
              <a:solidFill>
                <a:schemeClr val="accent2">
                  <a:lumMod val="60000"/>
                  <a:lumOff val="40000"/>
                </a:schemeClr>
              </a:solidFill>
              <a:effectLst/>
              <a:latin typeface="+mn-lt"/>
              <a:ea typeface="Calibri" panose="020F0502020204030204" pitchFamily="34" charset="0"/>
              <a:cs typeface="Times New Roman" panose="02020603050405020304" pitchFamily="18" charset="0"/>
            </a:endParaRPr>
          </a:p>
          <a:p>
            <a:pPr marL="0" defTabSz="986912" rtl="0" eaLnBrk="1" latinLnBrk="0" hangingPunct="1">
              <a:lnSpc>
                <a:spcPts val="1400"/>
              </a:lnSpc>
              <a:spcBef>
                <a:spcPts val="600"/>
              </a:spcBef>
              <a:spcAft>
                <a:spcPts val="400"/>
              </a:spcAft>
            </a:pPr>
            <a:r>
              <a:rPr lang="en-GB" sz="1100" b="0" i="1" kern="1200">
                <a:solidFill>
                  <a:schemeClr val="accent2">
                    <a:lumMod val="60000"/>
                    <a:lumOff val="40000"/>
                  </a:schemeClr>
                </a:solidFill>
                <a:effectLst/>
                <a:latin typeface="+mn-lt"/>
              </a:rPr>
              <a:t>For example:</a:t>
            </a:r>
            <a:endParaRPr lang="en-AU" sz="1100" b="0" i="1" kern="1200">
              <a:solidFill>
                <a:schemeClr val="accent2">
                  <a:lumMod val="60000"/>
                  <a:lumOff val="40000"/>
                </a:schemeClr>
              </a:solidFill>
              <a:effectLst/>
              <a:latin typeface="+mn-lt"/>
            </a:endParaRP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Gathered comprehensive pay data for all employees, including their gender, job roles and compensation – including CEO remuneration for the first time.</a:t>
            </a: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Considered variables by gender such as job roles, levels, seniority, experience, education and tenure. </a:t>
            </a: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Reviewed additional elements such as bonuses, incentives, benefits and allowances. </a:t>
            </a: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Compared pay gaps across job levels and functions.</a:t>
            </a: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Compared the organisation's gender pay gaps with industry benchmarks and similar organisations.</a:t>
            </a: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Reviewed surveys, focus groups or interviews with employees, to gain insights into their perceptions and experiences regarding pay and opportunities for career advancement.</a:t>
            </a: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Conducted root-cause analysis to identify systemic issues, biases in recruitment and promotion processes, and barriers to career progression for women. This included considering factors such as occupational segregation, unconscious bias and lack of flexible work options.</a:t>
            </a:r>
          </a:p>
          <a:p>
            <a:pPr marL="171450" lvl="0" indent="-171450"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AU" sz="1100" i="1" kern="1200">
                <a:solidFill>
                  <a:schemeClr val="accent2">
                    <a:lumMod val="60000"/>
                    <a:lumOff val="40000"/>
                  </a:schemeClr>
                </a:solidFill>
                <a:effectLst/>
                <a:latin typeface="+mn-lt"/>
              </a:rPr>
              <a:t>Comparison of 2022-23 and 2023-24 median pay gap data and evaluating outcomes of actions taken.</a:t>
            </a:r>
          </a:p>
        </p:txBody>
      </p:sp>
      <p:sp>
        <p:nvSpPr>
          <p:cNvPr id="24" name="Title 5">
            <a:extLst>
              <a:ext uri="{FF2B5EF4-FFF2-40B4-BE49-F238E27FC236}">
                <a16:creationId xmlns:a16="http://schemas.microsoft.com/office/drawing/2014/main" id="{8EE27C41-7C62-271A-0C4A-5A1DF2F7CB73}"/>
              </a:ext>
            </a:extLst>
          </p:cNvPr>
          <p:cNvSpPr txBox="1">
            <a:spLocks/>
          </p:cNvSpPr>
          <p:nvPr/>
        </p:nvSpPr>
        <p:spPr bwMode="gray">
          <a:xfrm>
            <a:off x="426387" y="863861"/>
            <a:ext cx="9507535" cy="420457"/>
          </a:xfrm>
          <a:prstGeom prst="rect">
            <a:avLst/>
          </a:prstGeom>
        </p:spPr>
        <p:txBody>
          <a:bodyPr vert="horz" lIns="91440" tIns="45720" rIns="91440" bIns="45720" rtlCol="0" anchor="ctr">
            <a:noAutofit/>
          </a:bodyPr>
          <a:lst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a:lstStyle>
          <a:p>
            <a:pPr>
              <a:spcBef>
                <a:spcPts val="600"/>
              </a:spcBef>
              <a:spcAft>
                <a:spcPts val="1200"/>
              </a:spcAft>
            </a:pPr>
            <a:r>
              <a:rPr lang="en-US" sz="1600">
                <a:solidFill>
                  <a:schemeClr val="accent2"/>
                </a:solidFill>
              </a:rPr>
              <a:t>Including context or background will be helpful for stakeholders to understand your data set or any limitations of the data.</a:t>
            </a:r>
          </a:p>
        </p:txBody>
      </p:sp>
    </p:spTree>
    <p:extLst>
      <p:ext uri="{BB962C8B-B14F-4D97-AF65-F5344CB8AC3E}">
        <p14:creationId xmlns:p14="http://schemas.microsoft.com/office/powerpoint/2010/main" val="163956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y and black background&#10;&#10;Description automatically generated">
            <a:extLst>
              <a:ext uri="{FF2B5EF4-FFF2-40B4-BE49-F238E27FC236}">
                <a16:creationId xmlns:a16="http://schemas.microsoft.com/office/drawing/2014/main" id="{867AF69A-9870-9881-A2F1-F0DBEDBB7657}"/>
              </a:ext>
            </a:extLst>
          </p:cNvPr>
          <p:cNvPicPr>
            <a:picLocks noGrp="1" noRot="1" noMove="1" noResize="1" noEditPoints="1" noAdjustHandles="1" noChangeArrowheads="1" noChangeShapeType="1" noCrop="1"/>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13" name="Rectangle 5">
            <a:extLst>
              <a:ext uri="{FF2B5EF4-FFF2-40B4-BE49-F238E27FC236}">
                <a16:creationId xmlns:a16="http://schemas.microsoft.com/office/drawing/2014/main" id="{6351E58A-7CD6-621A-3C37-D3FA0856B619}"/>
              </a:ext>
            </a:extLst>
          </p:cNvPr>
          <p:cNvSpPr>
            <a:spLocks noChangeArrowheads="1"/>
          </p:cNvSpPr>
          <p:nvPr/>
        </p:nvSpPr>
        <p:spPr bwMode="auto">
          <a:xfrm>
            <a:off x="0" y="237490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 name="Title 5">
            <a:extLst>
              <a:ext uri="{FF2B5EF4-FFF2-40B4-BE49-F238E27FC236}">
                <a16:creationId xmlns:a16="http://schemas.microsoft.com/office/drawing/2014/main" id="{AC99A3F3-046A-D66B-FEFD-13BA98951550}"/>
              </a:ext>
            </a:extLst>
          </p:cNvPr>
          <p:cNvSpPr>
            <a:spLocks noGrp="1"/>
          </p:cNvSpPr>
          <p:nvPr>
            <p:ph type="title"/>
          </p:nvPr>
        </p:nvSpPr>
        <p:spPr>
          <a:xfrm>
            <a:off x="446881" y="347789"/>
            <a:ext cx="9361286" cy="839661"/>
          </a:xfrm>
        </p:spPr>
        <p:txBody>
          <a:bodyPr>
            <a:noAutofit/>
          </a:bodyPr>
          <a:lstStyle/>
          <a:p>
            <a:r>
              <a:rPr lang="en-AU" sz="2800">
                <a:latin typeface="+mj-lt"/>
              </a:rPr>
              <a:t>3. </a:t>
            </a:r>
            <a:r>
              <a:rPr lang="en-AU" sz="2800"/>
              <a:t>Data overview and analysis</a:t>
            </a:r>
            <a:br>
              <a:rPr lang="en-AU" sz="2800"/>
            </a:br>
            <a:r>
              <a:rPr lang="en-AU" sz="2000" b="1">
                <a:solidFill>
                  <a:schemeClr val="accent2"/>
                </a:solidFill>
                <a:latin typeface="+mj-lt"/>
              </a:rPr>
              <a:t>3.1 </a:t>
            </a:r>
            <a:r>
              <a:rPr lang="en-AU" sz="2000" b="1">
                <a:solidFill>
                  <a:schemeClr val="accent2"/>
                </a:solidFill>
              </a:rPr>
              <a:t>Data summary</a:t>
            </a:r>
            <a:endParaRPr lang="en-AU" sz="2800" b="1">
              <a:solidFill>
                <a:schemeClr val="accent2"/>
              </a:solidFill>
            </a:endParaRPr>
          </a:p>
        </p:txBody>
      </p:sp>
      <p:graphicFrame>
        <p:nvGraphicFramePr>
          <p:cNvPr id="11" name="Table 10">
            <a:extLst>
              <a:ext uri="{FF2B5EF4-FFF2-40B4-BE49-F238E27FC236}">
                <a16:creationId xmlns:a16="http://schemas.microsoft.com/office/drawing/2014/main" id="{E5DBEB35-9581-CF89-96EB-9A14F0118C27}"/>
              </a:ext>
            </a:extLst>
          </p:cNvPr>
          <p:cNvGraphicFramePr>
            <a:graphicFrameLocks noGrp="1"/>
          </p:cNvGraphicFramePr>
          <p:nvPr>
            <p:extLst>
              <p:ext uri="{D42A27DB-BD31-4B8C-83A1-F6EECF244321}">
                <p14:modId xmlns:p14="http://schemas.microsoft.com/office/powerpoint/2010/main" val="2501860939"/>
              </p:ext>
            </p:extLst>
          </p:nvPr>
        </p:nvGraphicFramePr>
        <p:xfrm>
          <a:off x="483260" y="5786032"/>
          <a:ext cx="9749220" cy="1378712"/>
        </p:xfrm>
        <a:graphic>
          <a:graphicData uri="http://schemas.openxmlformats.org/drawingml/2006/table">
            <a:tbl>
              <a:tblPr firstRow="1" firstCol="1" bandRow="1">
                <a:tableStyleId>{2D5ABB26-0587-4C30-8999-92F81FD0307C}</a:tableStyleId>
              </a:tblPr>
              <a:tblGrid>
                <a:gridCol w="2160170">
                  <a:extLst>
                    <a:ext uri="{9D8B030D-6E8A-4147-A177-3AD203B41FA5}">
                      <a16:colId xmlns:a16="http://schemas.microsoft.com/office/drawing/2014/main" val="1787043513"/>
                    </a:ext>
                  </a:extLst>
                </a:gridCol>
                <a:gridCol w="1084150">
                  <a:extLst>
                    <a:ext uri="{9D8B030D-6E8A-4147-A177-3AD203B41FA5}">
                      <a16:colId xmlns:a16="http://schemas.microsoft.com/office/drawing/2014/main" val="3899634345"/>
                    </a:ext>
                  </a:extLst>
                </a:gridCol>
                <a:gridCol w="1084150">
                  <a:extLst>
                    <a:ext uri="{9D8B030D-6E8A-4147-A177-3AD203B41FA5}">
                      <a16:colId xmlns:a16="http://schemas.microsoft.com/office/drawing/2014/main" val="3979403936"/>
                    </a:ext>
                  </a:extLst>
                </a:gridCol>
                <a:gridCol w="1084150">
                  <a:extLst>
                    <a:ext uri="{9D8B030D-6E8A-4147-A177-3AD203B41FA5}">
                      <a16:colId xmlns:a16="http://schemas.microsoft.com/office/drawing/2014/main" val="1604395618"/>
                    </a:ext>
                  </a:extLst>
                </a:gridCol>
                <a:gridCol w="1084150">
                  <a:extLst>
                    <a:ext uri="{9D8B030D-6E8A-4147-A177-3AD203B41FA5}">
                      <a16:colId xmlns:a16="http://schemas.microsoft.com/office/drawing/2014/main" val="50014322"/>
                    </a:ext>
                  </a:extLst>
                </a:gridCol>
                <a:gridCol w="1084150">
                  <a:extLst>
                    <a:ext uri="{9D8B030D-6E8A-4147-A177-3AD203B41FA5}">
                      <a16:colId xmlns:a16="http://schemas.microsoft.com/office/drawing/2014/main" val="3040651879"/>
                    </a:ext>
                  </a:extLst>
                </a:gridCol>
                <a:gridCol w="1084150">
                  <a:extLst>
                    <a:ext uri="{9D8B030D-6E8A-4147-A177-3AD203B41FA5}">
                      <a16:colId xmlns:a16="http://schemas.microsoft.com/office/drawing/2014/main" val="3878617044"/>
                    </a:ext>
                  </a:extLst>
                </a:gridCol>
                <a:gridCol w="1084150">
                  <a:extLst>
                    <a:ext uri="{9D8B030D-6E8A-4147-A177-3AD203B41FA5}">
                      <a16:colId xmlns:a16="http://schemas.microsoft.com/office/drawing/2014/main" val="1811158261"/>
                    </a:ext>
                  </a:extLst>
                </a:gridCol>
              </a:tblGrid>
              <a:tr h="344678">
                <a:tc>
                  <a:txBody>
                    <a:bodyPr/>
                    <a:lstStyle/>
                    <a:p>
                      <a:pPr algn="just">
                        <a:lnSpc>
                          <a:spcPts val="1400"/>
                        </a:lnSpc>
                        <a:spcBef>
                          <a:spcPts val="600"/>
                        </a:spcBef>
                        <a:spcAft>
                          <a:spcPts val="400"/>
                        </a:spcAft>
                      </a:pPr>
                      <a:r>
                        <a:rPr lang="en-GB" sz="115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Median base salary</a:t>
                      </a:r>
                      <a:endParaRPr lang="en-AU" sz="115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2017–18</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2018–19</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2019–20</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2020–21</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2021–22</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2022–23</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2023-24</a:t>
                      </a: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extLst>
                  <a:ext uri="{0D108BD9-81ED-4DB2-BD59-A6C34878D82A}">
                    <a16:rowId xmlns:a16="http://schemas.microsoft.com/office/drawing/2014/main" val="2728367187"/>
                  </a:ext>
                </a:extLst>
              </a:tr>
              <a:tr h="344678">
                <a:tc>
                  <a:txBody>
                    <a:bodyPr/>
                    <a:lstStyle/>
                    <a:p>
                      <a:pPr algn="l">
                        <a:lnSpc>
                          <a:spcPts val="1400"/>
                        </a:lnSpc>
                        <a:spcBef>
                          <a:spcPts val="600"/>
                        </a:spcBef>
                        <a:spcAft>
                          <a:spcPts val="400"/>
                        </a:spcAft>
                      </a:pPr>
                      <a:r>
                        <a:rPr lang="en-GB" sz="1100" b="1">
                          <a:solidFill>
                            <a:schemeClr val="bg1"/>
                          </a:solidFill>
                          <a:effectLst/>
                        </a:rPr>
                        <a:t>Organisation</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50524997"/>
                  </a:ext>
                </a:extLst>
              </a:tr>
              <a:tr h="344678">
                <a:tc>
                  <a:txBody>
                    <a:bodyPr/>
                    <a:lstStyle/>
                    <a:p>
                      <a:pPr algn="l">
                        <a:lnSpc>
                          <a:spcPts val="1400"/>
                        </a:lnSpc>
                        <a:spcBef>
                          <a:spcPts val="600"/>
                        </a:spcBef>
                        <a:spcAft>
                          <a:spcPts val="400"/>
                        </a:spcAft>
                      </a:pPr>
                      <a:r>
                        <a:rPr lang="en-GB" sz="1100" b="1">
                          <a:solidFill>
                            <a:schemeClr val="bg1"/>
                          </a:solidFill>
                          <a:effectLst/>
                        </a:rPr>
                        <a:t>Industry Comparison Group</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53037910"/>
                  </a:ext>
                </a:extLst>
              </a:tr>
              <a:tr h="344678">
                <a:tc>
                  <a:txBody>
                    <a:bodyPr/>
                    <a:lstStyle/>
                    <a:p>
                      <a:pPr algn="l">
                        <a:lnSpc>
                          <a:spcPts val="1400"/>
                        </a:lnSpc>
                        <a:spcBef>
                          <a:spcPts val="600"/>
                        </a:spcBef>
                        <a:spcAft>
                          <a:spcPts val="400"/>
                        </a:spcAft>
                      </a:pPr>
                      <a:r>
                        <a:rPr lang="en-GB" sz="1100" b="1">
                          <a:solidFill>
                            <a:schemeClr val="bg1"/>
                          </a:solidFill>
                          <a:effectLst/>
                        </a:rPr>
                        <a:t>National</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415354920"/>
                  </a:ext>
                </a:extLst>
              </a:tr>
            </a:tbl>
          </a:graphicData>
        </a:graphic>
      </p:graphicFrame>
      <p:graphicFrame>
        <p:nvGraphicFramePr>
          <p:cNvPr id="14" name="Table 13">
            <a:extLst>
              <a:ext uri="{FF2B5EF4-FFF2-40B4-BE49-F238E27FC236}">
                <a16:creationId xmlns:a16="http://schemas.microsoft.com/office/drawing/2014/main" id="{5FE5A123-1094-77B5-AB89-387DF527D17F}"/>
              </a:ext>
            </a:extLst>
          </p:cNvPr>
          <p:cNvGraphicFramePr>
            <a:graphicFrameLocks noGrp="1"/>
          </p:cNvGraphicFramePr>
          <p:nvPr>
            <p:extLst>
              <p:ext uri="{D42A27DB-BD31-4B8C-83A1-F6EECF244321}">
                <p14:modId xmlns:p14="http://schemas.microsoft.com/office/powerpoint/2010/main" val="298429571"/>
              </p:ext>
            </p:extLst>
          </p:nvPr>
        </p:nvGraphicFramePr>
        <p:xfrm>
          <a:off x="475571" y="2680479"/>
          <a:ext cx="9764598" cy="1382078"/>
        </p:xfrm>
        <a:graphic>
          <a:graphicData uri="http://schemas.openxmlformats.org/drawingml/2006/table">
            <a:tbl>
              <a:tblPr firstRow="1" firstCol="1" bandRow="1">
                <a:tableStyleId>{2D5ABB26-0587-4C30-8999-92F81FD0307C}</a:tableStyleId>
              </a:tblPr>
              <a:tblGrid>
                <a:gridCol w="2142907">
                  <a:extLst>
                    <a:ext uri="{9D8B030D-6E8A-4147-A177-3AD203B41FA5}">
                      <a16:colId xmlns:a16="http://schemas.microsoft.com/office/drawing/2014/main" val="2139139099"/>
                    </a:ext>
                  </a:extLst>
                </a:gridCol>
                <a:gridCol w="1088813">
                  <a:extLst>
                    <a:ext uri="{9D8B030D-6E8A-4147-A177-3AD203B41FA5}">
                      <a16:colId xmlns:a16="http://schemas.microsoft.com/office/drawing/2014/main" val="2223156282"/>
                    </a:ext>
                  </a:extLst>
                </a:gridCol>
                <a:gridCol w="1088813">
                  <a:extLst>
                    <a:ext uri="{9D8B030D-6E8A-4147-A177-3AD203B41FA5}">
                      <a16:colId xmlns:a16="http://schemas.microsoft.com/office/drawing/2014/main" val="1403992124"/>
                    </a:ext>
                  </a:extLst>
                </a:gridCol>
                <a:gridCol w="1088813">
                  <a:extLst>
                    <a:ext uri="{9D8B030D-6E8A-4147-A177-3AD203B41FA5}">
                      <a16:colId xmlns:a16="http://schemas.microsoft.com/office/drawing/2014/main" val="975248388"/>
                    </a:ext>
                  </a:extLst>
                </a:gridCol>
                <a:gridCol w="1088813">
                  <a:extLst>
                    <a:ext uri="{9D8B030D-6E8A-4147-A177-3AD203B41FA5}">
                      <a16:colId xmlns:a16="http://schemas.microsoft.com/office/drawing/2014/main" val="2521197613"/>
                    </a:ext>
                  </a:extLst>
                </a:gridCol>
                <a:gridCol w="1088813">
                  <a:extLst>
                    <a:ext uri="{9D8B030D-6E8A-4147-A177-3AD203B41FA5}">
                      <a16:colId xmlns:a16="http://schemas.microsoft.com/office/drawing/2014/main" val="8508747"/>
                    </a:ext>
                  </a:extLst>
                </a:gridCol>
                <a:gridCol w="1088813">
                  <a:extLst>
                    <a:ext uri="{9D8B030D-6E8A-4147-A177-3AD203B41FA5}">
                      <a16:colId xmlns:a16="http://schemas.microsoft.com/office/drawing/2014/main" val="2213379945"/>
                    </a:ext>
                  </a:extLst>
                </a:gridCol>
                <a:gridCol w="1088813">
                  <a:extLst>
                    <a:ext uri="{9D8B030D-6E8A-4147-A177-3AD203B41FA5}">
                      <a16:colId xmlns:a16="http://schemas.microsoft.com/office/drawing/2014/main" val="2754172406"/>
                    </a:ext>
                  </a:extLst>
                </a:gridCol>
              </a:tblGrid>
              <a:tr h="344678">
                <a:tc>
                  <a:txBody>
                    <a:bodyPr/>
                    <a:lstStyle/>
                    <a:p>
                      <a:pPr marL="0" algn="l" defTabSz="986912" rtl="0" eaLnBrk="1" latinLnBrk="0" hangingPunct="1">
                        <a:lnSpc>
                          <a:spcPts val="1400"/>
                        </a:lnSpc>
                        <a:spcBef>
                          <a:spcPts val="600"/>
                        </a:spcBef>
                        <a:spcAft>
                          <a:spcPts val="400"/>
                        </a:spcAft>
                      </a:pPr>
                      <a:r>
                        <a:rPr lang="en-GB" sz="1150" b="1" kern="1200">
                          <a:solidFill>
                            <a:schemeClr val="bg1"/>
                          </a:solidFill>
                          <a:effectLst/>
                        </a:rPr>
                        <a:t>Median total remuneration</a:t>
                      </a:r>
                      <a:endParaRPr lang="en-AU" sz="1150" b="1" kern="1200">
                        <a:solidFill>
                          <a:schemeClr val="bg1"/>
                        </a:solidFill>
                        <a:effectLst/>
                        <a:latin typeface="+mn-lt"/>
                        <a:ea typeface="+mn-ea"/>
                        <a:cs typeface="+mn-cs"/>
                      </a:endParaRPr>
                    </a:p>
                  </a:txBody>
                  <a:tcPr marL="68580" marR="68580" marT="0" marB="0" anchor="ctr">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2017–18</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2018–19</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2019–20</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2020–21</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2021–22</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2022–23</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2023-24</a:t>
                      </a: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extLst>
                  <a:ext uri="{0D108BD9-81ED-4DB2-BD59-A6C34878D82A}">
                    <a16:rowId xmlns:a16="http://schemas.microsoft.com/office/drawing/2014/main" val="1414209126"/>
                  </a:ext>
                </a:extLst>
              </a:tr>
              <a:tr h="344678">
                <a:tc>
                  <a:txBody>
                    <a:bodyPr/>
                    <a:lstStyle/>
                    <a:p>
                      <a:pPr marL="0" algn="l" defTabSz="986912" rtl="0" eaLnBrk="1" latinLnBrk="0" hangingPunct="1">
                        <a:lnSpc>
                          <a:spcPts val="1400"/>
                        </a:lnSpc>
                        <a:spcBef>
                          <a:spcPts val="600"/>
                        </a:spcBef>
                        <a:spcAft>
                          <a:spcPts val="400"/>
                        </a:spcAft>
                      </a:pPr>
                      <a:r>
                        <a:rPr lang="en-GB" sz="1100" b="1" kern="1200">
                          <a:solidFill>
                            <a:schemeClr val="bg1"/>
                          </a:solidFill>
                          <a:effectLst/>
                        </a:rPr>
                        <a:t>Organisation</a:t>
                      </a:r>
                      <a:endParaRPr lang="en-AU" sz="1100" b="1" kern="1200">
                        <a:solidFill>
                          <a:schemeClr val="bg1"/>
                        </a:solidFill>
                        <a:effectLst/>
                        <a:latin typeface="+mn-lt"/>
                        <a:ea typeface="+mn-ea"/>
                        <a:cs typeface="+mn-cs"/>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069577988"/>
                  </a:ext>
                </a:extLst>
              </a:tr>
              <a:tr h="344678">
                <a:tc>
                  <a:txBody>
                    <a:bodyPr/>
                    <a:lstStyle/>
                    <a:p>
                      <a:pPr marL="0" algn="l" defTabSz="986912" rtl="0" eaLnBrk="1" latinLnBrk="0" hangingPunct="1">
                        <a:lnSpc>
                          <a:spcPts val="1400"/>
                        </a:lnSpc>
                        <a:spcBef>
                          <a:spcPts val="600"/>
                        </a:spcBef>
                        <a:spcAft>
                          <a:spcPts val="400"/>
                        </a:spcAft>
                      </a:pPr>
                      <a:r>
                        <a:rPr lang="en-GB" sz="1100" b="1" kern="1200">
                          <a:solidFill>
                            <a:schemeClr val="bg1"/>
                          </a:solidFill>
                          <a:effectLst/>
                        </a:rPr>
                        <a:t>Industry/</a:t>
                      </a:r>
                      <a:r>
                        <a:rPr lang="en-GB" sz="1100" b="1">
                          <a:solidFill>
                            <a:schemeClr val="bg1"/>
                          </a:solidFill>
                          <a:effectLst/>
                        </a:rPr>
                        <a:t>Industry Comparison Group</a:t>
                      </a:r>
                      <a:endParaRPr lang="en-AU" sz="1100" b="1" kern="1200">
                        <a:solidFill>
                          <a:schemeClr val="bg1"/>
                        </a:solidFill>
                        <a:effectLst/>
                        <a:latin typeface="+mn-lt"/>
                        <a:ea typeface="+mn-ea"/>
                        <a:cs typeface="+mn-cs"/>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69192212"/>
                  </a:ext>
                </a:extLst>
              </a:tr>
              <a:tr h="344678">
                <a:tc>
                  <a:txBody>
                    <a:bodyPr/>
                    <a:lstStyle/>
                    <a:p>
                      <a:pPr marL="0" algn="l" defTabSz="986912" rtl="0" eaLnBrk="1" latinLnBrk="0" hangingPunct="1">
                        <a:lnSpc>
                          <a:spcPts val="1400"/>
                        </a:lnSpc>
                        <a:spcBef>
                          <a:spcPts val="600"/>
                        </a:spcBef>
                        <a:spcAft>
                          <a:spcPts val="400"/>
                        </a:spcAft>
                      </a:pPr>
                      <a:r>
                        <a:rPr lang="en-GB" sz="1100" b="1" kern="1200">
                          <a:solidFill>
                            <a:schemeClr val="bg1"/>
                          </a:solidFill>
                          <a:effectLst/>
                        </a:rPr>
                        <a:t>National</a:t>
                      </a:r>
                      <a:endParaRPr lang="en-AU" sz="1100" b="1" kern="1200">
                        <a:solidFill>
                          <a:schemeClr val="bg1"/>
                        </a:solidFill>
                        <a:effectLst/>
                        <a:latin typeface="+mn-lt"/>
                        <a:ea typeface="+mn-ea"/>
                        <a:cs typeface="+mn-cs"/>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12344998"/>
                  </a:ext>
                </a:extLst>
              </a:tr>
            </a:tbl>
          </a:graphicData>
        </a:graphic>
      </p:graphicFrame>
      <p:sp>
        <p:nvSpPr>
          <p:cNvPr id="4" name="Slide Number Placeholder 3">
            <a:extLst>
              <a:ext uri="{FF2B5EF4-FFF2-40B4-BE49-F238E27FC236}">
                <a16:creationId xmlns:a16="http://schemas.microsoft.com/office/drawing/2014/main" id="{EFF3C9AB-36C3-CB1C-96D5-D2600841986C}"/>
              </a:ext>
            </a:extLst>
          </p:cNvPr>
          <p:cNvSpPr>
            <a:spLocks noGrp="1"/>
          </p:cNvSpPr>
          <p:nvPr>
            <p:ph type="sldNum" sz="quarter" idx="11"/>
          </p:nvPr>
        </p:nvSpPr>
        <p:spPr/>
        <p:txBody>
          <a:bodyPr/>
          <a:lstStyle/>
          <a:p>
            <a:fld id="{5171FFDC-9365-476A-9C7B-017370804353}" type="slidenum">
              <a:rPr lang="en-GB" noProof="0" smtClean="0"/>
              <a:pPr/>
              <a:t>11</a:t>
            </a:fld>
            <a:endParaRPr lang="en-GB" noProof="0"/>
          </a:p>
        </p:txBody>
      </p:sp>
      <p:grpSp>
        <p:nvGrpSpPr>
          <p:cNvPr id="48" name="Group 47">
            <a:extLst>
              <a:ext uri="{FF2B5EF4-FFF2-40B4-BE49-F238E27FC236}">
                <a16:creationId xmlns:a16="http://schemas.microsoft.com/office/drawing/2014/main" id="{5180E125-6E5F-697B-065A-C882898D2868}"/>
              </a:ext>
            </a:extLst>
          </p:cNvPr>
          <p:cNvGrpSpPr/>
          <p:nvPr/>
        </p:nvGrpSpPr>
        <p:grpSpPr>
          <a:xfrm>
            <a:off x="7554737" y="454816"/>
            <a:ext cx="2687713" cy="300685"/>
            <a:chOff x="7516629" y="279077"/>
            <a:chExt cx="2687713" cy="300685"/>
          </a:xfrm>
        </p:grpSpPr>
        <p:sp>
          <p:nvSpPr>
            <p:cNvPr id="45" name="Rounded Rectangle 44">
              <a:extLst>
                <a:ext uri="{FF2B5EF4-FFF2-40B4-BE49-F238E27FC236}">
                  <a16:creationId xmlns:a16="http://schemas.microsoft.com/office/drawing/2014/main" id="{DAAAC1FA-1AF9-A02A-53FD-D5DAE0DA29AD}"/>
                </a:ext>
              </a:extLst>
            </p:cNvPr>
            <p:cNvSpPr>
              <a:spLocks noChangeAspect="1"/>
            </p:cNvSpPr>
            <p:nvPr/>
          </p:nvSpPr>
          <p:spPr>
            <a:xfrm rot="18824547">
              <a:off x="791430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grpSp>
          <p:nvGrpSpPr>
            <p:cNvPr id="3" name="Group 2">
              <a:extLst>
                <a:ext uri="{FF2B5EF4-FFF2-40B4-BE49-F238E27FC236}">
                  <a16:creationId xmlns:a16="http://schemas.microsoft.com/office/drawing/2014/main" id="{5CF9A17F-76CD-F7B2-9F75-A76B2BF53037}"/>
                </a:ext>
              </a:extLst>
            </p:cNvPr>
            <p:cNvGrpSpPr/>
            <p:nvPr/>
          </p:nvGrpSpPr>
          <p:grpSpPr>
            <a:xfrm>
              <a:off x="9511452" y="279077"/>
              <a:ext cx="293922" cy="300685"/>
              <a:chOff x="9511452" y="279077"/>
              <a:chExt cx="293922" cy="300685"/>
            </a:xfrm>
          </p:grpSpPr>
          <p:sp>
            <p:nvSpPr>
              <p:cNvPr id="16" name="Rounded Rectangle 15">
                <a:extLst>
                  <a:ext uri="{FF2B5EF4-FFF2-40B4-BE49-F238E27FC236}">
                    <a16:creationId xmlns:a16="http://schemas.microsoft.com/office/drawing/2014/main" id="{94CE325B-73A8-51DD-08BE-0C97A37788AE}"/>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7" name="Picture 16" descr="A black and grey logo&#10;&#10;Description automatically generated with medium confidence">
                <a:extLst>
                  <a:ext uri="{FF2B5EF4-FFF2-40B4-BE49-F238E27FC236}">
                    <a16:creationId xmlns:a16="http://schemas.microsoft.com/office/drawing/2014/main" id="{BF86B0C4-CA2E-0F75-7852-BB6BA38433E9}"/>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46" name="Group 45">
              <a:extLst>
                <a:ext uri="{FF2B5EF4-FFF2-40B4-BE49-F238E27FC236}">
                  <a16:creationId xmlns:a16="http://schemas.microsoft.com/office/drawing/2014/main" id="{2CA5D920-4794-E14A-6478-8B050727188C}"/>
                </a:ext>
              </a:extLst>
            </p:cNvPr>
            <p:cNvGrpSpPr/>
            <p:nvPr/>
          </p:nvGrpSpPr>
          <p:grpSpPr>
            <a:xfrm>
              <a:off x="8314553" y="279077"/>
              <a:ext cx="293922" cy="300685"/>
              <a:chOff x="8314553" y="279077"/>
              <a:chExt cx="293922" cy="300685"/>
            </a:xfrm>
          </p:grpSpPr>
          <p:sp>
            <p:nvSpPr>
              <p:cNvPr id="39" name="Rounded Rectangle 38">
                <a:extLst>
                  <a:ext uri="{FF2B5EF4-FFF2-40B4-BE49-F238E27FC236}">
                    <a16:creationId xmlns:a16="http://schemas.microsoft.com/office/drawing/2014/main" id="{A5C42360-A400-6B0B-F99C-2D28AE2E4CD3}"/>
                  </a:ext>
                </a:extLst>
              </p:cNvPr>
              <p:cNvSpPr>
                <a:spLocks noChangeAspect="1"/>
              </p:cNvSpPr>
              <p:nvPr/>
            </p:nvSpPr>
            <p:spPr>
              <a:xfrm rot="18824547">
                <a:off x="8311171"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2" name="Picture 21" descr="A graph with arrows and arrows in a circle&#10;&#10;Description automatically generated">
                <a:extLst>
                  <a:ext uri="{FF2B5EF4-FFF2-40B4-BE49-F238E27FC236}">
                    <a16:creationId xmlns:a16="http://schemas.microsoft.com/office/drawing/2014/main" id="{EC85D42F-62FC-F046-D7CB-FFF7C9371ED5}"/>
                  </a:ext>
                </a:extLst>
              </p:cNvPr>
              <p:cNvPicPr>
                <a:picLocks noChangeAspect="1"/>
              </p:cNvPicPr>
              <p:nvPr/>
            </p:nvPicPr>
            <p:blipFill>
              <a:blip r:embed="rId5" cstate="print">
                <a:biLevel thresh="25000"/>
                <a:alphaModFix/>
                <a:extLst>
                  <a:ext uri="{28A0092B-C50C-407E-A947-70E740481C1C}">
                    <a14:useLocalDpi xmlns:a14="http://schemas.microsoft.com/office/drawing/2010/main" val="0"/>
                  </a:ext>
                </a:extLst>
              </a:blip>
              <a:stretch>
                <a:fillRect/>
              </a:stretch>
            </p:blipFill>
            <p:spPr>
              <a:xfrm>
                <a:off x="8346096" y="321444"/>
                <a:ext cx="230847" cy="215953"/>
              </a:xfrm>
              <a:prstGeom prst="rect">
                <a:avLst/>
              </a:prstGeom>
            </p:spPr>
          </p:pic>
        </p:grpSp>
        <p:grpSp>
          <p:nvGrpSpPr>
            <p:cNvPr id="23" name="Group 22">
              <a:extLst>
                <a:ext uri="{FF2B5EF4-FFF2-40B4-BE49-F238E27FC236}">
                  <a16:creationId xmlns:a16="http://schemas.microsoft.com/office/drawing/2014/main" id="{FDBD1E1F-16E1-488C-9E6A-B1CAE0ACE604}"/>
                </a:ext>
              </a:extLst>
            </p:cNvPr>
            <p:cNvGrpSpPr/>
            <p:nvPr/>
          </p:nvGrpSpPr>
          <p:grpSpPr>
            <a:xfrm>
              <a:off x="9112487" y="279077"/>
              <a:ext cx="293922" cy="300685"/>
              <a:chOff x="9112487" y="279077"/>
              <a:chExt cx="293922" cy="300685"/>
            </a:xfrm>
          </p:grpSpPr>
          <p:sp>
            <p:nvSpPr>
              <p:cNvPr id="24" name="Rounded Rectangle 23">
                <a:extLst>
                  <a:ext uri="{FF2B5EF4-FFF2-40B4-BE49-F238E27FC236}">
                    <a16:creationId xmlns:a16="http://schemas.microsoft.com/office/drawing/2014/main" id="{85AF2305-5817-EE50-D3E9-3929D05380C8}"/>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5" name="Picture 24" descr="A logo with arrows in a circle&#10;&#10;Description automatically generated">
                <a:extLst>
                  <a:ext uri="{FF2B5EF4-FFF2-40B4-BE49-F238E27FC236}">
                    <a16:creationId xmlns:a16="http://schemas.microsoft.com/office/drawing/2014/main" id="{3E67A039-379B-5378-9D8E-D6EDBF1C93B8}"/>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27" name="Group 26">
              <a:extLst>
                <a:ext uri="{FF2B5EF4-FFF2-40B4-BE49-F238E27FC236}">
                  <a16:creationId xmlns:a16="http://schemas.microsoft.com/office/drawing/2014/main" id="{CFDEFA57-E1B5-4522-D557-C29B35A152B3}"/>
                </a:ext>
              </a:extLst>
            </p:cNvPr>
            <p:cNvGrpSpPr/>
            <p:nvPr/>
          </p:nvGrpSpPr>
          <p:grpSpPr>
            <a:xfrm>
              <a:off x="9910420" y="279077"/>
              <a:ext cx="293922" cy="300685"/>
              <a:chOff x="9910420" y="279077"/>
              <a:chExt cx="293922" cy="300685"/>
            </a:xfrm>
          </p:grpSpPr>
          <p:sp>
            <p:nvSpPr>
              <p:cNvPr id="33" name="Rounded Rectangle 32">
                <a:extLst>
                  <a:ext uri="{FF2B5EF4-FFF2-40B4-BE49-F238E27FC236}">
                    <a16:creationId xmlns:a16="http://schemas.microsoft.com/office/drawing/2014/main" id="{1BE3B11D-7BC3-9E34-31E3-FD49BCBCB3C3}"/>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4" name="Picture 33" descr="A circular object with dots&#10;&#10;Description automatically generated with medium confidence">
                <a:extLst>
                  <a:ext uri="{FF2B5EF4-FFF2-40B4-BE49-F238E27FC236}">
                    <a16:creationId xmlns:a16="http://schemas.microsoft.com/office/drawing/2014/main" id="{3857509E-9B89-B094-6C37-46093F574955}"/>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35" name="Group 34">
              <a:extLst>
                <a:ext uri="{FF2B5EF4-FFF2-40B4-BE49-F238E27FC236}">
                  <a16:creationId xmlns:a16="http://schemas.microsoft.com/office/drawing/2014/main" id="{8F671756-3498-1C80-2207-63E6F6743F0A}"/>
                </a:ext>
              </a:extLst>
            </p:cNvPr>
            <p:cNvGrpSpPr/>
            <p:nvPr/>
          </p:nvGrpSpPr>
          <p:grpSpPr>
            <a:xfrm>
              <a:off x="8713523" y="279077"/>
              <a:ext cx="293922" cy="300685"/>
              <a:chOff x="8713523" y="279077"/>
              <a:chExt cx="293922" cy="300685"/>
            </a:xfrm>
          </p:grpSpPr>
          <p:sp>
            <p:nvSpPr>
              <p:cNvPr id="36" name="Rounded Rectangle 35">
                <a:extLst>
                  <a:ext uri="{FF2B5EF4-FFF2-40B4-BE49-F238E27FC236}">
                    <a16:creationId xmlns:a16="http://schemas.microsoft.com/office/drawing/2014/main" id="{5F56BE34-8AB7-7F2B-E586-759B3061403D}"/>
                  </a:ext>
                </a:extLst>
              </p:cNvPr>
              <p:cNvSpPr>
                <a:spLocks noChangeAspect="1"/>
              </p:cNvSpPr>
              <p:nvPr/>
            </p:nvSpPr>
            <p:spPr>
              <a:xfrm rot="18824547">
                <a:off x="871014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7" name="Picture 36">
                <a:extLst>
                  <a:ext uri="{FF2B5EF4-FFF2-40B4-BE49-F238E27FC236}">
                    <a16:creationId xmlns:a16="http://schemas.microsoft.com/office/drawing/2014/main" id="{A4587906-4843-E4D1-1D77-D629C6C950F1}"/>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pic>
          <p:nvPicPr>
            <p:cNvPr id="40" name="Picture 39">
              <a:extLst>
                <a:ext uri="{FF2B5EF4-FFF2-40B4-BE49-F238E27FC236}">
                  <a16:creationId xmlns:a16="http://schemas.microsoft.com/office/drawing/2014/main" id="{61166A39-AE80-F88D-9622-4519FC197074}"/>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sp>
          <p:nvSpPr>
            <p:cNvPr id="42" name="Rounded Rectangle 41">
              <a:extLst>
                <a:ext uri="{FF2B5EF4-FFF2-40B4-BE49-F238E27FC236}">
                  <a16:creationId xmlns:a16="http://schemas.microsoft.com/office/drawing/2014/main" id="{D99DCCA9-62B4-A6F2-C329-66EA39270310}"/>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3" name="Picture 42">
              <a:extLst>
                <a:ext uri="{FF2B5EF4-FFF2-40B4-BE49-F238E27FC236}">
                  <a16:creationId xmlns:a16="http://schemas.microsoft.com/office/drawing/2014/main" id="{31F17B71-2633-69AB-82CA-3E11638C0D06}"/>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graphicFrame>
        <p:nvGraphicFramePr>
          <p:cNvPr id="6" name="Table 5">
            <a:extLst>
              <a:ext uri="{FF2B5EF4-FFF2-40B4-BE49-F238E27FC236}">
                <a16:creationId xmlns:a16="http://schemas.microsoft.com/office/drawing/2014/main" id="{67C21069-0403-B4D0-6198-68DDC97B7237}"/>
              </a:ext>
            </a:extLst>
          </p:cNvPr>
          <p:cNvGraphicFramePr>
            <a:graphicFrameLocks noGrp="1"/>
          </p:cNvGraphicFramePr>
          <p:nvPr>
            <p:extLst>
              <p:ext uri="{D42A27DB-BD31-4B8C-83A1-F6EECF244321}">
                <p14:modId xmlns:p14="http://schemas.microsoft.com/office/powerpoint/2010/main" val="794170027"/>
              </p:ext>
            </p:extLst>
          </p:nvPr>
        </p:nvGraphicFramePr>
        <p:xfrm>
          <a:off x="475571" y="1312014"/>
          <a:ext cx="9764598" cy="1382078"/>
        </p:xfrm>
        <a:graphic>
          <a:graphicData uri="http://schemas.openxmlformats.org/drawingml/2006/table">
            <a:tbl>
              <a:tblPr firstRow="1" firstCol="1" bandRow="1">
                <a:tableStyleId>{2D5ABB26-0587-4C30-8999-92F81FD0307C}</a:tableStyleId>
              </a:tblPr>
              <a:tblGrid>
                <a:gridCol w="2142907">
                  <a:extLst>
                    <a:ext uri="{9D8B030D-6E8A-4147-A177-3AD203B41FA5}">
                      <a16:colId xmlns:a16="http://schemas.microsoft.com/office/drawing/2014/main" val="2139139099"/>
                    </a:ext>
                  </a:extLst>
                </a:gridCol>
                <a:gridCol w="1088813">
                  <a:extLst>
                    <a:ext uri="{9D8B030D-6E8A-4147-A177-3AD203B41FA5}">
                      <a16:colId xmlns:a16="http://schemas.microsoft.com/office/drawing/2014/main" val="2223156282"/>
                    </a:ext>
                  </a:extLst>
                </a:gridCol>
                <a:gridCol w="1088813">
                  <a:extLst>
                    <a:ext uri="{9D8B030D-6E8A-4147-A177-3AD203B41FA5}">
                      <a16:colId xmlns:a16="http://schemas.microsoft.com/office/drawing/2014/main" val="1403992124"/>
                    </a:ext>
                  </a:extLst>
                </a:gridCol>
                <a:gridCol w="1088813">
                  <a:extLst>
                    <a:ext uri="{9D8B030D-6E8A-4147-A177-3AD203B41FA5}">
                      <a16:colId xmlns:a16="http://schemas.microsoft.com/office/drawing/2014/main" val="975248388"/>
                    </a:ext>
                  </a:extLst>
                </a:gridCol>
                <a:gridCol w="1088813">
                  <a:extLst>
                    <a:ext uri="{9D8B030D-6E8A-4147-A177-3AD203B41FA5}">
                      <a16:colId xmlns:a16="http://schemas.microsoft.com/office/drawing/2014/main" val="2521197613"/>
                    </a:ext>
                  </a:extLst>
                </a:gridCol>
                <a:gridCol w="1088813">
                  <a:extLst>
                    <a:ext uri="{9D8B030D-6E8A-4147-A177-3AD203B41FA5}">
                      <a16:colId xmlns:a16="http://schemas.microsoft.com/office/drawing/2014/main" val="8508747"/>
                    </a:ext>
                  </a:extLst>
                </a:gridCol>
                <a:gridCol w="1088813">
                  <a:extLst>
                    <a:ext uri="{9D8B030D-6E8A-4147-A177-3AD203B41FA5}">
                      <a16:colId xmlns:a16="http://schemas.microsoft.com/office/drawing/2014/main" val="2213379945"/>
                    </a:ext>
                  </a:extLst>
                </a:gridCol>
                <a:gridCol w="1088813">
                  <a:extLst>
                    <a:ext uri="{9D8B030D-6E8A-4147-A177-3AD203B41FA5}">
                      <a16:colId xmlns:a16="http://schemas.microsoft.com/office/drawing/2014/main" val="2754172406"/>
                    </a:ext>
                  </a:extLst>
                </a:gridCol>
              </a:tblGrid>
              <a:tr h="344678">
                <a:tc>
                  <a:txBody>
                    <a:bodyPr/>
                    <a:lstStyle/>
                    <a:p>
                      <a:pPr marL="0" algn="l" defTabSz="986912" rtl="0" eaLnBrk="1" latinLnBrk="0" hangingPunct="1">
                        <a:lnSpc>
                          <a:spcPts val="1400"/>
                        </a:lnSpc>
                        <a:spcBef>
                          <a:spcPts val="600"/>
                        </a:spcBef>
                        <a:spcAft>
                          <a:spcPts val="400"/>
                        </a:spcAft>
                      </a:pPr>
                      <a:r>
                        <a:rPr lang="en-GB" sz="1150" b="1" kern="1200">
                          <a:solidFill>
                            <a:schemeClr val="bg1"/>
                          </a:solidFill>
                          <a:effectLst/>
                        </a:rPr>
                        <a:t>Average total remuneration</a:t>
                      </a:r>
                      <a:endParaRPr lang="en-AU" sz="1150" b="1" kern="1200">
                        <a:solidFill>
                          <a:schemeClr val="bg1"/>
                        </a:solidFill>
                        <a:effectLst/>
                        <a:latin typeface="+mn-lt"/>
                        <a:ea typeface="+mn-ea"/>
                        <a:cs typeface="+mn-cs"/>
                      </a:endParaRPr>
                    </a:p>
                  </a:txBody>
                  <a:tcPr marL="68580" marR="68580" marT="0" marB="0" anchor="ctr">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kern="1200">
                          <a:solidFill>
                            <a:schemeClr val="bg1"/>
                          </a:solidFill>
                          <a:effectLst/>
                        </a:rPr>
                        <a:t>2017</a:t>
                      </a:r>
                      <a:r>
                        <a:rPr lang="en-GB" sz="1100" b="1">
                          <a:solidFill>
                            <a:schemeClr val="bg1"/>
                          </a:solidFill>
                          <a:effectLst/>
                        </a:rPr>
                        <a:t>–</a:t>
                      </a:r>
                      <a:r>
                        <a:rPr lang="en-GB" sz="1100" b="1" kern="1200">
                          <a:solidFill>
                            <a:schemeClr val="bg1"/>
                          </a:solidFill>
                          <a:effectLst/>
                        </a:rPr>
                        <a:t>18</a:t>
                      </a:r>
                      <a:endParaRPr lang="en-AU" sz="1100" b="1" kern="1200">
                        <a:solidFill>
                          <a:schemeClr val="bg1"/>
                        </a:solidFill>
                        <a:effectLst/>
                        <a:latin typeface="+mn-lt"/>
                        <a:ea typeface="+mn-ea"/>
                        <a:cs typeface="+mn-cs"/>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kern="1200">
                          <a:solidFill>
                            <a:schemeClr val="bg1"/>
                          </a:solidFill>
                          <a:effectLst/>
                        </a:rPr>
                        <a:t>2018</a:t>
                      </a:r>
                      <a:r>
                        <a:rPr lang="en-GB" sz="1100" b="1">
                          <a:solidFill>
                            <a:schemeClr val="bg1"/>
                          </a:solidFill>
                          <a:effectLst/>
                        </a:rPr>
                        <a:t>–</a:t>
                      </a:r>
                      <a:r>
                        <a:rPr lang="en-GB" sz="1100" b="1" kern="1200">
                          <a:solidFill>
                            <a:schemeClr val="bg1"/>
                          </a:solidFill>
                          <a:effectLst/>
                        </a:rPr>
                        <a:t>19</a:t>
                      </a:r>
                      <a:endParaRPr lang="en-AU" sz="1100" b="1" kern="1200">
                        <a:solidFill>
                          <a:schemeClr val="bg1"/>
                        </a:solidFill>
                        <a:effectLst/>
                        <a:latin typeface="+mn-lt"/>
                        <a:ea typeface="+mn-ea"/>
                        <a:cs typeface="+mn-cs"/>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kern="1200">
                          <a:solidFill>
                            <a:schemeClr val="bg1"/>
                          </a:solidFill>
                          <a:effectLst/>
                        </a:rPr>
                        <a:t>2019</a:t>
                      </a:r>
                      <a:r>
                        <a:rPr lang="en-GB" sz="1100" b="1">
                          <a:solidFill>
                            <a:schemeClr val="bg1"/>
                          </a:solidFill>
                          <a:effectLst/>
                        </a:rPr>
                        <a:t>–</a:t>
                      </a:r>
                      <a:r>
                        <a:rPr lang="en-GB" sz="1100" b="1" kern="1200">
                          <a:solidFill>
                            <a:schemeClr val="bg1"/>
                          </a:solidFill>
                          <a:effectLst/>
                        </a:rPr>
                        <a:t>20</a:t>
                      </a:r>
                      <a:endParaRPr lang="en-AU" sz="1100" b="1" kern="1200">
                        <a:solidFill>
                          <a:schemeClr val="bg1"/>
                        </a:solidFill>
                        <a:effectLst/>
                        <a:latin typeface="+mn-lt"/>
                        <a:ea typeface="+mn-ea"/>
                        <a:cs typeface="+mn-cs"/>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kern="1200">
                          <a:solidFill>
                            <a:schemeClr val="bg1"/>
                          </a:solidFill>
                          <a:effectLst/>
                        </a:rPr>
                        <a:t>2020</a:t>
                      </a:r>
                      <a:r>
                        <a:rPr lang="en-GB" sz="1100" b="1">
                          <a:solidFill>
                            <a:schemeClr val="bg1"/>
                          </a:solidFill>
                          <a:effectLst/>
                        </a:rPr>
                        <a:t>–</a:t>
                      </a:r>
                      <a:r>
                        <a:rPr lang="en-GB" sz="1100" b="1" kern="1200">
                          <a:solidFill>
                            <a:schemeClr val="bg1"/>
                          </a:solidFill>
                          <a:effectLst/>
                        </a:rPr>
                        <a:t>21</a:t>
                      </a:r>
                      <a:endParaRPr lang="en-AU" sz="1100" b="1" kern="1200">
                        <a:solidFill>
                          <a:schemeClr val="bg1"/>
                        </a:solidFill>
                        <a:effectLst/>
                        <a:latin typeface="+mn-lt"/>
                        <a:ea typeface="+mn-ea"/>
                        <a:cs typeface="+mn-cs"/>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kern="1200">
                          <a:solidFill>
                            <a:schemeClr val="bg1"/>
                          </a:solidFill>
                          <a:effectLst/>
                        </a:rPr>
                        <a:t>2021</a:t>
                      </a:r>
                      <a:r>
                        <a:rPr lang="en-GB" sz="1100" b="1">
                          <a:solidFill>
                            <a:schemeClr val="bg1"/>
                          </a:solidFill>
                          <a:effectLst/>
                        </a:rPr>
                        <a:t>–</a:t>
                      </a:r>
                      <a:r>
                        <a:rPr lang="en-GB" sz="1100" b="1" kern="1200">
                          <a:solidFill>
                            <a:schemeClr val="bg1"/>
                          </a:solidFill>
                          <a:effectLst/>
                        </a:rPr>
                        <a:t>22</a:t>
                      </a:r>
                      <a:endParaRPr lang="en-AU" sz="1100" b="1" kern="1200">
                        <a:solidFill>
                          <a:schemeClr val="bg1"/>
                        </a:solidFill>
                        <a:effectLst/>
                        <a:latin typeface="+mn-lt"/>
                        <a:ea typeface="+mn-ea"/>
                        <a:cs typeface="+mn-cs"/>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kern="1200">
                          <a:solidFill>
                            <a:schemeClr val="bg1"/>
                          </a:solidFill>
                          <a:effectLst/>
                        </a:rPr>
                        <a:t>2022</a:t>
                      </a:r>
                      <a:r>
                        <a:rPr lang="en-GB" sz="1100" b="1">
                          <a:solidFill>
                            <a:schemeClr val="bg1"/>
                          </a:solidFill>
                          <a:effectLst/>
                        </a:rPr>
                        <a:t>–</a:t>
                      </a:r>
                      <a:r>
                        <a:rPr lang="en-GB" sz="1100" b="1" kern="1200">
                          <a:solidFill>
                            <a:schemeClr val="bg1"/>
                          </a:solidFill>
                          <a:effectLst/>
                        </a:rPr>
                        <a:t>23</a:t>
                      </a:r>
                      <a:r>
                        <a:rPr lang="en-AU" sz="1100" b="1" kern="1200">
                          <a:solidFill>
                            <a:schemeClr val="bg1"/>
                          </a:solidFill>
                          <a:effectLst/>
                        </a:rPr>
                        <a:t> </a:t>
                      </a:r>
                      <a:endParaRPr lang="en-AU" sz="1100" b="1" kern="1200">
                        <a:solidFill>
                          <a:schemeClr val="bg1"/>
                        </a:solidFill>
                        <a:effectLst/>
                        <a:latin typeface="+mn-lt"/>
                        <a:ea typeface="+mn-ea"/>
                        <a:cs typeface="+mn-cs"/>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marL="0" marR="0" lvl="0" indent="0" algn="ctr" defTabSz="986912" rtl="0" eaLnBrk="1" fontAlgn="auto" latinLnBrk="0" hangingPunct="1">
                        <a:lnSpc>
                          <a:spcPts val="1400"/>
                        </a:lnSpc>
                        <a:spcBef>
                          <a:spcPts val="600"/>
                        </a:spcBef>
                        <a:spcAft>
                          <a:spcPts val="400"/>
                        </a:spcAft>
                        <a:buClrTx/>
                        <a:buSzTx/>
                        <a:buFontTx/>
                        <a:buNone/>
                        <a:tabLst/>
                        <a:defRPr/>
                      </a:pPr>
                      <a:r>
                        <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2023-24</a:t>
                      </a: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extLst>
                  <a:ext uri="{0D108BD9-81ED-4DB2-BD59-A6C34878D82A}">
                    <a16:rowId xmlns:a16="http://schemas.microsoft.com/office/drawing/2014/main" val="1414209126"/>
                  </a:ext>
                </a:extLst>
              </a:tr>
              <a:tr h="344678">
                <a:tc>
                  <a:txBody>
                    <a:bodyPr/>
                    <a:lstStyle/>
                    <a:p>
                      <a:pPr marL="0" algn="l" defTabSz="986912" rtl="0" eaLnBrk="1" latinLnBrk="0" hangingPunct="1">
                        <a:lnSpc>
                          <a:spcPts val="1400"/>
                        </a:lnSpc>
                        <a:spcBef>
                          <a:spcPts val="600"/>
                        </a:spcBef>
                        <a:spcAft>
                          <a:spcPts val="400"/>
                        </a:spcAft>
                      </a:pPr>
                      <a:r>
                        <a:rPr lang="en-GB" sz="1100" b="1" kern="1200">
                          <a:solidFill>
                            <a:schemeClr val="bg1"/>
                          </a:solidFill>
                          <a:effectLst/>
                        </a:rPr>
                        <a:t>Organisation</a:t>
                      </a:r>
                      <a:endParaRPr lang="en-AU" sz="1100" b="1" kern="1200">
                        <a:solidFill>
                          <a:schemeClr val="bg1"/>
                        </a:solidFill>
                        <a:effectLst/>
                        <a:latin typeface="+mn-lt"/>
                        <a:ea typeface="+mn-ea"/>
                        <a:cs typeface="+mn-cs"/>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069577988"/>
                  </a:ext>
                </a:extLst>
              </a:tr>
              <a:tr h="344678">
                <a:tc>
                  <a:txBody>
                    <a:bodyPr/>
                    <a:lstStyle/>
                    <a:p>
                      <a:pPr marL="0" algn="l" defTabSz="986912" rtl="0" eaLnBrk="1" latinLnBrk="0" hangingPunct="1">
                        <a:lnSpc>
                          <a:spcPts val="1400"/>
                        </a:lnSpc>
                        <a:spcBef>
                          <a:spcPts val="600"/>
                        </a:spcBef>
                        <a:spcAft>
                          <a:spcPts val="400"/>
                        </a:spcAft>
                      </a:pPr>
                      <a:r>
                        <a:rPr lang="en-GB" sz="1100" b="1" kern="1200">
                          <a:solidFill>
                            <a:schemeClr val="bg1"/>
                          </a:solidFill>
                          <a:effectLst/>
                        </a:rPr>
                        <a:t>Industry/</a:t>
                      </a:r>
                      <a:r>
                        <a:rPr lang="en-GB" sz="1100" b="1">
                          <a:solidFill>
                            <a:schemeClr val="bg1"/>
                          </a:solidFill>
                          <a:effectLst/>
                        </a:rPr>
                        <a:t>Industry Comparison Group</a:t>
                      </a:r>
                      <a:endParaRPr lang="en-AU" sz="1100" b="1" kern="1200">
                        <a:solidFill>
                          <a:schemeClr val="bg1"/>
                        </a:solidFill>
                        <a:effectLst/>
                        <a:latin typeface="+mn-lt"/>
                        <a:ea typeface="+mn-ea"/>
                        <a:cs typeface="+mn-cs"/>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69192212"/>
                  </a:ext>
                </a:extLst>
              </a:tr>
              <a:tr h="344678">
                <a:tc>
                  <a:txBody>
                    <a:bodyPr/>
                    <a:lstStyle/>
                    <a:p>
                      <a:pPr marL="0" algn="l" defTabSz="986912" rtl="0" eaLnBrk="1" latinLnBrk="0" hangingPunct="1">
                        <a:lnSpc>
                          <a:spcPts val="1400"/>
                        </a:lnSpc>
                        <a:spcBef>
                          <a:spcPts val="600"/>
                        </a:spcBef>
                        <a:spcAft>
                          <a:spcPts val="400"/>
                        </a:spcAft>
                      </a:pPr>
                      <a:r>
                        <a:rPr lang="en-GB" sz="1100" b="1" kern="1200">
                          <a:solidFill>
                            <a:schemeClr val="bg1"/>
                          </a:solidFill>
                          <a:effectLst/>
                        </a:rPr>
                        <a:t>National</a:t>
                      </a:r>
                      <a:endParaRPr lang="en-AU" sz="1100" b="1" kern="1200">
                        <a:solidFill>
                          <a:schemeClr val="bg1"/>
                        </a:solidFill>
                        <a:effectLst/>
                        <a:latin typeface="+mn-lt"/>
                        <a:ea typeface="+mn-ea"/>
                        <a:cs typeface="+mn-cs"/>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12344998"/>
                  </a:ext>
                </a:extLst>
              </a:tr>
            </a:tbl>
          </a:graphicData>
        </a:graphic>
      </p:graphicFrame>
      <p:graphicFrame>
        <p:nvGraphicFramePr>
          <p:cNvPr id="7" name="Table 6">
            <a:extLst>
              <a:ext uri="{FF2B5EF4-FFF2-40B4-BE49-F238E27FC236}">
                <a16:creationId xmlns:a16="http://schemas.microsoft.com/office/drawing/2014/main" id="{5636FA32-B248-747E-2554-56DED19D791F}"/>
              </a:ext>
            </a:extLst>
          </p:cNvPr>
          <p:cNvGraphicFramePr>
            <a:graphicFrameLocks noGrp="1"/>
          </p:cNvGraphicFramePr>
          <p:nvPr>
            <p:extLst>
              <p:ext uri="{D42A27DB-BD31-4B8C-83A1-F6EECF244321}">
                <p14:modId xmlns:p14="http://schemas.microsoft.com/office/powerpoint/2010/main" val="815470620"/>
              </p:ext>
            </p:extLst>
          </p:nvPr>
        </p:nvGraphicFramePr>
        <p:xfrm>
          <a:off x="491925" y="4436080"/>
          <a:ext cx="9749220" cy="1378712"/>
        </p:xfrm>
        <a:graphic>
          <a:graphicData uri="http://schemas.openxmlformats.org/drawingml/2006/table">
            <a:tbl>
              <a:tblPr firstRow="1" firstCol="1" bandRow="1">
                <a:tableStyleId>{2D5ABB26-0587-4C30-8999-92F81FD0307C}</a:tableStyleId>
              </a:tblPr>
              <a:tblGrid>
                <a:gridCol w="2160170">
                  <a:extLst>
                    <a:ext uri="{9D8B030D-6E8A-4147-A177-3AD203B41FA5}">
                      <a16:colId xmlns:a16="http://schemas.microsoft.com/office/drawing/2014/main" val="1787043513"/>
                    </a:ext>
                  </a:extLst>
                </a:gridCol>
                <a:gridCol w="1084150">
                  <a:extLst>
                    <a:ext uri="{9D8B030D-6E8A-4147-A177-3AD203B41FA5}">
                      <a16:colId xmlns:a16="http://schemas.microsoft.com/office/drawing/2014/main" val="3899634345"/>
                    </a:ext>
                  </a:extLst>
                </a:gridCol>
                <a:gridCol w="1084150">
                  <a:extLst>
                    <a:ext uri="{9D8B030D-6E8A-4147-A177-3AD203B41FA5}">
                      <a16:colId xmlns:a16="http://schemas.microsoft.com/office/drawing/2014/main" val="3979403936"/>
                    </a:ext>
                  </a:extLst>
                </a:gridCol>
                <a:gridCol w="1084150">
                  <a:extLst>
                    <a:ext uri="{9D8B030D-6E8A-4147-A177-3AD203B41FA5}">
                      <a16:colId xmlns:a16="http://schemas.microsoft.com/office/drawing/2014/main" val="1604395618"/>
                    </a:ext>
                  </a:extLst>
                </a:gridCol>
                <a:gridCol w="1084150">
                  <a:extLst>
                    <a:ext uri="{9D8B030D-6E8A-4147-A177-3AD203B41FA5}">
                      <a16:colId xmlns:a16="http://schemas.microsoft.com/office/drawing/2014/main" val="50014322"/>
                    </a:ext>
                  </a:extLst>
                </a:gridCol>
                <a:gridCol w="1084150">
                  <a:extLst>
                    <a:ext uri="{9D8B030D-6E8A-4147-A177-3AD203B41FA5}">
                      <a16:colId xmlns:a16="http://schemas.microsoft.com/office/drawing/2014/main" val="3040651879"/>
                    </a:ext>
                  </a:extLst>
                </a:gridCol>
                <a:gridCol w="1084150">
                  <a:extLst>
                    <a:ext uri="{9D8B030D-6E8A-4147-A177-3AD203B41FA5}">
                      <a16:colId xmlns:a16="http://schemas.microsoft.com/office/drawing/2014/main" val="3878617044"/>
                    </a:ext>
                  </a:extLst>
                </a:gridCol>
                <a:gridCol w="1084150">
                  <a:extLst>
                    <a:ext uri="{9D8B030D-6E8A-4147-A177-3AD203B41FA5}">
                      <a16:colId xmlns:a16="http://schemas.microsoft.com/office/drawing/2014/main" val="1811158261"/>
                    </a:ext>
                  </a:extLst>
                </a:gridCol>
              </a:tblGrid>
              <a:tr h="344678">
                <a:tc>
                  <a:txBody>
                    <a:bodyPr/>
                    <a:lstStyle/>
                    <a:p>
                      <a:pPr algn="just">
                        <a:lnSpc>
                          <a:spcPts val="1400"/>
                        </a:lnSpc>
                        <a:spcBef>
                          <a:spcPts val="600"/>
                        </a:spcBef>
                        <a:spcAft>
                          <a:spcPts val="400"/>
                        </a:spcAft>
                      </a:pPr>
                      <a:r>
                        <a:rPr lang="en-GB" sz="115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Average base salary</a:t>
                      </a:r>
                      <a:endParaRPr lang="en-AU" sz="115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2017–18</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2018–19</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2019–20</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2020–21</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2021–22</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2022–23</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2023-24</a:t>
                      </a:r>
                    </a:p>
                  </a:txBody>
                  <a:tcPr marL="68580" marR="68580" marT="0" marB="0" anchor="ctr">
                    <a:lnB w="6350" cap="flat" cmpd="sng" algn="ctr">
                      <a:solidFill>
                        <a:schemeClr val="accent1"/>
                      </a:solidFill>
                      <a:prstDash val="solid"/>
                      <a:round/>
                      <a:headEnd type="none" w="med" len="med"/>
                      <a:tailEnd type="none" w="med" len="med"/>
                    </a:lnB>
                    <a:solidFill>
                      <a:schemeClr val="accent2"/>
                    </a:solidFill>
                  </a:tcPr>
                </a:tc>
                <a:extLst>
                  <a:ext uri="{0D108BD9-81ED-4DB2-BD59-A6C34878D82A}">
                    <a16:rowId xmlns:a16="http://schemas.microsoft.com/office/drawing/2014/main" val="2728367187"/>
                  </a:ext>
                </a:extLst>
              </a:tr>
              <a:tr h="344678">
                <a:tc>
                  <a:txBody>
                    <a:bodyPr/>
                    <a:lstStyle/>
                    <a:p>
                      <a:pPr algn="l">
                        <a:lnSpc>
                          <a:spcPts val="1400"/>
                        </a:lnSpc>
                        <a:spcBef>
                          <a:spcPts val="600"/>
                        </a:spcBef>
                        <a:spcAft>
                          <a:spcPts val="400"/>
                        </a:spcAft>
                      </a:pPr>
                      <a:r>
                        <a:rPr lang="en-GB" sz="1100" b="1">
                          <a:solidFill>
                            <a:schemeClr val="bg1"/>
                          </a:solidFill>
                          <a:effectLst/>
                        </a:rPr>
                        <a:t>Organisation</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50524997"/>
                  </a:ext>
                </a:extLst>
              </a:tr>
              <a:tr h="344678">
                <a:tc>
                  <a:txBody>
                    <a:bodyPr/>
                    <a:lstStyle/>
                    <a:p>
                      <a:pPr algn="l">
                        <a:lnSpc>
                          <a:spcPts val="1400"/>
                        </a:lnSpc>
                        <a:spcBef>
                          <a:spcPts val="600"/>
                        </a:spcBef>
                        <a:spcAft>
                          <a:spcPts val="400"/>
                        </a:spcAft>
                      </a:pPr>
                      <a:r>
                        <a:rPr lang="en-GB" sz="1100" b="1">
                          <a:solidFill>
                            <a:schemeClr val="bg1"/>
                          </a:solidFill>
                          <a:effectLst/>
                        </a:rPr>
                        <a:t>Industry Comparison Group</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53037910"/>
                  </a:ext>
                </a:extLst>
              </a:tr>
              <a:tr h="344678">
                <a:tc>
                  <a:txBody>
                    <a:bodyPr/>
                    <a:lstStyle/>
                    <a:p>
                      <a:pPr algn="l">
                        <a:lnSpc>
                          <a:spcPts val="1400"/>
                        </a:lnSpc>
                        <a:spcBef>
                          <a:spcPts val="600"/>
                        </a:spcBef>
                        <a:spcAft>
                          <a:spcPts val="400"/>
                        </a:spcAft>
                      </a:pPr>
                      <a:r>
                        <a:rPr lang="en-GB" sz="1100" b="1">
                          <a:solidFill>
                            <a:schemeClr val="bg1"/>
                          </a:solidFill>
                          <a:effectLst/>
                        </a:rPr>
                        <a:t>National</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415354920"/>
                  </a:ext>
                </a:extLst>
              </a:tr>
            </a:tbl>
          </a:graphicData>
        </a:graphic>
      </p:graphicFrame>
      <p:sp>
        <p:nvSpPr>
          <p:cNvPr id="8" name="TextBox 7">
            <a:extLst>
              <a:ext uri="{FF2B5EF4-FFF2-40B4-BE49-F238E27FC236}">
                <a16:creationId xmlns:a16="http://schemas.microsoft.com/office/drawing/2014/main" id="{19B5D7BC-5E47-2C39-1957-62E16AA71B49}"/>
              </a:ext>
            </a:extLst>
          </p:cNvPr>
          <p:cNvSpPr txBox="1"/>
          <p:nvPr/>
        </p:nvSpPr>
        <p:spPr>
          <a:xfrm>
            <a:off x="4084320" y="3136583"/>
            <a:ext cx="6221291" cy="2343904"/>
          </a:xfrm>
          <a:prstGeom prst="wedgeRoundRectCallout">
            <a:avLst>
              <a:gd name="adj1" fmla="val 54682"/>
              <a:gd name="adj2" fmla="val 45259"/>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There are many ways to analyse gender pay gaps, and ultimately each organisation can determine, in addition to the mandatory measures from WGEA, what additional analysis will be included. </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If you have multiple relevant employers within a Corporate Group, consider how you will report and analyse this data. Industry comparisons may not be available for Corporate Group level data given the limited number of comparable organisations. </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US" sz="1050">
                <a:solidFill>
                  <a:schemeClr val="accent4">
                    <a:lumMod val="50000"/>
                  </a:schemeClr>
                </a:solidFill>
              </a:rPr>
              <a:t>Gender pay gaps will likely fluctuate year-on-year initially, with an overall downward trajectory as we better understand and address the drivers of gender pay gaps and new reporting standards are rolled out.</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US" sz="1050">
                <a:solidFill>
                  <a:schemeClr val="accent4">
                    <a:lumMod val="50000"/>
                  </a:schemeClr>
                </a:solidFill>
              </a:rPr>
              <a:t>CEO remuneration is included in the calculation of 2023-24 gender pay gaps. As a result, employer average gender pay gaps might be contrary to the downward trend. If the median gender pay gaps still show a trend of improvement, the difference in average could be attributed to this new data inclusion as averages are susceptible to outlier values. </a:t>
            </a:r>
          </a:p>
        </p:txBody>
      </p:sp>
    </p:spTree>
    <p:extLst>
      <p:ext uri="{BB962C8B-B14F-4D97-AF65-F5344CB8AC3E}">
        <p14:creationId xmlns:p14="http://schemas.microsoft.com/office/powerpoint/2010/main" val="275772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grey and black background&#10;&#10;Description automatically generated">
            <a:extLst>
              <a:ext uri="{FF2B5EF4-FFF2-40B4-BE49-F238E27FC236}">
                <a16:creationId xmlns:a16="http://schemas.microsoft.com/office/drawing/2014/main" id="{FDD01CF8-68F9-A0EF-53AC-36AD5C147D2E}"/>
              </a:ext>
            </a:extLst>
          </p:cNvPr>
          <p:cNvPicPr>
            <a:picLocks noGrp="1" noRot="1" noMove="1" noResize="1" noEditPoints="1" noAdjustHandles="1" noChangeArrowheads="1" noChangeShapeType="1" noCrop="1"/>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52" name="Rectangle 51">
            <a:extLst>
              <a:ext uri="{FF2B5EF4-FFF2-40B4-BE49-F238E27FC236}">
                <a16:creationId xmlns:a16="http://schemas.microsoft.com/office/drawing/2014/main" id="{E3F8F14C-7400-3D1B-C935-F102B663D7C6}"/>
              </a:ext>
            </a:extLst>
          </p:cNvPr>
          <p:cNvSpPr/>
          <p:nvPr/>
        </p:nvSpPr>
        <p:spPr>
          <a:xfrm>
            <a:off x="446881" y="3371203"/>
            <a:ext cx="9793288" cy="3829034"/>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100"/>
          </a:p>
        </p:txBody>
      </p:sp>
      <p:pic>
        <p:nvPicPr>
          <p:cNvPr id="10" name="Picture 9">
            <a:extLst>
              <a:ext uri="{FF2B5EF4-FFF2-40B4-BE49-F238E27FC236}">
                <a16:creationId xmlns:a16="http://schemas.microsoft.com/office/drawing/2014/main" id="{F4DA16FF-1B5C-723D-D2FC-11604720187D}"/>
              </a:ext>
            </a:extLst>
          </p:cNvPr>
          <p:cNvPicPr>
            <a:picLocks noChangeAspect="1"/>
          </p:cNvPicPr>
          <p:nvPr/>
        </p:nvPicPr>
        <p:blipFill>
          <a:blip r:embed="rId4"/>
          <a:stretch>
            <a:fillRect/>
          </a:stretch>
        </p:blipFill>
        <p:spPr>
          <a:xfrm>
            <a:off x="726164" y="4094834"/>
            <a:ext cx="4696691" cy="2309245"/>
          </a:xfrm>
          <a:prstGeom prst="rect">
            <a:avLst/>
          </a:prstGeom>
          <a:ln>
            <a:solidFill>
              <a:schemeClr val="bg2">
                <a:lumMod val="90000"/>
              </a:schemeClr>
            </a:solidFill>
          </a:ln>
        </p:spPr>
      </p:pic>
      <p:sp>
        <p:nvSpPr>
          <p:cNvPr id="13" name="Rectangle 5">
            <a:extLst>
              <a:ext uri="{FF2B5EF4-FFF2-40B4-BE49-F238E27FC236}">
                <a16:creationId xmlns:a16="http://schemas.microsoft.com/office/drawing/2014/main" id="{6351E58A-7CD6-621A-3C37-D3FA0856B619}"/>
              </a:ext>
            </a:extLst>
          </p:cNvPr>
          <p:cNvSpPr>
            <a:spLocks noChangeArrowheads="1"/>
          </p:cNvSpPr>
          <p:nvPr/>
        </p:nvSpPr>
        <p:spPr bwMode="auto">
          <a:xfrm>
            <a:off x="0" y="237490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6" name="TextBox 15">
            <a:extLst>
              <a:ext uri="{FF2B5EF4-FFF2-40B4-BE49-F238E27FC236}">
                <a16:creationId xmlns:a16="http://schemas.microsoft.com/office/drawing/2014/main" id="{32422A13-D0A5-E1FB-4D0C-40249DAABC16}"/>
              </a:ext>
            </a:extLst>
          </p:cNvPr>
          <p:cNvSpPr txBox="1"/>
          <p:nvPr/>
        </p:nvSpPr>
        <p:spPr>
          <a:xfrm>
            <a:off x="892730" y="3553016"/>
            <a:ext cx="9060250" cy="188834"/>
          </a:xfrm>
          <a:prstGeom prst="rect">
            <a:avLst/>
          </a:prstGeom>
          <a:noFill/>
        </p:spPr>
        <p:txBody>
          <a:bodyPr wrap="square" lIns="0" tIns="0" rIns="0" bIns="0" rtlCol="0">
            <a:spAutoFit/>
          </a:bodyPr>
          <a:lstStyle/>
          <a:p>
            <a:pPr>
              <a:lnSpc>
                <a:spcPts val="1400"/>
              </a:lnSpc>
              <a:spcBef>
                <a:spcPts val="300"/>
              </a:spcBef>
              <a:spcAft>
                <a:spcPts val="300"/>
              </a:spcAft>
              <a:buClr>
                <a:srgbClr val="F2612C"/>
              </a:buClr>
              <a:tabLst>
                <a:tab pos="215900" algn="l"/>
              </a:tabLst>
            </a:pPr>
            <a:r>
              <a:rPr lang="en-AU" sz="1400" b="1">
                <a:solidFill>
                  <a:schemeClr val="accent2"/>
                </a:solidFill>
                <a:latin typeface="+mj-lt"/>
                <a:ea typeface="+mj-ea"/>
                <a:cs typeface="+mj-cs"/>
              </a:rPr>
              <a:t>Mandatory public reporting for 2025</a:t>
            </a:r>
          </a:p>
        </p:txBody>
      </p:sp>
      <p:sp>
        <p:nvSpPr>
          <p:cNvPr id="2" name="Title 5">
            <a:extLst>
              <a:ext uri="{FF2B5EF4-FFF2-40B4-BE49-F238E27FC236}">
                <a16:creationId xmlns:a16="http://schemas.microsoft.com/office/drawing/2014/main" id="{AC99A3F3-046A-D66B-FEFD-13BA98951550}"/>
              </a:ext>
            </a:extLst>
          </p:cNvPr>
          <p:cNvSpPr>
            <a:spLocks noGrp="1"/>
          </p:cNvSpPr>
          <p:nvPr>
            <p:ph type="title"/>
          </p:nvPr>
        </p:nvSpPr>
        <p:spPr>
          <a:xfrm>
            <a:off x="446881" y="378228"/>
            <a:ext cx="9361286" cy="772190"/>
          </a:xfrm>
        </p:spPr>
        <p:txBody>
          <a:bodyPr>
            <a:noAutofit/>
          </a:bodyPr>
          <a:lstStyle/>
          <a:p>
            <a:r>
              <a:rPr lang="en-AU" sz="2800">
                <a:latin typeface="+mj-lt"/>
              </a:rPr>
              <a:t>3. </a:t>
            </a:r>
            <a:r>
              <a:rPr lang="en-AU" sz="2800"/>
              <a:t>Data overview and analysis</a:t>
            </a:r>
            <a:br>
              <a:rPr lang="en-AU" b="1"/>
            </a:br>
            <a:r>
              <a:rPr lang="en-AU" sz="2000" b="1">
                <a:solidFill>
                  <a:schemeClr val="accent2"/>
                </a:solidFill>
                <a:latin typeface="+mj-lt"/>
              </a:rPr>
              <a:t>3.2 </a:t>
            </a:r>
            <a:r>
              <a:rPr lang="en-AU" sz="2000" b="1">
                <a:solidFill>
                  <a:schemeClr val="accent2"/>
                </a:solidFill>
              </a:rPr>
              <a:t>Data presentation</a:t>
            </a:r>
            <a:endParaRPr lang="en-AU" sz="2800" b="1"/>
          </a:p>
        </p:txBody>
      </p:sp>
      <p:graphicFrame>
        <p:nvGraphicFramePr>
          <p:cNvPr id="47" name="Table 47">
            <a:extLst>
              <a:ext uri="{FF2B5EF4-FFF2-40B4-BE49-F238E27FC236}">
                <a16:creationId xmlns:a16="http://schemas.microsoft.com/office/drawing/2014/main" id="{5B3D73C1-0D91-76C6-F882-9C232DF06627}"/>
              </a:ext>
            </a:extLst>
          </p:cNvPr>
          <p:cNvGraphicFramePr>
            <a:graphicFrameLocks noGrp="1"/>
          </p:cNvGraphicFramePr>
          <p:nvPr>
            <p:extLst>
              <p:ext uri="{D42A27DB-BD31-4B8C-83A1-F6EECF244321}">
                <p14:modId xmlns:p14="http://schemas.microsoft.com/office/powerpoint/2010/main" val="2429513841"/>
              </p:ext>
            </p:extLst>
          </p:nvPr>
        </p:nvGraphicFramePr>
        <p:xfrm>
          <a:off x="446880" y="1398692"/>
          <a:ext cx="9799641" cy="1540547"/>
        </p:xfrm>
        <a:graphic>
          <a:graphicData uri="http://schemas.openxmlformats.org/drawingml/2006/table">
            <a:tbl>
              <a:tblPr firstRow="1" bandRow="1">
                <a:tableStyleId>{2D5ABB26-0587-4C30-8999-92F81FD0307C}</a:tableStyleId>
              </a:tblPr>
              <a:tblGrid>
                <a:gridCol w="9799641">
                  <a:extLst>
                    <a:ext uri="{9D8B030D-6E8A-4147-A177-3AD203B41FA5}">
                      <a16:colId xmlns:a16="http://schemas.microsoft.com/office/drawing/2014/main" val="563633430"/>
                    </a:ext>
                  </a:extLst>
                </a:gridCol>
              </a:tblGrid>
              <a:tr h="339060">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AU" sz="1150" b="1">
                          <a:solidFill>
                            <a:schemeClr val="bg1"/>
                          </a:solidFill>
                        </a:rPr>
                        <a:t>3.2 About our data</a:t>
                      </a:r>
                    </a:p>
                  </a:txBody>
                  <a:tcPr marT="72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284485700"/>
                  </a:ext>
                </a:extLst>
              </a:tr>
              <a:tr h="1201487">
                <a:tc>
                  <a:txBody>
                    <a:bodyPr/>
                    <a:lstStyle/>
                    <a:p>
                      <a:pPr marL="0" marR="0" indent="0" algn="l" defTabSz="986912" rtl="0" eaLnBrk="1" fontAlgn="auto" latinLnBrk="0" hangingPunct="1">
                        <a:lnSpc>
                          <a:spcPct val="100000"/>
                        </a:lnSpc>
                        <a:spcBef>
                          <a:spcPts val="0"/>
                        </a:spcBef>
                        <a:spcAft>
                          <a:spcPts val="0"/>
                        </a:spcAft>
                        <a:buClrTx/>
                        <a:buSzTx/>
                        <a:buFontTx/>
                        <a:buNone/>
                        <a:tabLst/>
                        <a:defRPr/>
                      </a:pPr>
                      <a:endParaRPr lang="en-GB" sz="1100" b="0" i="0">
                        <a:solidFill>
                          <a:schemeClr val="tx1"/>
                        </a:solidFill>
                        <a:effectLst/>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27148469"/>
                  </a:ext>
                </a:extLst>
              </a:tr>
            </a:tbl>
          </a:graphicData>
        </a:graphic>
      </p:graphicFrame>
      <p:sp>
        <p:nvSpPr>
          <p:cNvPr id="3" name="Slide Number Placeholder 2">
            <a:extLst>
              <a:ext uri="{FF2B5EF4-FFF2-40B4-BE49-F238E27FC236}">
                <a16:creationId xmlns:a16="http://schemas.microsoft.com/office/drawing/2014/main" id="{12610A8D-4779-0F45-CC76-128E3B31FBD3}"/>
              </a:ext>
            </a:extLst>
          </p:cNvPr>
          <p:cNvSpPr>
            <a:spLocks noGrp="1"/>
          </p:cNvSpPr>
          <p:nvPr>
            <p:ph type="sldNum" sz="quarter" idx="11"/>
          </p:nvPr>
        </p:nvSpPr>
        <p:spPr/>
        <p:txBody>
          <a:bodyPr/>
          <a:lstStyle/>
          <a:p>
            <a:fld id="{5171FFDC-9365-476A-9C7B-017370804353}" type="slidenum">
              <a:rPr lang="en-GB" noProof="0" smtClean="0"/>
              <a:pPr/>
              <a:t>12</a:t>
            </a:fld>
            <a:endParaRPr lang="en-GB" noProof="0"/>
          </a:p>
        </p:txBody>
      </p:sp>
      <p:sp>
        <p:nvSpPr>
          <p:cNvPr id="6" name="Text Placeholder 48">
            <a:extLst>
              <a:ext uri="{FF2B5EF4-FFF2-40B4-BE49-F238E27FC236}">
                <a16:creationId xmlns:a16="http://schemas.microsoft.com/office/drawing/2014/main" id="{FF342A60-D877-FA03-0D8C-227B31601265}"/>
              </a:ext>
            </a:extLst>
          </p:cNvPr>
          <p:cNvSpPr txBox="1">
            <a:spLocks/>
          </p:cNvSpPr>
          <p:nvPr/>
        </p:nvSpPr>
        <p:spPr bwMode="gray">
          <a:xfrm>
            <a:off x="757179" y="6830632"/>
            <a:ext cx="5164792" cy="188835"/>
          </a:xfrm>
          <a:prstGeom prst="rect">
            <a:avLst/>
          </a:prstGeom>
        </p:spPr>
        <p:txBody>
          <a:bodyPr vert="horz" lIns="0" tIns="0" rIns="0" bIns="0" rtlCol="0" anchor="b" anchorCtr="0">
            <a:noAutofit/>
          </a:bodyPr>
          <a:lstStyle>
            <a:lvl1pPr marL="0" indent="0" algn="l" defTabSz="986912" rtl="0" eaLnBrk="1" latinLnBrk="0" hangingPunct="1">
              <a:lnSpc>
                <a:spcPct val="100000"/>
              </a:lnSpc>
              <a:spcBef>
                <a:spcPts val="0"/>
              </a:spcBef>
              <a:buFont typeface="Arial" panose="020B0604020202020204" pitchFamily="34" charset="0"/>
              <a:buNone/>
              <a:defRPr sz="900" b="0" i="1" kern="1200">
                <a:solidFill>
                  <a:schemeClr val="tx1"/>
                </a:solidFill>
                <a:latin typeface="+mn-lt"/>
                <a:ea typeface="+mn-ea"/>
                <a:cs typeface="+mn-cs"/>
              </a:defRPr>
            </a:lvl1pPr>
            <a:lvl2pPr marL="0" indent="0" algn="l" defTabSz="986912" rtl="0" eaLnBrk="1" latinLnBrk="0" hangingPunct="1">
              <a:lnSpc>
                <a:spcPct val="100000"/>
              </a:lnSpc>
              <a:spcBef>
                <a:spcPts val="800"/>
              </a:spcBef>
              <a:buFont typeface="Arial" panose="020B0604020202020204" pitchFamily="34" charset="0"/>
              <a:buNone/>
              <a:defRPr sz="800" i="1" kern="1200">
                <a:solidFill>
                  <a:schemeClr val="tx1"/>
                </a:solidFill>
                <a:latin typeface="+mn-lt"/>
                <a:ea typeface="+mn-ea"/>
                <a:cs typeface="+mn-cs"/>
              </a:defRPr>
            </a:lvl2pPr>
            <a:lvl3pPr marL="180000" indent="-180000" algn="l" defTabSz="986912" rtl="0" eaLnBrk="1" latinLnBrk="0" hangingPunct="1">
              <a:lnSpc>
                <a:spcPct val="100000"/>
              </a:lnSpc>
              <a:spcBef>
                <a:spcPts val="400"/>
              </a:spcBef>
              <a:buClr>
                <a:schemeClr val="accent1"/>
              </a:buClr>
              <a:buFont typeface="Wingdings 2" panose="05020102010507070707" pitchFamily="18" charset="2"/>
              <a:buChar char="®"/>
              <a:defRPr sz="1100" kern="1200">
                <a:solidFill>
                  <a:schemeClr val="tx1"/>
                </a:solidFill>
                <a:latin typeface="+mn-lt"/>
                <a:ea typeface="+mn-ea"/>
                <a:cs typeface="+mn-cs"/>
              </a:defRPr>
            </a:lvl3pPr>
            <a:lvl4pPr marL="360000" indent="-180000"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540000" indent="-180000"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180000" indent="-180000" algn="l" defTabSz="986912" rtl="0" eaLnBrk="1" latinLnBrk="0" hangingPunct="1">
              <a:lnSpc>
                <a:spcPct val="100000"/>
              </a:lnSpc>
              <a:spcBef>
                <a:spcPts val="400"/>
              </a:spcBef>
              <a:buClr>
                <a:schemeClr val="accent1"/>
              </a:buClr>
              <a:buFont typeface="+mj-lt"/>
              <a:buAutoNum type="arabicPeriod"/>
              <a:defRPr sz="1100" kern="1200">
                <a:solidFill>
                  <a:schemeClr val="tx1"/>
                </a:solidFill>
                <a:latin typeface="+mn-lt"/>
                <a:ea typeface="+mn-ea"/>
                <a:cs typeface="+mn-cs"/>
              </a:defRPr>
            </a:lvl6pPr>
            <a:lvl7pPr marL="360000" indent="-180000" algn="l" defTabSz="986912" rtl="0" eaLnBrk="1" latinLnBrk="0" hangingPunct="1">
              <a:lnSpc>
                <a:spcPct val="100000"/>
              </a:lnSpc>
              <a:spcBef>
                <a:spcPts val="400"/>
              </a:spcBef>
              <a:buClr>
                <a:schemeClr val="accent1"/>
              </a:buClr>
              <a:buFont typeface="+mj-lt"/>
              <a:buAutoNum type="alphaLcPeriod"/>
              <a:defRPr sz="1100" kern="1200">
                <a:solidFill>
                  <a:schemeClr val="tx1"/>
                </a:solidFill>
                <a:latin typeface="+mn-lt"/>
                <a:ea typeface="+mn-ea"/>
                <a:cs typeface="+mn-cs"/>
              </a:defRPr>
            </a:lvl7pPr>
            <a:lvl8pPr marL="540000" indent="-180000" algn="l" defTabSz="986912" rtl="0" eaLnBrk="1" latinLnBrk="0" hangingPunct="1">
              <a:lnSpc>
                <a:spcPct val="100000"/>
              </a:lnSpc>
              <a:spcBef>
                <a:spcPts val="400"/>
              </a:spcBef>
              <a:buClr>
                <a:schemeClr val="accent1"/>
              </a:buClr>
              <a:buFont typeface="+mj-lt"/>
              <a:buAutoNum type="romanLcPeriod"/>
              <a:defRPr sz="1100" kern="1200">
                <a:solidFill>
                  <a:schemeClr val="tx1"/>
                </a:solidFill>
                <a:latin typeface="+mn-lt"/>
                <a:ea typeface="+mn-ea"/>
                <a:cs typeface="+mn-cs"/>
              </a:defRPr>
            </a:lvl8pPr>
            <a:lvl9pPr marL="0" indent="0" algn="l" defTabSz="986912" rtl="0" eaLnBrk="1" latinLnBrk="0" hangingPunct="1">
              <a:lnSpc>
                <a:spcPct val="100000"/>
              </a:lnSpc>
              <a:spcBef>
                <a:spcPts val="800"/>
              </a:spcBef>
              <a:buFont typeface="Arial" panose="020B0604020202020204" pitchFamily="34" charset="0"/>
              <a:buNone/>
              <a:defRPr sz="1100" b="1" i="0" kern="1200">
                <a:solidFill>
                  <a:schemeClr val="accent2"/>
                </a:solidFill>
                <a:latin typeface="+mj-lt"/>
                <a:ea typeface="+mn-ea"/>
                <a:cs typeface="+mn-cs"/>
              </a:defRPr>
            </a:lvl9pPr>
          </a:lstStyle>
          <a:p>
            <a:r>
              <a:rPr lang="en-US">
                <a:solidFill>
                  <a:srgbClr val="2C3E50"/>
                </a:solidFill>
                <a:latin typeface="Calibri" panose="020F0502020204030204" pitchFamily="34" charset="0"/>
              </a:rPr>
              <a:t>Adapted from </a:t>
            </a:r>
            <a:r>
              <a:rPr lang="en-US">
                <a:solidFill>
                  <a:srgbClr val="2C3E50"/>
                </a:solidFill>
                <a:latin typeface="Calibri" panose="020F0502020204030204" pitchFamily="34" charset="0"/>
                <a:hlinkClick r:id="rId5"/>
              </a:rPr>
              <a:t>Understanding and using your WGEA reports for 2023-24 </a:t>
            </a:r>
            <a:r>
              <a:rPr lang="en-US">
                <a:solidFill>
                  <a:srgbClr val="2C3E50"/>
                </a:solidFill>
                <a:latin typeface="Calibri" panose="020F0502020204030204" pitchFamily="34" charset="0"/>
              </a:rPr>
              <a:t>, WGEA.</a:t>
            </a:r>
            <a:endParaRPr lang="en-US" i="0"/>
          </a:p>
        </p:txBody>
      </p:sp>
      <p:sp>
        <p:nvSpPr>
          <p:cNvPr id="4" name="TextBox 3">
            <a:extLst>
              <a:ext uri="{FF2B5EF4-FFF2-40B4-BE49-F238E27FC236}">
                <a16:creationId xmlns:a16="http://schemas.microsoft.com/office/drawing/2014/main" id="{544F4EDE-5BE6-9A76-CC45-ACE4053838B8}"/>
              </a:ext>
            </a:extLst>
          </p:cNvPr>
          <p:cNvSpPr txBox="1"/>
          <p:nvPr/>
        </p:nvSpPr>
        <p:spPr>
          <a:xfrm rot="19341710">
            <a:off x="2081316" y="5458151"/>
            <a:ext cx="1941693" cy="184666"/>
          </a:xfrm>
          <a:prstGeom prst="rect">
            <a:avLst/>
          </a:prstGeom>
          <a:solidFill>
            <a:schemeClr val="bg1">
              <a:alpha val="70671"/>
            </a:schemeClr>
          </a:solidFill>
        </p:spPr>
        <p:txBody>
          <a:bodyPr wrap="square" lIns="0" tIns="0" rIns="0" bIns="0" rtlCol="0" anchor="ctr">
            <a:spAutoFit/>
          </a:bodyPr>
          <a:lstStyle/>
          <a:p>
            <a:pPr algn="ctr"/>
            <a:r>
              <a:rPr lang="en-US" sz="1200" b="1">
                <a:solidFill>
                  <a:schemeClr val="tx2"/>
                </a:solidFill>
              </a:rPr>
              <a:t>SAMPLE DATA</a:t>
            </a:r>
          </a:p>
        </p:txBody>
      </p:sp>
      <p:pic>
        <p:nvPicPr>
          <p:cNvPr id="8" name="Picture 7">
            <a:extLst>
              <a:ext uri="{FF2B5EF4-FFF2-40B4-BE49-F238E27FC236}">
                <a16:creationId xmlns:a16="http://schemas.microsoft.com/office/drawing/2014/main" id="{71FC3371-0DC8-A7AF-D451-D133400D38FF}"/>
              </a:ext>
            </a:extLst>
          </p:cNvPr>
          <p:cNvPicPr>
            <a:picLocks noChangeAspect="1"/>
          </p:cNvPicPr>
          <p:nvPr/>
        </p:nvPicPr>
        <p:blipFill>
          <a:blip r:embed="rId6"/>
          <a:stretch>
            <a:fillRect/>
          </a:stretch>
        </p:blipFill>
        <p:spPr>
          <a:xfrm>
            <a:off x="5683890" y="4131618"/>
            <a:ext cx="4124277" cy="2309245"/>
          </a:xfrm>
          <a:prstGeom prst="rect">
            <a:avLst/>
          </a:prstGeom>
          <a:ln>
            <a:solidFill>
              <a:schemeClr val="bg2">
                <a:lumMod val="90000"/>
              </a:schemeClr>
            </a:solidFill>
          </a:ln>
        </p:spPr>
      </p:pic>
      <p:sp>
        <p:nvSpPr>
          <p:cNvPr id="34" name="TextBox 33">
            <a:extLst>
              <a:ext uri="{FF2B5EF4-FFF2-40B4-BE49-F238E27FC236}">
                <a16:creationId xmlns:a16="http://schemas.microsoft.com/office/drawing/2014/main" id="{D69FFC06-3E9F-A9A7-142C-57C516D93078}"/>
              </a:ext>
            </a:extLst>
          </p:cNvPr>
          <p:cNvSpPr txBox="1"/>
          <p:nvPr/>
        </p:nvSpPr>
        <p:spPr>
          <a:xfrm>
            <a:off x="574877" y="2503935"/>
            <a:ext cx="9451550" cy="351443"/>
          </a:xfrm>
          <a:prstGeom prst="rect">
            <a:avLst/>
          </a:prstGeom>
          <a:noFill/>
        </p:spPr>
        <p:txBody>
          <a:bodyPr wrap="square" lIns="0" tIns="0" rIns="0" bIns="0" rtlCol="0">
            <a:spAutoFit/>
          </a:bodyPr>
          <a:lstStyle/>
          <a:p>
            <a:pPr algn="just">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i="1">
                <a:solidFill>
                  <a:schemeClr val="accent2">
                    <a:lumMod val="60000"/>
                    <a:lumOff val="40000"/>
                  </a:schemeClr>
                </a:solidFill>
                <a:latin typeface="+mj-lt"/>
              </a:rPr>
              <a:t>This is an o</a:t>
            </a:r>
            <a:r>
              <a:rPr lang="en-GB" sz="1100" b="0" i="1">
                <a:solidFill>
                  <a:schemeClr val="accent2">
                    <a:lumMod val="60000"/>
                    <a:lumOff val="40000"/>
                  </a:schemeClr>
                </a:solidFill>
                <a:effectLst/>
              </a:rPr>
              <a:t>pportunity to provide explanatory detail, e.g. "Our gender pay gaps have declined over the last three years. Our gender representation by remuneration quartiles indicates there are proportionally more women in the bottom two quartiles, which is a key driver of our gender pay gaps. “</a:t>
            </a:r>
            <a:endParaRPr lang="en-AU" sz="1100" i="1">
              <a:solidFill>
                <a:schemeClr val="accent2">
                  <a:lumMod val="60000"/>
                  <a:lumOff val="40000"/>
                </a:schemeClr>
              </a:solidFill>
              <a:effectLst/>
              <a:latin typeface="Calibri Light" panose="020F0302020204030204" pitchFamily="34" charset="0"/>
              <a:ea typeface="SimSun" panose="02010600030101010101" pitchFamily="2" charset="-122"/>
              <a:cs typeface="Times New Roman" panose="02020603050405020304" pitchFamily="18" charset="0"/>
            </a:endParaRPr>
          </a:p>
        </p:txBody>
      </p:sp>
      <p:grpSp>
        <p:nvGrpSpPr>
          <p:cNvPr id="35" name="Group 34">
            <a:extLst>
              <a:ext uri="{FF2B5EF4-FFF2-40B4-BE49-F238E27FC236}">
                <a16:creationId xmlns:a16="http://schemas.microsoft.com/office/drawing/2014/main" id="{B5F38344-34BA-3C4E-A949-1CA663B8812C}"/>
              </a:ext>
            </a:extLst>
          </p:cNvPr>
          <p:cNvGrpSpPr/>
          <p:nvPr/>
        </p:nvGrpSpPr>
        <p:grpSpPr>
          <a:xfrm>
            <a:off x="7554737" y="454816"/>
            <a:ext cx="2687713" cy="300685"/>
            <a:chOff x="7516629" y="279077"/>
            <a:chExt cx="2687713" cy="300685"/>
          </a:xfrm>
        </p:grpSpPr>
        <p:sp>
          <p:nvSpPr>
            <p:cNvPr id="37" name="Rounded Rectangle 36">
              <a:extLst>
                <a:ext uri="{FF2B5EF4-FFF2-40B4-BE49-F238E27FC236}">
                  <a16:creationId xmlns:a16="http://schemas.microsoft.com/office/drawing/2014/main" id="{CDFE3932-326D-A092-D80E-A54F674C57CA}"/>
                </a:ext>
              </a:extLst>
            </p:cNvPr>
            <p:cNvSpPr>
              <a:spLocks noChangeAspect="1"/>
            </p:cNvSpPr>
            <p:nvPr/>
          </p:nvSpPr>
          <p:spPr>
            <a:xfrm rot="18824547">
              <a:off x="791430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grpSp>
          <p:nvGrpSpPr>
            <p:cNvPr id="39" name="Group 38">
              <a:extLst>
                <a:ext uri="{FF2B5EF4-FFF2-40B4-BE49-F238E27FC236}">
                  <a16:creationId xmlns:a16="http://schemas.microsoft.com/office/drawing/2014/main" id="{F6778F9A-4D37-5CB2-CF42-7C56652737F7}"/>
                </a:ext>
              </a:extLst>
            </p:cNvPr>
            <p:cNvGrpSpPr/>
            <p:nvPr/>
          </p:nvGrpSpPr>
          <p:grpSpPr>
            <a:xfrm>
              <a:off x="9511452" y="279077"/>
              <a:ext cx="293922" cy="300685"/>
              <a:chOff x="9511452" y="279077"/>
              <a:chExt cx="293922" cy="300685"/>
            </a:xfrm>
          </p:grpSpPr>
          <p:sp>
            <p:nvSpPr>
              <p:cNvPr id="57" name="Rounded Rectangle 56">
                <a:extLst>
                  <a:ext uri="{FF2B5EF4-FFF2-40B4-BE49-F238E27FC236}">
                    <a16:creationId xmlns:a16="http://schemas.microsoft.com/office/drawing/2014/main" id="{90703635-4498-E3E0-2C4E-D548F3E1ADB1}"/>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8" name="Picture 57" descr="A black and grey logo&#10;&#10;Description automatically generated with medium confidence">
                <a:extLst>
                  <a:ext uri="{FF2B5EF4-FFF2-40B4-BE49-F238E27FC236}">
                    <a16:creationId xmlns:a16="http://schemas.microsoft.com/office/drawing/2014/main" id="{F595E6F0-814C-33B2-591E-B839AA3E8F73}"/>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40" name="Group 39">
              <a:extLst>
                <a:ext uri="{FF2B5EF4-FFF2-40B4-BE49-F238E27FC236}">
                  <a16:creationId xmlns:a16="http://schemas.microsoft.com/office/drawing/2014/main" id="{511FD47F-C754-B095-1FCE-2FC2D82F50C5}"/>
                </a:ext>
              </a:extLst>
            </p:cNvPr>
            <p:cNvGrpSpPr/>
            <p:nvPr/>
          </p:nvGrpSpPr>
          <p:grpSpPr>
            <a:xfrm>
              <a:off x="8314553" y="279077"/>
              <a:ext cx="293922" cy="300685"/>
              <a:chOff x="8314553" y="279077"/>
              <a:chExt cx="293922" cy="300685"/>
            </a:xfrm>
          </p:grpSpPr>
          <p:sp>
            <p:nvSpPr>
              <p:cNvPr id="55" name="Rounded Rectangle 54">
                <a:extLst>
                  <a:ext uri="{FF2B5EF4-FFF2-40B4-BE49-F238E27FC236}">
                    <a16:creationId xmlns:a16="http://schemas.microsoft.com/office/drawing/2014/main" id="{DD5C18BD-78B1-ACF2-C2D4-BB6254AF6D79}"/>
                  </a:ext>
                </a:extLst>
              </p:cNvPr>
              <p:cNvSpPr>
                <a:spLocks noChangeAspect="1"/>
              </p:cNvSpPr>
              <p:nvPr/>
            </p:nvSpPr>
            <p:spPr>
              <a:xfrm rot="18824547">
                <a:off x="8311171"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6" name="Picture 55" descr="A graph with arrows and arrows in a circle&#10;&#10;Description automatically generated">
                <a:extLst>
                  <a:ext uri="{FF2B5EF4-FFF2-40B4-BE49-F238E27FC236}">
                    <a16:creationId xmlns:a16="http://schemas.microsoft.com/office/drawing/2014/main" id="{4168B451-99E2-A1DE-45B7-964E57CC628E}"/>
                  </a:ext>
                </a:extLst>
              </p:cNvPr>
              <p:cNvPicPr>
                <a:picLocks noChangeAspect="1"/>
              </p:cNvPicPr>
              <p:nvPr/>
            </p:nvPicPr>
            <p:blipFill>
              <a:blip r:embed="rId8" cstate="print">
                <a:biLevel thresh="25000"/>
                <a:alphaModFix/>
                <a:extLst>
                  <a:ext uri="{28A0092B-C50C-407E-A947-70E740481C1C}">
                    <a14:useLocalDpi xmlns:a14="http://schemas.microsoft.com/office/drawing/2010/main" val="0"/>
                  </a:ext>
                </a:extLst>
              </a:blip>
              <a:stretch>
                <a:fillRect/>
              </a:stretch>
            </p:blipFill>
            <p:spPr>
              <a:xfrm>
                <a:off x="8346096" y="321444"/>
                <a:ext cx="230847" cy="215953"/>
              </a:xfrm>
              <a:prstGeom prst="rect">
                <a:avLst/>
              </a:prstGeom>
            </p:spPr>
          </p:pic>
        </p:grpSp>
        <p:grpSp>
          <p:nvGrpSpPr>
            <p:cNvPr id="41" name="Group 40">
              <a:extLst>
                <a:ext uri="{FF2B5EF4-FFF2-40B4-BE49-F238E27FC236}">
                  <a16:creationId xmlns:a16="http://schemas.microsoft.com/office/drawing/2014/main" id="{779BA107-F365-B558-DBFB-2602636FF104}"/>
                </a:ext>
              </a:extLst>
            </p:cNvPr>
            <p:cNvGrpSpPr/>
            <p:nvPr/>
          </p:nvGrpSpPr>
          <p:grpSpPr>
            <a:xfrm>
              <a:off x="9112487" y="279077"/>
              <a:ext cx="293922" cy="300685"/>
              <a:chOff x="9112487" y="279077"/>
              <a:chExt cx="293922" cy="300685"/>
            </a:xfrm>
          </p:grpSpPr>
          <p:sp>
            <p:nvSpPr>
              <p:cNvPr id="53" name="Rounded Rectangle 52">
                <a:extLst>
                  <a:ext uri="{FF2B5EF4-FFF2-40B4-BE49-F238E27FC236}">
                    <a16:creationId xmlns:a16="http://schemas.microsoft.com/office/drawing/2014/main" id="{3898B2AF-55AC-D0CA-3420-E59A897DF53C}"/>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4" name="Picture 53" descr="A logo with arrows in a circle&#10;&#10;Description automatically generated">
                <a:extLst>
                  <a:ext uri="{FF2B5EF4-FFF2-40B4-BE49-F238E27FC236}">
                    <a16:creationId xmlns:a16="http://schemas.microsoft.com/office/drawing/2014/main" id="{DAE5056B-2FD8-95D6-AF08-4EDA5BE09E8C}"/>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42" name="Group 41">
              <a:extLst>
                <a:ext uri="{FF2B5EF4-FFF2-40B4-BE49-F238E27FC236}">
                  <a16:creationId xmlns:a16="http://schemas.microsoft.com/office/drawing/2014/main" id="{451CA87A-C424-B92C-24C7-C6EFA7649A37}"/>
                </a:ext>
              </a:extLst>
            </p:cNvPr>
            <p:cNvGrpSpPr/>
            <p:nvPr/>
          </p:nvGrpSpPr>
          <p:grpSpPr>
            <a:xfrm>
              <a:off x="9910420" y="279077"/>
              <a:ext cx="293922" cy="300685"/>
              <a:chOff x="9910420" y="279077"/>
              <a:chExt cx="293922" cy="300685"/>
            </a:xfrm>
          </p:grpSpPr>
          <p:sp>
            <p:nvSpPr>
              <p:cNvPr id="50" name="Rounded Rectangle 49">
                <a:extLst>
                  <a:ext uri="{FF2B5EF4-FFF2-40B4-BE49-F238E27FC236}">
                    <a16:creationId xmlns:a16="http://schemas.microsoft.com/office/drawing/2014/main" id="{9D4B8270-8E76-8565-EC65-284ED0AB6B04}"/>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1" name="Picture 50" descr="A circular object with dots&#10;&#10;Description automatically generated with medium confidence">
                <a:extLst>
                  <a:ext uri="{FF2B5EF4-FFF2-40B4-BE49-F238E27FC236}">
                    <a16:creationId xmlns:a16="http://schemas.microsoft.com/office/drawing/2014/main" id="{9AD7DF67-255E-D086-FA28-A0AABD3FE74E}"/>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43" name="Group 42">
              <a:extLst>
                <a:ext uri="{FF2B5EF4-FFF2-40B4-BE49-F238E27FC236}">
                  <a16:creationId xmlns:a16="http://schemas.microsoft.com/office/drawing/2014/main" id="{A13665C0-BF14-FAFE-F361-C3639693604D}"/>
                </a:ext>
              </a:extLst>
            </p:cNvPr>
            <p:cNvGrpSpPr/>
            <p:nvPr/>
          </p:nvGrpSpPr>
          <p:grpSpPr>
            <a:xfrm>
              <a:off x="8713523" y="279077"/>
              <a:ext cx="293922" cy="300685"/>
              <a:chOff x="8713523" y="279077"/>
              <a:chExt cx="293922" cy="300685"/>
            </a:xfrm>
          </p:grpSpPr>
          <p:sp>
            <p:nvSpPr>
              <p:cNvPr id="48" name="Rounded Rectangle 47">
                <a:extLst>
                  <a:ext uri="{FF2B5EF4-FFF2-40B4-BE49-F238E27FC236}">
                    <a16:creationId xmlns:a16="http://schemas.microsoft.com/office/drawing/2014/main" id="{14C78F7C-D858-A0BF-B754-39199612C603}"/>
                  </a:ext>
                </a:extLst>
              </p:cNvPr>
              <p:cNvSpPr>
                <a:spLocks noChangeAspect="1"/>
              </p:cNvSpPr>
              <p:nvPr/>
            </p:nvSpPr>
            <p:spPr>
              <a:xfrm rot="18824547">
                <a:off x="871014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9" name="Picture 48">
                <a:extLst>
                  <a:ext uri="{FF2B5EF4-FFF2-40B4-BE49-F238E27FC236}">
                    <a16:creationId xmlns:a16="http://schemas.microsoft.com/office/drawing/2014/main" id="{6AF3ADCA-427E-0467-EC58-54673339F1E9}"/>
                  </a:ext>
                </a:extLst>
              </p:cNvPr>
              <p:cNvPicPr>
                <a:picLocks noChangeAspect="1"/>
              </p:cNvPicPr>
              <p:nvPr/>
            </p:nvPicPr>
            <p:blipFill>
              <a:blip r:embed="rId11"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pic>
          <p:nvPicPr>
            <p:cNvPr id="44" name="Picture 43">
              <a:extLst>
                <a:ext uri="{FF2B5EF4-FFF2-40B4-BE49-F238E27FC236}">
                  <a16:creationId xmlns:a16="http://schemas.microsoft.com/office/drawing/2014/main" id="{A07042B6-64D6-1749-6580-2F5E6B2FD9B0}"/>
                </a:ext>
              </a:extLst>
            </p:cNvPr>
            <p:cNvPicPr>
              <a:picLocks noChangeAspect="1"/>
            </p:cNvPicPr>
            <p:nvPr/>
          </p:nvPicPr>
          <p:blipFill>
            <a:blip r:embed="rId12"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sp>
          <p:nvSpPr>
            <p:cNvPr id="45" name="Rounded Rectangle 44">
              <a:extLst>
                <a:ext uri="{FF2B5EF4-FFF2-40B4-BE49-F238E27FC236}">
                  <a16:creationId xmlns:a16="http://schemas.microsoft.com/office/drawing/2014/main" id="{0898736D-488C-077A-6D8D-5BDC79455C3D}"/>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6" name="Picture 45">
              <a:extLst>
                <a:ext uri="{FF2B5EF4-FFF2-40B4-BE49-F238E27FC236}">
                  <a16:creationId xmlns:a16="http://schemas.microsoft.com/office/drawing/2014/main" id="{4EC388B9-6269-2610-FA0D-2DE6CD2A6334}"/>
                </a:ext>
              </a:extLst>
            </p:cNvPr>
            <p:cNvPicPr>
              <a:picLocks noChangeAspect="1"/>
            </p:cNvPicPr>
            <p:nvPr/>
          </p:nvPicPr>
          <p:blipFill>
            <a:blip r:embed="rId13"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sp>
        <p:nvSpPr>
          <p:cNvPr id="7" name="TextBox 6">
            <a:extLst>
              <a:ext uri="{FF2B5EF4-FFF2-40B4-BE49-F238E27FC236}">
                <a16:creationId xmlns:a16="http://schemas.microsoft.com/office/drawing/2014/main" id="{11E742FF-5259-E0CB-DF1D-DBBB3D12129E}"/>
              </a:ext>
            </a:extLst>
          </p:cNvPr>
          <p:cNvSpPr txBox="1"/>
          <p:nvPr/>
        </p:nvSpPr>
        <p:spPr>
          <a:xfrm rot="19341710">
            <a:off x="6833462" y="5402663"/>
            <a:ext cx="1941693" cy="184666"/>
          </a:xfrm>
          <a:prstGeom prst="rect">
            <a:avLst/>
          </a:prstGeom>
          <a:solidFill>
            <a:schemeClr val="bg1">
              <a:alpha val="70671"/>
            </a:schemeClr>
          </a:solidFill>
        </p:spPr>
        <p:txBody>
          <a:bodyPr wrap="square" lIns="0" tIns="0" rIns="0" bIns="0" rtlCol="0" anchor="ctr">
            <a:spAutoFit/>
          </a:bodyPr>
          <a:lstStyle/>
          <a:p>
            <a:pPr algn="ctr"/>
            <a:r>
              <a:rPr lang="en-US" sz="1200" b="1">
                <a:solidFill>
                  <a:schemeClr val="tx2"/>
                </a:solidFill>
              </a:rPr>
              <a:t>SAMPLE DATA</a:t>
            </a:r>
          </a:p>
        </p:txBody>
      </p:sp>
      <p:sp>
        <p:nvSpPr>
          <p:cNvPr id="11" name="TextBox 10">
            <a:extLst>
              <a:ext uri="{FF2B5EF4-FFF2-40B4-BE49-F238E27FC236}">
                <a16:creationId xmlns:a16="http://schemas.microsoft.com/office/drawing/2014/main" id="{C5C6818D-F075-E900-BE7A-069BA5C4E657}"/>
              </a:ext>
            </a:extLst>
          </p:cNvPr>
          <p:cNvSpPr txBox="1"/>
          <p:nvPr/>
        </p:nvSpPr>
        <p:spPr>
          <a:xfrm>
            <a:off x="757179" y="6454336"/>
            <a:ext cx="4052391" cy="169277"/>
          </a:xfrm>
          <a:prstGeom prst="rect">
            <a:avLst/>
          </a:prstGeom>
          <a:noFill/>
        </p:spPr>
        <p:txBody>
          <a:bodyPr wrap="none" lIns="0" tIns="0" rIns="0" bIns="0" rtlCol="0">
            <a:spAutoFit/>
          </a:bodyPr>
          <a:lstStyle/>
          <a:p>
            <a:r>
              <a:rPr lang="en-US" sz="1100">
                <a:solidFill>
                  <a:schemeClr val="tx2"/>
                </a:solidFill>
                <a:latin typeface="+mj-lt"/>
              </a:rPr>
              <a:t>Shaded numbers represent the Gender Pay Gaps that will be published</a:t>
            </a:r>
            <a:endParaRPr lang="en-AU" sz="1100">
              <a:solidFill>
                <a:schemeClr val="tx2"/>
              </a:solidFill>
              <a:latin typeface="+mj-lt"/>
            </a:endParaRPr>
          </a:p>
        </p:txBody>
      </p:sp>
      <p:sp>
        <p:nvSpPr>
          <p:cNvPr id="32" name="TextBox 31">
            <a:extLst>
              <a:ext uri="{FF2B5EF4-FFF2-40B4-BE49-F238E27FC236}">
                <a16:creationId xmlns:a16="http://schemas.microsoft.com/office/drawing/2014/main" id="{5EA7933F-BE5D-8332-EC88-B7E90E21EEEB}"/>
              </a:ext>
            </a:extLst>
          </p:cNvPr>
          <p:cNvSpPr txBox="1"/>
          <p:nvPr/>
        </p:nvSpPr>
        <p:spPr>
          <a:xfrm>
            <a:off x="6430085" y="2908862"/>
            <a:ext cx="3816436" cy="1336536"/>
          </a:xfrm>
          <a:prstGeom prst="wedgeRoundRectCallout">
            <a:avLst>
              <a:gd name="adj1" fmla="val 62059"/>
              <a:gd name="adj2" fmla="val 59112"/>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79388" lvl="2" indent="-179388" defTabSz="986912" fontAlgn="t">
              <a:spcBef>
                <a:spcPts val="200"/>
              </a:spcBef>
              <a:spcAft>
                <a:spcPts val="200"/>
              </a:spcAft>
              <a:buClr>
                <a:schemeClr val="accent1"/>
              </a:buClr>
              <a:buSzPct val="100000"/>
              <a:buFont typeface="Wingdings 2" panose="05020102010507070707" pitchFamily="18" charset="2"/>
              <a:buChar char="®"/>
              <a:tabLst>
                <a:tab pos="171450" algn="l"/>
              </a:tabLst>
              <a:defRPr/>
            </a:pPr>
            <a:r>
              <a:rPr lang="en-GB" sz="1050">
                <a:solidFill>
                  <a:schemeClr val="accent4">
                    <a:lumMod val="50000"/>
                  </a:schemeClr>
                </a:solidFill>
              </a:rPr>
              <a:t>It is recommended to present data in charts rather than tables to illustrate data trends more effectively.</a:t>
            </a:r>
          </a:p>
          <a:p>
            <a:pPr marL="179388" lvl="2" indent="-179388" defTabSz="986912" fontAlgn="t">
              <a:spcBef>
                <a:spcPts val="200"/>
              </a:spcBef>
              <a:spcAft>
                <a:spcPts val="200"/>
              </a:spcAft>
              <a:buClr>
                <a:schemeClr val="accent1"/>
              </a:buClr>
              <a:buSzPct val="100000"/>
              <a:buFont typeface="Wingdings 2" panose="05020102010507070707" pitchFamily="18" charset="2"/>
              <a:buChar char="®"/>
              <a:tabLst>
                <a:tab pos="171450" algn="l"/>
              </a:tabLst>
              <a:defRPr/>
            </a:pPr>
            <a:r>
              <a:rPr lang="en-US" sz="1050">
                <a:solidFill>
                  <a:schemeClr val="accent4">
                    <a:lumMod val="50000"/>
                  </a:schemeClr>
                </a:solidFill>
              </a:rPr>
              <a:t>WGEA is publishing average gender pay gaps for the first time in 2025. A large difference between 2022-23 and 2023-24 average gender pay gaps could be due to the fact that CEO remuneration is included in gender pay gap calculations for the first time. </a:t>
            </a:r>
          </a:p>
        </p:txBody>
      </p:sp>
    </p:spTree>
    <p:extLst>
      <p:ext uri="{BB962C8B-B14F-4D97-AF65-F5344CB8AC3E}">
        <p14:creationId xmlns:p14="http://schemas.microsoft.com/office/powerpoint/2010/main" val="38387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ey and black background&#10;&#10;Description automatically generated">
            <a:extLst>
              <a:ext uri="{FF2B5EF4-FFF2-40B4-BE49-F238E27FC236}">
                <a16:creationId xmlns:a16="http://schemas.microsoft.com/office/drawing/2014/main" id="{6E17DF35-38BF-FE6E-F59B-4266F4A4B9D7}"/>
              </a:ext>
            </a:extLst>
          </p:cNvPr>
          <p:cNvPicPr>
            <a:picLocks noGrp="1" noRot="1" noMove="1" noResize="1" noEditPoints="1" noAdjustHandles="1" noChangeArrowheads="1" noChangeShapeType="1" noCrop="1"/>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sp>
        <p:nvSpPr>
          <p:cNvPr id="2" name="Title 5">
            <a:extLst>
              <a:ext uri="{FF2B5EF4-FFF2-40B4-BE49-F238E27FC236}">
                <a16:creationId xmlns:a16="http://schemas.microsoft.com/office/drawing/2014/main" id="{AC99A3F3-046A-D66B-FEFD-13BA98951550}"/>
              </a:ext>
            </a:extLst>
          </p:cNvPr>
          <p:cNvSpPr>
            <a:spLocks noGrp="1"/>
          </p:cNvSpPr>
          <p:nvPr>
            <p:ph type="title"/>
          </p:nvPr>
        </p:nvSpPr>
        <p:spPr>
          <a:xfrm>
            <a:off x="446881" y="369823"/>
            <a:ext cx="9361286" cy="829067"/>
          </a:xfrm>
        </p:spPr>
        <p:txBody>
          <a:bodyPr>
            <a:noAutofit/>
          </a:bodyPr>
          <a:lstStyle/>
          <a:p>
            <a:r>
              <a:rPr kumimoji="0" lang="en-AU" sz="2800" b="0" i="0" u="none" strike="noStrike" kern="1200" cap="none" spc="0" normalizeH="0" baseline="0" noProof="0">
                <a:ln>
                  <a:noFill/>
                </a:ln>
                <a:solidFill>
                  <a:srgbClr val="F2612C"/>
                </a:solidFill>
                <a:effectLst/>
                <a:uLnTx/>
                <a:uFillTx/>
                <a:latin typeface="+mj-lt"/>
                <a:ea typeface="+mj-ea"/>
                <a:cs typeface="+mj-cs"/>
              </a:rPr>
              <a:t>3. </a:t>
            </a:r>
            <a:r>
              <a:rPr kumimoji="0" lang="en-AU" sz="2800" b="0" i="0" u="none" strike="noStrike" kern="1200" cap="none" spc="0" normalizeH="0" baseline="0" noProof="0">
                <a:ln>
                  <a:noFill/>
                </a:ln>
                <a:solidFill>
                  <a:srgbClr val="F2612C"/>
                </a:solidFill>
                <a:effectLst/>
                <a:uLnTx/>
                <a:uFillTx/>
                <a:latin typeface="Calibri Light"/>
                <a:ea typeface="+mj-ea"/>
                <a:cs typeface="+mj-cs"/>
              </a:rPr>
              <a:t>Data overview and analysis</a:t>
            </a:r>
            <a:br>
              <a:rPr kumimoji="0" lang="en-AU" sz="2800" b="0" i="0" u="none" strike="noStrike" kern="1200" cap="none" spc="0" normalizeH="0" baseline="0" noProof="0">
                <a:ln>
                  <a:noFill/>
                </a:ln>
                <a:solidFill>
                  <a:srgbClr val="F2612C"/>
                </a:solidFill>
                <a:effectLst/>
                <a:uLnTx/>
                <a:uFillTx/>
                <a:latin typeface="Calibri Light"/>
                <a:ea typeface="+mj-ea"/>
                <a:cs typeface="+mj-cs"/>
              </a:rPr>
            </a:br>
            <a:r>
              <a:rPr kumimoji="0" lang="en-AU" sz="2000" b="1" i="0" u="none" strike="noStrike" kern="1200" cap="none" spc="0" normalizeH="0" baseline="0" noProof="0">
                <a:ln>
                  <a:noFill/>
                </a:ln>
                <a:solidFill>
                  <a:srgbClr val="596C7B"/>
                </a:solidFill>
                <a:effectLst/>
                <a:uLnTx/>
                <a:uFillTx/>
                <a:latin typeface="+mj-lt"/>
                <a:ea typeface="+mj-ea"/>
                <a:cs typeface="+mj-cs"/>
              </a:rPr>
              <a:t>3.3 </a:t>
            </a:r>
            <a:r>
              <a:rPr kumimoji="0" lang="en-AU" sz="2000" b="1" i="0" u="none" strike="noStrike" kern="1200" cap="none" spc="0" normalizeH="0" baseline="0" noProof="0">
                <a:ln>
                  <a:noFill/>
                </a:ln>
                <a:solidFill>
                  <a:srgbClr val="596C7B"/>
                </a:solidFill>
                <a:effectLst/>
                <a:uLnTx/>
                <a:uFillTx/>
                <a:latin typeface="Calibri Light"/>
                <a:ea typeface="+mj-ea"/>
                <a:cs typeface="+mj-cs"/>
              </a:rPr>
              <a:t>A deeper dive into gender pay gap data</a:t>
            </a:r>
            <a:endParaRPr lang="en-AU" sz="2800"/>
          </a:p>
        </p:txBody>
      </p:sp>
      <p:graphicFrame>
        <p:nvGraphicFramePr>
          <p:cNvPr id="10" name="Table 9">
            <a:extLst>
              <a:ext uri="{FF2B5EF4-FFF2-40B4-BE49-F238E27FC236}">
                <a16:creationId xmlns:a16="http://schemas.microsoft.com/office/drawing/2014/main" id="{01DFA4F0-2F66-2314-B0E9-6224DF32078B}"/>
              </a:ext>
            </a:extLst>
          </p:cNvPr>
          <p:cNvGraphicFramePr>
            <a:graphicFrameLocks noGrp="1"/>
          </p:cNvGraphicFramePr>
          <p:nvPr>
            <p:extLst>
              <p:ext uri="{D42A27DB-BD31-4B8C-83A1-F6EECF244321}">
                <p14:modId xmlns:p14="http://schemas.microsoft.com/office/powerpoint/2010/main" val="1592862"/>
              </p:ext>
            </p:extLst>
          </p:nvPr>
        </p:nvGraphicFramePr>
        <p:xfrm>
          <a:off x="501915" y="1897896"/>
          <a:ext cx="9738253" cy="2663575"/>
        </p:xfrm>
        <a:graphic>
          <a:graphicData uri="http://schemas.openxmlformats.org/drawingml/2006/table">
            <a:tbl>
              <a:tblPr firstRow="1" firstCol="1" bandRow="1">
                <a:tableStyleId>{69012ECD-51FC-41F1-AA8D-1B2483CD663E}</a:tableStyleId>
              </a:tblPr>
              <a:tblGrid>
                <a:gridCol w="2589286">
                  <a:extLst>
                    <a:ext uri="{9D8B030D-6E8A-4147-A177-3AD203B41FA5}">
                      <a16:colId xmlns:a16="http://schemas.microsoft.com/office/drawing/2014/main" val="512618138"/>
                    </a:ext>
                  </a:extLst>
                </a:gridCol>
                <a:gridCol w="1021281">
                  <a:extLst>
                    <a:ext uri="{9D8B030D-6E8A-4147-A177-3AD203B41FA5}">
                      <a16:colId xmlns:a16="http://schemas.microsoft.com/office/drawing/2014/main" val="895081147"/>
                    </a:ext>
                  </a:extLst>
                </a:gridCol>
                <a:gridCol w="1021281">
                  <a:extLst>
                    <a:ext uri="{9D8B030D-6E8A-4147-A177-3AD203B41FA5}">
                      <a16:colId xmlns:a16="http://schemas.microsoft.com/office/drawing/2014/main" val="2953122972"/>
                    </a:ext>
                  </a:extLst>
                </a:gridCol>
                <a:gridCol w="1021281">
                  <a:extLst>
                    <a:ext uri="{9D8B030D-6E8A-4147-A177-3AD203B41FA5}">
                      <a16:colId xmlns:a16="http://schemas.microsoft.com/office/drawing/2014/main" val="1224515059"/>
                    </a:ext>
                  </a:extLst>
                </a:gridCol>
                <a:gridCol w="1021281">
                  <a:extLst>
                    <a:ext uri="{9D8B030D-6E8A-4147-A177-3AD203B41FA5}">
                      <a16:colId xmlns:a16="http://schemas.microsoft.com/office/drawing/2014/main" val="3070636508"/>
                    </a:ext>
                  </a:extLst>
                </a:gridCol>
                <a:gridCol w="1021281">
                  <a:extLst>
                    <a:ext uri="{9D8B030D-6E8A-4147-A177-3AD203B41FA5}">
                      <a16:colId xmlns:a16="http://schemas.microsoft.com/office/drawing/2014/main" val="3048160865"/>
                    </a:ext>
                  </a:extLst>
                </a:gridCol>
                <a:gridCol w="1021281">
                  <a:extLst>
                    <a:ext uri="{9D8B030D-6E8A-4147-A177-3AD203B41FA5}">
                      <a16:colId xmlns:a16="http://schemas.microsoft.com/office/drawing/2014/main" val="1938895712"/>
                    </a:ext>
                  </a:extLst>
                </a:gridCol>
                <a:gridCol w="1021281">
                  <a:extLst>
                    <a:ext uri="{9D8B030D-6E8A-4147-A177-3AD203B41FA5}">
                      <a16:colId xmlns:a16="http://schemas.microsoft.com/office/drawing/2014/main" val="4051173748"/>
                    </a:ext>
                  </a:extLst>
                </a:gridCol>
              </a:tblGrid>
              <a:tr h="455623">
                <a:tc>
                  <a:txBody>
                    <a:bodyPr/>
                    <a:lstStyle/>
                    <a:p>
                      <a:pPr algn="l">
                        <a:lnSpc>
                          <a:spcPts val="1400"/>
                        </a:lnSpc>
                        <a:spcBef>
                          <a:spcPts val="600"/>
                        </a:spcBef>
                        <a:spcAft>
                          <a:spcPts val="400"/>
                        </a:spcAft>
                      </a:pPr>
                      <a:r>
                        <a:rPr lang="en-GB" sz="1150">
                          <a:effectLst/>
                        </a:rPr>
                        <a:t>Additional information </a:t>
                      </a:r>
                      <a:br>
                        <a:rPr lang="en-GB" sz="1150">
                          <a:effectLst/>
                        </a:rPr>
                      </a:br>
                      <a:r>
                        <a:rPr lang="en-GB" sz="1050" b="0">
                          <a:effectLst/>
                        </a:rPr>
                        <a:t>(if available in your organisation)</a:t>
                      </a:r>
                      <a:endParaRPr lang="en-AU" sz="1150" b="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2017–18</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2018–19</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2019–20</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2020–21</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2021–22</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GB" sz="1100" b="1">
                          <a:solidFill>
                            <a:schemeClr val="bg1"/>
                          </a:solidFill>
                          <a:effectLst/>
                        </a:rPr>
                        <a:t>2022–23</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lnSpc>
                          <a:spcPts val="1400"/>
                        </a:lnSpc>
                        <a:spcBef>
                          <a:spcPts val="600"/>
                        </a:spcBef>
                        <a:spcAft>
                          <a:spcPts val="400"/>
                        </a:spcAft>
                      </a:pPr>
                      <a:r>
                        <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rPr>
                        <a:t>2023-24</a:t>
                      </a: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497125001"/>
                  </a:ext>
                </a:extLst>
              </a:tr>
              <a:tr h="1103976">
                <a:tc>
                  <a:txBody>
                    <a:bodyPr/>
                    <a:lstStyle/>
                    <a:p>
                      <a:pPr algn="l">
                        <a:lnSpc>
                          <a:spcPct val="100000"/>
                        </a:lnSpc>
                        <a:spcBef>
                          <a:spcPts val="600"/>
                        </a:spcBef>
                        <a:spcAft>
                          <a:spcPts val="400"/>
                        </a:spcAft>
                      </a:pPr>
                      <a:r>
                        <a:rPr lang="en-GB" sz="1100">
                          <a:solidFill>
                            <a:schemeClr val="bg1"/>
                          </a:solidFill>
                          <a:effectLst/>
                        </a:rPr>
                        <a:t>Functional compared to </a:t>
                      </a:r>
                      <a:br>
                        <a:rPr lang="en-GB" sz="1100">
                          <a:solidFill>
                            <a:schemeClr val="bg1"/>
                          </a:solidFill>
                          <a:effectLst/>
                        </a:rPr>
                      </a:br>
                      <a:r>
                        <a:rPr lang="en-GB" sz="1100">
                          <a:solidFill>
                            <a:schemeClr val="bg1"/>
                          </a:solidFill>
                          <a:effectLst/>
                        </a:rPr>
                        <a:t>operational/line gender pay gap </a:t>
                      </a:r>
                      <a:br>
                        <a:rPr lang="en-GB" sz="1100">
                          <a:solidFill>
                            <a:schemeClr val="bg1"/>
                          </a:solidFill>
                          <a:effectLst/>
                        </a:rPr>
                      </a:br>
                      <a:r>
                        <a:rPr lang="en-GB" sz="1000" b="0">
                          <a:solidFill>
                            <a:schemeClr val="bg1"/>
                          </a:solidFill>
                          <a:effectLst/>
                        </a:rPr>
                        <a:t>(</a:t>
                      </a:r>
                      <a:r>
                        <a:rPr lang="en-GB" sz="1000" b="0" kern="1200">
                          <a:solidFill>
                            <a:schemeClr val="bg1"/>
                          </a:solidFill>
                          <a:effectLst/>
                          <a:latin typeface="+mn-lt"/>
                          <a:ea typeface="+mn-ea"/>
                          <a:cs typeface="+mn-cs"/>
                        </a:rPr>
                        <a:t>Average</a:t>
                      </a:r>
                      <a:r>
                        <a:rPr lang="en-GB" sz="1000" b="0">
                          <a:solidFill>
                            <a:schemeClr val="bg1"/>
                          </a:solidFill>
                          <a:effectLst/>
                        </a:rPr>
                        <a:t> as collated by organisation)</a:t>
                      </a:r>
                      <a:endParaRPr lang="en-AU" sz="1100">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lang="en-GB" sz="1100" b="0">
                          <a:solidFill>
                            <a:schemeClr val="tx1"/>
                          </a:solidFill>
                          <a:effectLst/>
                        </a:rPr>
                        <a:t>&lt;Insert&gt;</a:t>
                      </a:r>
                      <a:endParaRPr lang="en-AU" sz="1100"/>
                    </a:p>
                    <a:p>
                      <a:pPr algn="ct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26544606"/>
                  </a:ext>
                </a:extLst>
              </a:tr>
              <a:tr h="1103976">
                <a:tc>
                  <a:txBody>
                    <a:bodyPr/>
                    <a:lstStyle/>
                    <a:p>
                      <a:pPr algn="l">
                        <a:lnSpc>
                          <a:spcPct val="100000"/>
                        </a:lnSpc>
                        <a:spcBef>
                          <a:spcPts val="0"/>
                        </a:spcBef>
                        <a:spcAft>
                          <a:spcPts val="0"/>
                        </a:spcAft>
                      </a:pPr>
                      <a:r>
                        <a:rPr lang="en-GB" sz="1100">
                          <a:solidFill>
                            <a:schemeClr val="bg1"/>
                          </a:solidFill>
                          <a:effectLst/>
                        </a:rPr>
                        <a:t>Specific gender pay gap areas of interest </a:t>
                      </a:r>
                      <a:br>
                        <a:rPr lang="en-GB" sz="1100">
                          <a:solidFill>
                            <a:schemeClr val="bg1"/>
                          </a:solidFill>
                          <a:effectLst/>
                        </a:rPr>
                      </a:br>
                      <a:r>
                        <a:rPr lang="en-GB" sz="1100">
                          <a:solidFill>
                            <a:schemeClr val="bg1"/>
                          </a:solidFill>
                          <a:effectLst/>
                        </a:rPr>
                        <a:t>for your organisation </a:t>
                      </a:r>
                      <a:br>
                        <a:rPr lang="en-GB" sz="1100">
                          <a:solidFill>
                            <a:schemeClr val="bg1"/>
                          </a:solidFill>
                          <a:effectLst/>
                        </a:rPr>
                      </a:br>
                      <a:r>
                        <a:rPr lang="en-GB" sz="1000" b="0" kern="1200">
                          <a:solidFill>
                            <a:schemeClr val="bg1"/>
                          </a:solidFill>
                          <a:effectLst/>
                          <a:latin typeface="+mn-lt"/>
                          <a:ea typeface="+mn-ea"/>
                          <a:cs typeface="+mn-cs"/>
                        </a:rPr>
                        <a:t>e.g. Job level; department/division; intersectional elements such as by age range; tenure; </a:t>
                      </a:r>
                      <a:r>
                        <a:rPr lang="en-US" sz="1000" b="0" kern="1200">
                          <a:solidFill>
                            <a:schemeClr val="bg1"/>
                          </a:solidFill>
                          <a:effectLst/>
                          <a:latin typeface="+mn-lt"/>
                          <a:ea typeface="+mn-ea"/>
                          <a:cs typeface="+mn-cs"/>
                        </a:rPr>
                        <a:t>ethnicity/culturally and racially </a:t>
                      </a:r>
                      <a:r>
                        <a:rPr lang="en-US" sz="1000" b="0" kern="1200" err="1">
                          <a:solidFill>
                            <a:schemeClr val="bg1"/>
                          </a:solidFill>
                          <a:effectLst/>
                          <a:latin typeface="+mn-lt"/>
                          <a:ea typeface="+mn-ea"/>
                          <a:cs typeface="+mn-cs"/>
                        </a:rPr>
                        <a:t>marginalised</a:t>
                      </a:r>
                      <a:r>
                        <a:rPr lang="en-US" sz="1000" b="0" kern="1200">
                          <a:solidFill>
                            <a:schemeClr val="bg1"/>
                          </a:solidFill>
                          <a:effectLst/>
                          <a:latin typeface="+mn-lt"/>
                          <a:ea typeface="+mn-ea"/>
                          <a:cs typeface="+mn-cs"/>
                        </a:rPr>
                        <a:t> identity</a:t>
                      </a:r>
                      <a:r>
                        <a:rPr lang="en-GB" sz="1000" b="0" kern="1200">
                          <a:solidFill>
                            <a:schemeClr val="bg1"/>
                          </a:solidFill>
                          <a:effectLst/>
                          <a:latin typeface="+mn-lt"/>
                          <a:ea typeface="+mn-ea"/>
                          <a:cs typeface="+mn-cs"/>
                        </a:rPr>
                        <a:t>; LBTQ+ identity; disability.</a:t>
                      </a:r>
                      <a:endParaRPr lang="en-AU" sz="1000" b="0" kern="1200">
                        <a:solidFill>
                          <a:schemeClr val="bg1"/>
                        </a:solidFill>
                        <a:effectLst/>
                        <a:latin typeface="+mn-lt"/>
                        <a:ea typeface="+mn-ea"/>
                        <a:cs typeface="+mn-cs"/>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algn="ctr"/>
                      <a:r>
                        <a:rPr lang="en-GB" sz="1100" b="0">
                          <a:solidFill>
                            <a:schemeClr val="tx1"/>
                          </a:solidFill>
                          <a:effectLst/>
                        </a:rPr>
                        <a:t>&lt;Insert&gt;</a:t>
                      </a: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lang="en-GB" sz="1100" b="0">
                          <a:solidFill>
                            <a:schemeClr val="tx1"/>
                          </a:solidFill>
                          <a:effectLst/>
                        </a:rPr>
                        <a:t>&lt;Insert&gt;</a:t>
                      </a:r>
                      <a:endParaRPr lang="en-AU" sz="1100"/>
                    </a:p>
                    <a:p>
                      <a:pPr algn="ctr"/>
                      <a:endParaRPr lang="en-AU" sz="1100"/>
                    </a:p>
                  </a:txBody>
                  <a:tcPr marT="72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287371296"/>
                  </a:ext>
                </a:extLst>
              </a:tr>
            </a:tbl>
          </a:graphicData>
        </a:graphic>
      </p:graphicFrame>
      <p:graphicFrame>
        <p:nvGraphicFramePr>
          <p:cNvPr id="42" name="Table 47">
            <a:extLst>
              <a:ext uri="{FF2B5EF4-FFF2-40B4-BE49-F238E27FC236}">
                <a16:creationId xmlns:a16="http://schemas.microsoft.com/office/drawing/2014/main" id="{28C36983-EB8E-B141-CB70-5DB2B2E37641}"/>
              </a:ext>
            </a:extLst>
          </p:cNvPr>
          <p:cNvGraphicFramePr>
            <a:graphicFrameLocks noGrp="1"/>
          </p:cNvGraphicFramePr>
          <p:nvPr>
            <p:extLst>
              <p:ext uri="{D42A27DB-BD31-4B8C-83A1-F6EECF244321}">
                <p14:modId xmlns:p14="http://schemas.microsoft.com/office/powerpoint/2010/main" val="3414534402"/>
              </p:ext>
            </p:extLst>
          </p:nvPr>
        </p:nvGraphicFramePr>
        <p:xfrm>
          <a:off x="501914" y="4787948"/>
          <a:ext cx="9740735" cy="2372657"/>
        </p:xfrm>
        <a:graphic>
          <a:graphicData uri="http://schemas.openxmlformats.org/drawingml/2006/table">
            <a:tbl>
              <a:tblPr firstRow="1" bandRow="1">
                <a:tableStyleId>{2D5ABB26-0587-4C30-8999-92F81FD0307C}</a:tableStyleId>
              </a:tblPr>
              <a:tblGrid>
                <a:gridCol w="9740735">
                  <a:extLst>
                    <a:ext uri="{9D8B030D-6E8A-4147-A177-3AD203B41FA5}">
                      <a16:colId xmlns:a16="http://schemas.microsoft.com/office/drawing/2014/main" val="563633430"/>
                    </a:ext>
                  </a:extLst>
                </a:gridCol>
              </a:tblGrid>
              <a:tr h="331369">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AU" sz="1150" b="1">
                          <a:solidFill>
                            <a:schemeClr val="bg1"/>
                          </a:solidFill>
                        </a:rPr>
                        <a:t>3.3 About our data</a:t>
                      </a: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3284485700"/>
                  </a:ext>
                </a:extLst>
              </a:tr>
              <a:tr h="2041288">
                <a:tc>
                  <a:txBody>
                    <a:bodyPr/>
                    <a:lstStyle/>
                    <a:p>
                      <a:pPr marL="0" marR="0" indent="0" algn="l" defTabSz="986912" rtl="0" eaLnBrk="1" fontAlgn="auto" latinLnBrk="0" hangingPunct="1">
                        <a:lnSpc>
                          <a:spcPct val="100000"/>
                        </a:lnSpc>
                        <a:spcBef>
                          <a:spcPts val="0"/>
                        </a:spcBef>
                        <a:spcAft>
                          <a:spcPts val="0"/>
                        </a:spcAft>
                        <a:buClrTx/>
                        <a:buSzTx/>
                        <a:buFontTx/>
                        <a:buNone/>
                        <a:tabLst/>
                        <a:defRPr/>
                      </a:pPr>
                      <a:endParaRPr lang="en-GB" sz="1100" b="0" i="0">
                        <a:solidFill>
                          <a:schemeClr val="tx1"/>
                        </a:solidFill>
                        <a:effectLst/>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27148469"/>
                  </a:ext>
                </a:extLst>
              </a:tr>
            </a:tbl>
          </a:graphicData>
        </a:graphic>
      </p:graphicFrame>
      <p:sp>
        <p:nvSpPr>
          <p:cNvPr id="3" name="Slide Number Placeholder 2">
            <a:extLst>
              <a:ext uri="{FF2B5EF4-FFF2-40B4-BE49-F238E27FC236}">
                <a16:creationId xmlns:a16="http://schemas.microsoft.com/office/drawing/2014/main" id="{3597FA35-C021-20A1-E7FF-957D1F87F016}"/>
              </a:ext>
            </a:extLst>
          </p:cNvPr>
          <p:cNvSpPr>
            <a:spLocks noGrp="1"/>
          </p:cNvSpPr>
          <p:nvPr>
            <p:ph type="sldNum" sz="quarter" idx="11"/>
          </p:nvPr>
        </p:nvSpPr>
        <p:spPr/>
        <p:txBody>
          <a:bodyPr/>
          <a:lstStyle/>
          <a:p>
            <a:fld id="{5171FFDC-9365-476A-9C7B-017370804353}" type="slidenum">
              <a:rPr lang="en-GB" noProof="0" smtClean="0"/>
              <a:pPr/>
              <a:t>13</a:t>
            </a:fld>
            <a:endParaRPr lang="en-GB" noProof="0"/>
          </a:p>
        </p:txBody>
      </p:sp>
      <p:sp>
        <p:nvSpPr>
          <p:cNvPr id="4" name="TextBox 3">
            <a:extLst>
              <a:ext uri="{FF2B5EF4-FFF2-40B4-BE49-F238E27FC236}">
                <a16:creationId xmlns:a16="http://schemas.microsoft.com/office/drawing/2014/main" id="{74FD6B43-AD16-F2DC-E491-BECDBB7E36AA}"/>
              </a:ext>
            </a:extLst>
          </p:cNvPr>
          <p:cNvSpPr txBox="1"/>
          <p:nvPr/>
        </p:nvSpPr>
        <p:spPr>
          <a:xfrm>
            <a:off x="3545706" y="5219997"/>
            <a:ext cx="6700816" cy="978991"/>
          </a:xfrm>
          <a:prstGeom prst="wedgeRoundRectCallout">
            <a:avLst>
              <a:gd name="adj1" fmla="val 56773"/>
              <a:gd name="adj2" fmla="val 46490"/>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79388" lvl="2" indent="-179388" defTabSz="986912" fontAlgn="t">
              <a:spcBef>
                <a:spcPts val="200"/>
              </a:spcBef>
              <a:spcAft>
                <a:spcPts val="200"/>
              </a:spcAft>
              <a:buClr>
                <a:schemeClr val="accent1"/>
              </a:buClr>
              <a:buSzPct val="100000"/>
              <a:buFont typeface="Wingdings 2" panose="05020102010507070707" pitchFamily="18" charset="2"/>
              <a:buChar char="®"/>
              <a:tabLst>
                <a:tab pos="171450" algn="l"/>
              </a:tabLst>
              <a:defRPr/>
            </a:pPr>
            <a:r>
              <a:rPr lang="en-GB" sz="1050">
                <a:solidFill>
                  <a:schemeClr val="accent4">
                    <a:lumMod val="50000"/>
                  </a:schemeClr>
                </a:solidFill>
              </a:rPr>
              <a:t>Demographic data analysis will be limited by what data each organisation collects. Collecting broader data is a great way to understand how intersecting inequalities may impact organisational gender pay gaps.</a:t>
            </a:r>
          </a:p>
          <a:p>
            <a:pPr marL="179388" lvl="2" indent="-179388" defTabSz="986912" fontAlgn="t">
              <a:spcBef>
                <a:spcPts val="200"/>
              </a:spcBef>
              <a:spcAft>
                <a:spcPts val="200"/>
              </a:spcAft>
              <a:buClr>
                <a:schemeClr val="accent1"/>
              </a:buClr>
              <a:buSzPct val="100000"/>
              <a:buFont typeface="Wingdings 2" panose="05020102010507070707" pitchFamily="18" charset="2"/>
              <a:buChar char="®"/>
              <a:tabLst>
                <a:tab pos="171450" algn="l"/>
              </a:tabLst>
              <a:defRPr/>
            </a:pPr>
            <a:r>
              <a:rPr lang="en-GB" sz="1050">
                <a:solidFill>
                  <a:schemeClr val="accent4">
                    <a:lumMod val="50000"/>
                  </a:schemeClr>
                </a:solidFill>
              </a:rPr>
              <a:t>Although additional levels of data are not currently part of the WGEA reporting requirements, </a:t>
            </a:r>
            <a:r>
              <a:rPr lang="en-US" sz="1050">
                <a:solidFill>
                  <a:schemeClr val="accent4">
                    <a:lumMod val="50000"/>
                  </a:schemeClr>
                </a:solidFill>
              </a:rPr>
              <a:t>you may wish to include any data your organisation has collected to create </a:t>
            </a:r>
            <a:r>
              <a:rPr lang="en-GB" sz="1050">
                <a:solidFill>
                  <a:schemeClr val="accent4">
                    <a:lumMod val="50000"/>
                  </a:schemeClr>
                </a:solidFill>
              </a:rPr>
              <a:t>an expanded picture of your gender pay gaps.</a:t>
            </a:r>
          </a:p>
        </p:txBody>
      </p:sp>
      <p:sp>
        <p:nvSpPr>
          <p:cNvPr id="14" name="TextBox 13">
            <a:extLst>
              <a:ext uri="{FF2B5EF4-FFF2-40B4-BE49-F238E27FC236}">
                <a16:creationId xmlns:a16="http://schemas.microsoft.com/office/drawing/2014/main" id="{63C09485-97E2-5BB6-6D63-B96B8C6927EE}"/>
              </a:ext>
            </a:extLst>
          </p:cNvPr>
          <p:cNvSpPr txBox="1"/>
          <p:nvPr/>
        </p:nvSpPr>
        <p:spPr>
          <a:xfrm>
            <a:off x="620131" y="6563672"/>
            <a:ext cx="9451550" cy="530979"/>
          </a:xfrm>
          <a:prstGeom prst="rect">
            <a:avLst/>
          </a:prstGeom>
          <a:noFill/>
        </p:spPr>
        <p:txBody>
          <a:bodyPr wrap="square" lIns="0" tIns="0" rIns="0" bIns="0" rtlCol="0">
            <a:spAutoFit/>
          </a:bodyPr>
          <a:lstStyle/>
          <a:p>
            <a:pPr>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i="1">
                <a:solidFill>
                  <a:schemeClr val="accent2">
                    <a:lumMod val="60000"/>
                    <a:lumOff val="40000"/>
                  </a:schemeClr>
                </a:solidFill>
                <a:latin typeface="+mj-lt"/>
              </a:rPr>
              <a:t>This is an o</a:t>
            </a:r>
            <a:r>
              <a:rPr lang="en-GB" sz="1100" b="0" i="1">
                <a:solidFill>
                  <a:schemeClr val="accent2">
                    <a:lumMod val="60000"/>
                    <a:lumOff val="40000"/>
                  </a:schemeClr>
                </a:solidFill>
                <a:effectLst/>
              </a:rPr>
              <a:t>pportunity to provide explanatory detail, e.g. “We have proportionally more women working in functional roles than in operational/line roles, which is contributing to our gender pay gaps. We have been voluntarily publishing our ethnicity pay gap for two years. Our mean ethnicity pay gap is -0.3%, which is an improvement of five points on the previous year.”</a:t>
            </a:r>
            <a:endParaRPr lang="en-AU" sz="1100" i="1">
              <a:solidFill>
                <a:schemeClr val="accent2">
                  <a:lumMod val="60000"/>
                  <a:lumOff val="40000"/>
                </a:schemeClr>
              </a:solidFill>
              <a:effectLst/>
              <a:latin typeface="Calibri Light" panose="020F0302020204030204" pitchFamily="34" charset="0"/>
              <a:ea typeface="SimSun" panose="02010600030101010101" pitchFamily="2" charset="-122"/>
              <a:cs typeface="Times New Roman" panose="02020603050405020304" pitchFamily="18" charset="0"/>
            </a:endParaRPr>
          </a:p>
        </p:txBody>
      </p:sp>
      <p:grpSp>
        <p:nvGrpSpPr>
          <p:cNvPr id="16" name="Group 15">
            <a:extLst>
              <a:ext uri="{FF2B5EF4-FFF2-40B4-BE49-F238E27FC236}">
                <a16:creationId xmlns:a16="http://schemas.microsoft.com/office/drawing/2014/main" id="{AF5AD132-EBF8-C9F4-E9CD-E0E92A54702A}"/>
              </a:ext>
            </a:extLst>
          </p:cNvPr>
          <p:cNvGrpSpPr/>
          <p:nvPr/>
        </p:nvGrpSpPr>
        <p:grpSpPr>
          <a:xfrm>
            <a:off x="7554737" y="454816"/>
            <a:ext cx="2687713" cy="300685"/>
            <a:chOff x="7516629" y="279077"/>
            <a:chExt cx="2687713" cy="300685"/>
          </a:xfrm>
        </p:grpSpPr>
        <p:sp>
          <p:nvSpPr>
            <p:cNvPr id="17" name="Rounded Rectangle 16">
              <a:extLst>
                <a:ext uri="{FF2B5EF4-FFF2-40B4-BE49-F238E27FC236}">
                  <a16:creationId xmlns:a16="http://schemas.microsoft.com/office/drawing/2014/main" id="{EEFAF496-1686-0FB8-650F-76E2D2B48F56}"/>
                </a:ext>
              </a:extLst>
            </p:cNvPr>
            <p:cNvSpPr>
              <a:spLocks noChangeAspect="1"/>
            </p:cNvSpPr>
            <p:nvPr/>
          </p:nvSpPr>
          <p:spPr>
            <a:xfrm rot="18824547">
              <a:off x="791430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grpSp>
          <p:nvGrpSpPr>
            <p:cNvPr id="18" name="Group 17">
              <a:extLst>
                <a:ext uri="{FF2B5EF4-FFF2-40B4-BE49-F238E27FC236}">
                  <a16:creationId xmlns:a16="http://schemas.microsoft.com/office/drawing/2014/main" id="{90686D17-4765-7D74-4607-C7DD07A34999}"/>
                </a:ext>
              </a:extLst>
            </p:cNvPr>
            <p:cNvGrpSpPr/>
            <p:nvPr/>
          </p:nvGrpSpPr>
          <p:grpSpPr>
            <a:xfrm>
              <a:off x="9511452" y="279077"/>
              <a:ext cx="293922" cy="300685"/>
              <a:chOff x="9511452" y="279077"/>
              <a:chExt cx="293922" cy="300685"/>
            </a:xfrm>
          </p:grpSpPr>
          <p:sp>
            <p:nvSpPr>
              <p:cNvPr id="48" name="Rounded Rectangle 47">
                <a:extLst>
                  <a:ext uri="{FF2B5EF4-FFF2-40B4-BE49-F238E27FC236}">
                    <a16:creationId xmlns:a16="http://schemas.microsoft.com/office/drawing/2014/main" id="{7EC5FA55-BFC9-47E7-73BF-73B42705DE0D}"/>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9" name="Picture 48" descr="A black and grey logo&#10;&#10;Description automatically generated with medium confidence">
                <a:extLst>
                  <a:ext uri="{FF2B5EF4-FFF2-40B4-BE49-F238E27FC236}">
                    <a16:creationId xmlns:a16="http://schemas.microsoft.com/office/drawing/2014/main" id="{F3F23CE7-9187-A110-37DC-A2E4D02400E9}"/>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20" name="Group 19">
              <a:extLst>
                <a:ext uri="{FF2B5EF4-FFF2-40B4-BE49-F238E27FC236}">
                  <a16:creationId xmlns:a16="http://schemas.microsoft.com/office/drawing/2014/main" id="{E3649F40-D906-44C9-8365-6451A72B096F}"/>
                </a:ext>
              </a:extLst>
            </p:cNvPr>
            <p:cNvGrpSpPr/>
            <p:nvPr/>
          </p:nvGrpSpPr>
          <p:grpSpPr>
            <a:xfrm>
              <a:off x="8314553" y="279077"/>
              <a:ext cx="293922" cy="300685"/>
              <a:chOff x="8314553" y="279077"/>
              <a:chExt cx="293922" cy="300685"/>
            </a:xfrm>
          </p:grpSpPr>
          <p:sp>
            <p:nvSpPr>
              <p:cNvPr id="46" name="Rounded Rectangle 45">
                <a:extLst>
                  <a:ext uri="{FF2B5EF4-FFF2-40B4-BE49-F238E27FC236}">
                    <a16:creationId xmlns:a16="http://schemas.microsoft.com/office/drawing/2014/main" id="{A9758E24-0079-F2C3-4FC6-79282F5F9467}"/>
                  </a:ext>
                </a:extLst>
              </p:cNvPr>
              <p:cNvSpPr>
                <a:spLocks noChangeAspect="1"/>
              </p:cNvSpPr>
              <p:nvPr/>
            </p:nvSpPr>
            <p:spPr>
              <a:xfrm rot="18824547">
                <a:off x="8311171"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7" name="Picture 46" descr="A graph with arrows and arrows in a circle&#10;&#10;Description automatically generated">
                <a:extLst>
                  <a:ext uri="{FF2B5EF4-FFF2-40B4-BE49-F238E27FC236}">
                    <a16:creationId xmlns:a16="http://schemas.microsoft.com/office/drawing/2014/main" id="{6AB63DD8-08FC-F34F-8B59-FF7C57AE640C}"/>
                  </a:ext>
                </a:extLst>
              </p:cNvPr>
              <p:cNvPicPr>
                <a:picLocks noChangeAspect="1"/>
              </p:cNvPicPr>
              <p:nvPr/>
            </p:nvPicPr>
            <p:blipFill>
              <a:blip r:embed="rId5" cstate="print">
                <a:biLevel thresh="25000"/>
                <a:alphaModFix/>
                <a:extLst>
                  <a:ext uri="{28A0092B-C50C-407E-A947-70E740481C1C}">
                    <a14:useLocalDpi xmlns:a14="http://schemas.microsoft.com/office/drawing/2010/main" val="0"/>
                  </a:ext>
                </a:extLst>
              </a:blip>
              <a:stretch>
                <a:fillRect/>
              </a:stretch>
            </p:blipFill>
            <p:spPr>
              <a:xfrm>
                <a:off x="8346096" y="321444"/>
                <a:ext cx="230847" cy="215953"/>
              </a:xfrm>
              <a:prstGeom prst="rect">
                <a:avLst/>
              </a:prstGeom>
            </p:spPr>
          </p:pic>
        </p:grpSp>
        <p:grpSp>
          <p:nvGrpSpPr>
            <p:cNvPr id="21" name="Group 20">
              <a:extLst>
                <a:ext uri="{FF2B5EF4-FFF2-40B4-BE49-F238E27FC236}">
                  <a16:creationId xmlns:a16="http://schemas.microsoft.com/office/drawing/2014/main" id="{2B71D336-7AD1-111E-D2EC-3A27F1A073FA}"/>
                </a:ext>
              </a:extLst>
            </p:cNvPr>
            <p:cNvGrpSpPr/>
            <p:nvPr/>
          </p:nvGrpSpPr>
          <p:grpSpPr>
            <a:xfrm>
              <a:off x="9112487" y="279077"/>
              <a:ext cx="293922" cy="300685"/>
              <a:chOff x="9112487" y="279077"/>
              <a:chExt cx="293922" cy="300685"/>
            </a:xfrm>
          </p:grpSpPr>
          <p:sp>
            <p:nvSpPr>
              <p:cNvPr id="44" name="Rounded Rectangle 43">
                <a:extLst>
                  <a:ext uri="{FF2B5EF4-FFF2-40B4-BE49-F238E27FC236}">
                    <a16:creationId xmlns:a16="http://schemas.microsoft.com/office/drawing/2014/main" id="{DA5EAA5C-35ED-850C-85B0-5FDD6B5BEC68}"/>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5" name="Picture 44" descr="A logo with arrows in a circle&#10;&#10;Description automatically generated">
                <a:extLst>
                  <a:ext uri="{FF2B5EF4-FFF2-40B4-BE49-F238E27FC236}">
                    <a16:creationId xmlns:a16="http://schemas.microsoft.com/office/drawing/2014/main" id="{62CD87DF-2E4B-68B2-6102-67364339CDD1}"/>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22" name="Group 21">
              <a:extLst>
                <a:ext uri="{FF2B5EF4-FFF2-40B4-BE49-F238E27FC236}">
                  <a16:creationId xmlns:a16="http://schemas.microsoft.com/office/drawing/2014/main" id="{88AF706C-DD50-FADC-D7B4-099FBBDCDD0F}"/>
                </a:ext>
              </a:extLst>
            </p:cNvPr>
            <p:cNvGrpSpPr/>
            <p:nvPr/>
          </p:nvGrpSpPr>
          <p:grpSpPr>
            <a:xfrm>
              <a:off x="9910420" y="279077"/>
              <a:ext cx="293922" cy="300685"/>
              <a:chOff x="9910420" y="279077"/>
              <a:chExt cx="293922" cy="300685"/>
            </a:xfrm>
          </p:grpSpPr>
          <p:sp>
            <p:nvSpPr>
              <p:cNvPr id="39" name="Rounded Rectangle 38">
                <a:extLst>
                  <a:ext uri="{FF2B5EF4-FFF2-40B4-BE49-F238E27FC236}">
                    <a16:creationId xmlns:a16="http://schemas.microsoft.com/office/drawing/2014/main" id="{A44C65C5-7EB7-D0D9-C5B9-0BA7505E4555}"/>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3" name="Picture 42" descr="A circular object with dots&#10;&#10;Description automatically generated with medium confidence">
                <a:extLst>
                  <a:ext uri="{FF2B5EF4-FFF2-40B4-BE49-F238E27FC236}">
                    <a16:creationId xmlns:a16="http://schemas.microsoft.com/office/drawing/2014/main" id="{66DA8DF2-4F9B-BFB9-5B30-204490AB1410}"/>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23" name="Group 22">
              <a:extLst>
                <a:ext uri="{FF2B5EF4-FFF2-40B4-BE49-F238E27FC236}">
                  <a16:creationId xmlns:a16="http://schemas.microsoft.com/office/drawing/2014/main" id="{D41CF976-AED2-1B59-4B70-1E765C0862DB}"/>
                </a:ext>
              </a:extLst>
            </p:cNvPr>
            <p:cNvGrpSpPr/>
            <p:nvPr/>
          </p:nvGrpSpPr>
          <p:grpSpPr>
            <a:xfrm>
              <a:off x="8713523" y="279077"/>
              <a:ext cx="293922" cy="300685"/>
              <a:chOff x="8713523" y="279077"/>
              <a:chExt cx="293922" cy="300685"/>
            </a:xfrm>
          </p:grpSpPr>
          <p:sp>
            <p:nvSpPr>
              <p:cNvPr id="36" name="Rounded Rectangle 35">
                <a:extLst>
                  <a:ext uri="{FF2B5EF4-FFF2-40B4-BE49-F238E27FC236}">
                    <a16:creationId xmlns:a16="http://schemas.microsoft.com/office/drawing/2014/main" id="{31562A2B-0BA3-95D2-4643-BD27452910FF}"/>
                  </a:ext>
                </a:extLst>
              </p:cNvPr>
              <p:cNvSpPr>
                <a:spLocks noChangeAspect="1"/>
              </p:cNvSpPr>
              <p:nvPr/>
            </p:nvSpPr>
            <p:spPr>
              <a:xfrm rot="18824547">
                <a:off x="871014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8" name="Picture 37">
                <a:extLst>
                  <a:ext uri="{FF2B5EF4-FFF2-40B4-BE49-F238E27FC236}">
                    <a16:creationId xmlns:a16="http://schemas.microsoft.com/office/drawing/2014/main" id="{44C38136-B44B-0AAD-EFA1-57110FD17FF3}"/>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pic>
          <p:nvPicPr>
            <p:cNvPr id="24" name="Picture 23">
              <a:extLst>
                <a:ext uri="{FF2B5EF4-FFF2-40B4-BE49-F238E27FC236}">
                  <a16:creationId xmlns:a16="http://schemas.microsoft.com/office/drawing/2014/main" id="{518D3AF6-C2B3-4E02-B274-0B9B1DFA8153}"/>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sp>
          <p:nvSpPr>
            <p:cNvPr id="25" name="Rounded Rectangle 24">
              <a:extLst>
                <a:ext uri="{FF2B5EF4-FFF2-40B4-BE49-F238E27FC236}">
                  <a16:creationId xmlns:a16="http://schemas.microsoft.com/office/drawing/2014/main" id="{ACF956D0-754B-3815-5259-D952CF5B3ADC}"/>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7" name="Picture 26">
              <a:extLst>
                <a:ext uri="{FF2B5EF4-FFF2-40B4-BE49-F238E27FC236}">
                  <a16:creationId xmlns:a16="http://schemas.microsoft.com/office/drawing/2014/main" id="{A35234A5-1240-FE7A-3E72-84EE1C9A2AD5}"/>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sp>
        <p:nvSpPr>
          <p:cNvPr id="5" name="Title 5">
            <a:extLst>
              <a:ext uri="{FF2B5EF4-FFF2-40B4-BE49-F238E27FC236}">
                <a16:creationId xmlns:a16="http://schemas.microsoft.com/office/drawing/2014/main" id="{2770C85D-FB1A-0527-8764-CEB40070F164}"/>
              </a:ext>
            </a:extLst>
          </p:cNvPr>
          <p:cNvSpPr txBox="1">
            <a:spLocks/>
          </p:cNvSpPr>
          <p:nvPr/>
        </p:nvSpPr>
        <p:spPr bwMode="gray">
          <a:xfrm>
            <a:off x="419724" y="1247395"/>
            <a:ext cx="9507535" cy="420457"/>
          </a:xfrm>
          <a:prstGeom prst="rect">
            <a:avLst/>
          </a:prstGeom>
        </p:spPr>
        <p:txBody>
          <a:bodyPr vert="horz" lIns="91440" tIns="45720" rIns="91440" bIns="45720" rtlCol="0" anchor="ctr">
            <a:noAutofit/>
          </a:bodyPr>
          <a:lst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a:lstStyle>
          <a:p>
            <a:pPr>
              <a:spcBef>
                <a:spcPts val="600"/>
              </a:spcBef>
              <a:spcAft>
                <a:spcPts val="1200"/>
              </a:spcAft>
            </a:pPr>
            <a:r>
              <a:rPr lang="en-US" sz="1600">
                <a:solidFill>
                  <a:schemeClr val="accent2"/>
                </a:solidFill>
              </a:rPr>
              <a:t>A deeper dive into gender pay gap data or more granular analysis of gender pay gaps will inform more targeted strategies for functional areas or employe cohorts where gender pay gaps may be exacerbated.</a:t>
            </a:r>
          </a:p>
        </p:txBody>
      </p:sp>
    </p:spTree>
    <p:extLst>
      <p:ext uri="{BB962C8B-B14F-4D97-AF65-F5344CB8AC3E}">
        <p14:creationId xmlns:p14="http://schemas.microsoft.com/office/powerpoint/2010/main" val="76384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y and black background&#10;&#10;Description automatically generated">
            <a:extLst>
              <a:ext uri="{FF2B5EF4-FFF2-40B4-BE49-F238E27FC236}">
                <a16:creationId xmlns:a16="http://schemas.microsoft.com/office/drawing/2014/main" id="{D16722D9-25E1-3199-3938-AEFF74EA4CAB}"/>
              </a:ext>
            </a:extLst>
          </p:cNvPr>
          <p:cNvPicPr>
            <a:picLocks noGrp="1" noRot="1" noMove="1" noResize="1" noEditPoints="1" noAdjustHandles="1" noChangeArrowheads="1" noChangeShapeType="1" noCrop="1"/>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graphicFrame>
        <p:nvGraphicFramePr>
          <p:cNvPr id="10" name="Table 9">
            <a:extLst>
              <a:ext uri="{FF2B5EF4-FFF2-40B4-BE49-F238E27FC236}">
                <a16:creationId xmlns:a16="http://schemas.microsoft.com/office/drawing/2014/main" id="{6A777DA2-4B93-8094-9F1B-A96E57B18485}"/>
              </a:ext>
            </a:extLst>
          </p:cNvPr>
          <p:cNvGraphicFramePr>
            <a:graphicFrameLocks noGrp="1"/>
          </p:cNvGraphicFramePr>
          <p:nvPr>
            <p:extLst>
              <p:ext uri="{D42A27DB-BD31-4B8C-83A1-F6EECF244321}">
                <p14:modId xmlns:p14="http://schemas.microsoft.com/office/powerpoint/2010/main" val="1894329835"/>
              </p:ext>
            </p:extLst>
          </p:nvPr>
        </p:nvGraphicFramePr>
        <p:xfrm>
          <a:off x="420608" y="1334696"/>
          <a:ext cx="9795450" cy="5889745"/>
        </p:xfrm>
        <a:graphic>
          <a:graphicData uri="http://schemas.openxmlformats.org/drawingml/2006/table">
            <a:tbl>
              <a:tblPr firstRow="1" firstCol="1" bandRow="1">
                <a:tableStyleId>{2D5ABB26-0587-4C30-8999-92F81FD0307C}</a:tableStyleId>
              </a:tblPr>
              <a:tblGrid>
                <a:gridCol w="1497074">
                  <a:extLst>
                    <a:ext uri="{9D8B030D-6E8A-4147-A177-3AD203B41FA5}">
                      <a16:colId xmlns:a16="http://schemas.microsoft.com/office/drawing/2014/main" val="327351938"/>
                    </a:ext>
                  </a:extLst>
                </a:gridCol>
                <a:gridCol w="8298376">
                  <a:extLst>
                    <a:ext uri="{9D8B030D-6E8A-4147-A177-3AD203B41FA5}">
                      <a16:colId xmlns:a16="http://schemas.microsoft.com/office/drawing/2014/main" val="4043167184"/>
                    </a:ext>
                  </a:extLst>
                </a:gridCol>
              </a:tblGrid>
              <a:tr h="1985625">
                <a:tc>
                  <a:txBody>
                    <a:bodyPr/>
                    <a:lstStyle/>
                    <a:p>
                      <a:pPr algn="l">
                        <a:lnSpc>
                          <a:spcPts val="1400"/>
                        </a:lnSpc>
                        <a:spcBef>
                          <a:spcPts val="600"/>
                        </a:spcBef>
                        <a:spcAft>
                          <a:spcPts val="400"/>
                        </a:spcAft>
                      </a:pPr>
                      <a:r>
                        <a:rPr lang="en-GB" sz="1200" b="1">
                          <a:solidFill>
                            <a:schemeClr val="bg1"/>
                          </a:solidFill>
                          <a:effectLst/>
                        </a:rPr>
                        <a:t>Industry insights</a:t>
                      </a:r>
                      <a:endParaRPr lang="en-AU" sz="1200" b="1" i="1">
                        <a:solidFill>
                          <a:schemeClr val="bg1"/>
                        </a:solidFill>
                        <a:effectLst/>
                        <a:latin typeface="+mn-lt"/>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lvl="0" indent="0">
                        <a:lnSpc>
                          <a:spcPts val="1400"/>
                        </a:lnSpc>
                        <a:spcBef>
                          <a:spcPts val="300"/>
                        </a:spcBef>
                        <a:spcAft>
                          <a:spcPts val="400"/>
                        </a:spcAft>
                        <a:buClr>
                          <a:srgbClr val="F2612C"/>
                        </a:buClr>
                        <a:buFont typeface="Wingdings 2" panose="05020102010507070707" pitchFamily="18" charset="2"/>
                        <a:buNone/>
                        <a:tabLst>
                          <a:tab pos="215900" algn="l"/>
                        </a:tabLst>
                      </a:pPr>
                      <a:endParaRPr lang="en-GB" sz="1100" b="0" i="0" kern="1200">
                        <a:solidFill>
                          <a:schemeClr val="tx1"/>
                        </a:solidFill>
                        <a:effectLst/>
                        <a:latin typeface="+mn-lt"/>
                        <a:ea typeface="+mn-ea"/>
                        <a:cs typeface="+mn-cs"/>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5536938"/>
                  </a:ext>
                </a:extLst>
              </a:tr>
              <a:tr h="1952060">
                <a:tc>
                  <a:txBody>
                    <a:bodyPr/>
                    <a:lstStyle/>
                    <a:p>
                      <a:pPr algn="l">
                        <a:lnSpc>
                          <a:spcPts val="1400"/>
                        </a:lnSpc>
                        <a:spcBef>
                          <a:spcPts val="600"/>
                        </a:spcBef>
                        <a:spcAft>
                          <a:spcPts val="400"/>
                        </a:spcAft>
                      </a:pPr>
                      <a:r>
                        <a:rPr lang="en-GB" sz="1200" b="1">
                          <a:solidFill>
                            <a:schemeClr val="bg1"/>
                          </a:solidFill>
                          <a:effectLst/>
                        </a:rPr>
                        <a:t>National and societal insights</a:t>
                      </a:r>
                      <a:endParaRPr lang="en-AU" sz="1200" b="1" i="1">
                        <a:solidFill>
                          <a:schemeClr val="bg1"/>
                        </a:solidFill>
                        <a:effectLst/>
                        <a:latin typeface="+mn-lt"/>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lvl="0" indent="0">
                        <a:lnSpc>
                          <a:spcPts val="1400"/>
                        </a:lnSpc>
                        <a:spcBef>
                          <a:spcPts val="300"/>
                        </a:spcBef>
                        <a:spcAft>
                          <a:spcPts val="400"/>
                        </a:spcAft>
                        <a:buClr>
                          <a:srgbClr val="F2612C"/>
                        </a:buClr>
                        <a:buFont typeface="Wingdings 2" panose="05020102010507070707" pitchFamily="18" charset="2"/>
                        <a:buNone/>
                        <a:tabLst>
                          <a:tab pos="215900" algn="l"/>
                        </a:tabLst>
                      </a:pPr>
                      <a:endParaRPr lang="en-US" sz="1100" b="0" i="0"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542642963"/>
                  </a:ext>
                </a:extLst>
              </a:tr>
              <a:tr h="1952060">
                <a:tc>
                  <a:txBody>
                    <a:bodyPr/>
                    <a:lstStyle/>
                    <a:p>
                      <a:pPr algn="l">
                        <a:lnSpc>
                          <a:spcPts val="1400"/>
                        </a:lnSpc>
                        <a:spcBef>
                          <a:spcPts val="600"/>
                        </a:spcBef>
                        <a:spcAft>
                          <a:spcPts val="400"/>
                        </a:spcAft>
                      </a:pPr>
                      <a:r>
                        <a:rPr lang="en-AU" sz="1200" b="1">
                          <a:solidFill>
                            <a:schemeClr val="bg1"/>
                          </a:solidFill>
                          <a:effectLst/>
                        </a:rPr>
                        <a:t>Other</a:t>
                      </a:r>
                      <a:endParaRPr lang="en-AU" sz="1200" b="1" i="1">
                        <a:solidFill>
                          <a:schemeClr val="bg1"/>
                        </a:solidFill>
                        <a:effectLst/>
                        <a:latin typeface="+mn-lt"/>
                        <a:ea typeface="SimSun" panose="02010600030101010101" pitchFamily="2" charset="-122"/>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marL="0" lvl="0" indent="0" algn="l" defTabSz="995507" rtl="0" eaLnBrk="1" latinLnBrk="0" hangingPunct="1">
                        <a:lnSpc>
                          <a:spcPts val="1400"/>
                        </a:lnSpc>
                        <a:spcBef>
                          <a:spcPts val="300"/>
                        </a:spcBef>
                        <a:spcAft>
                          <a:spcPts val="0"/>
                        </a:spcAft>
                        <a:buClr>
                          <a:srgbClr val="F2612C"/>
                        </a:buClr>
                        <a:buFont typeface="Wingdings 2" panose="05020102010507070707" pitchFamily="18" charset="2"/>
                        <a:buNone/>
                        <a:tabLst>
                          <a:tab pos="215900" algn="l"/>
                        </a:tabLst>
                      </a:pPr>
                      <a:endParaRPr lang="en-AU" sz="1100" i="0"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72000" marB="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21997919"/>
                  </a:ext>
                </a:extLst>
              </a:tr>
            </a:tbl>
          </a:graphicData>
        </a:graphic>
      </p:graphicFrame>
      <p:sp>
        <p:nvSpPr>
          <p:cNvPr id="13" name="Rectangle 5">
            <a:extLst>
              <a:ext uri="{FF2B5EF4-FFF2-40B4-BE49-F238E27FC236}">
                <a16:creationId xmlns:a16="http://schemas.microsoft.com/office/drawing/2014/main" id="{6351E58A-7CD6-621A-3C37-D3FA0856B619}"/>
              </a:ext>
            </a:extLst>
          </p:cNvPr>
          <p:cNvSpPr>
            <a:spLocks noChangeArrowheads="1"/>
          </p:cNvSpPr>
          <p:nvPr/>
        </p:nvSpPr>
        <p:spPr bwMode="auto">
          <a:xfrm>
            <a:off x="0" y="237490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 name="Title 5">
            <a:extLst>
              <a:ext uri="{FF2B5EF4-FFF2-40B4-BE49-F238E27FC236}">
                <a16:creationId xmlns:a16="http://schemas.microsoft.com/office/drawing/2014/main" id="{BCE06DD5-A2EC-1330-C526-E5D307969E19}"/>
              </a:ext>
            </a:extLst>
          </p:cNvPr>
          <p:cNvSpPr>
            <a:spLocks noGrp="1"/>
          </p:cNvSpPr>
          <p:nvPr>
            <p:ph type="title"/>
          </p:nvPr>
        </p:nvSpPr>
        <p:spPr>
          <a:xfrm>
            <a:off x="446881" y="381631"/>
            <a:ext cx="9361286" cy="504000"/>
          </a:xfrm>
        </p:spPr>
        <p:txBody>
          <a:bodyPr>
            <a:noAutofit/>
          </a:bodyPr>
          <a:lstStyle/>
          <a:p>
            <a:r>
              <a:rPr lang="en-AU" sz="2800">
                <a:latin typeface="+mj-lt"/>
              </a:rPr>
              <a:t>4. </a:t>
            </a:r>
            <a:r>
              <a:rPr lang="en-AU" sz="2800"/>
              <a:t>Industry, sector and national comparisons</a:t>
            </a:r>
          </a:p>
        </p:txBody>
      </p:sp>
      <p:sp>
        <p:nvSpPr>
          <p:cNvPr id="3" name="Slide Number Placeholder 2">
            <a:extLst>
              <a:ext uri="{FF2B5EF4-FFF2-40B4-BE49-F238E27FC236}">
                <a16:creationId xmlns:a16="http://schemas.microsoft.com/office/drawing/2014/main" id="{DAD107C1-C9D9-7AB6-8F2F-CB8BB89C29F7}"/>
              </a:ext>
            </a:extLst>
          </p:cNvPr>
          <p:cNvSpPr>
            <a:spLocks noGrp="1"/>
          </p:cNvSpPr>
          <p:nvPr>
            <p:ph type="sldNum" sz="quarter" idx="11"/>
          </p:nvPr>
        </p:nvSpPr>
        <p:spPr/>
        <p:txBody>
          <a:bodyPr/>
          <a:lstStyle/>
          <a:p>
            <a:fld id="{5171FFDC-9365-476A-9C7B-017370804353}" type="slidenum">
              <a:rPr lang="en-GB" noProof="0" smtClean="0"/>
              <a:pPr/>
              <a:t>14</a:t>
            </a:fld>
            <a:endParaRPr lang="en-GB" noProof="0"/>
          </a:p>
        </p:txBody>
      </p:sp>
      <p:grpSp>
        <p:nvGrpSpPr>
          <p:cNvPr id="4" name="Group 3">
            <a:extLst>
              <a:ext uri="{FF2B5EF4-FFF2-40B4-BE49-F238E27FC236}">
                <a16:creationId xmlns:a16="http://schemas.microsoft.com/office/drawing/2014/main" id="{4C9562D5-EB5D-BE83-E407-824BF9A98821}"/>
              </a:ext>
            </a:extLst>
          </p:cNvPr>
          <p:cNvGrpSpPr/>
          <p:nvPr/>
        </p:nvGrpSpPr>
        <p:grpSpPr>
          <a:xfrm>
            <a:off x="7554737" y="449099"/>
            <a:ext cx="2687713" cy="306402"/>
            <a:chOff x="7516629" y="279077"/>
            <a:chExt cx="2687713" cy="306402"/>
          </a:xfrm>
        </p:grpSpPr>
        <p:sp>
          <p:nvSpPr>
            <p:cNvPr id="44" name="Rounded Rectangle 43">
              <a:extLst>
                <a:ext uri="{FF2B5EF4-FFF2-40B4-BE49-F238E27FC236}">
                  <a16:creationId xmlns:a16="http://schemas.microsoft.com/office/drawing/2014/main" id="{E8D09B9C-3DBF-56F6-17DF-B62B249273AE}"/>
                </a:ext>
              </a:extLst>
            </p:cNvPr>
            <p:cNvSpPr>
              <a:spLocks noChangeAspect="1"/>
            </p:cNvSpPr>
            <p:nvPr/>
          </p:nvSpPr>
          <p:spPr>
            <a:xfrm rot="18824547">
              <a:off x="8312780"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43" name="Rounded Rectangle 42">
              <a:extLst>
                <a:ext uri="{FF2B5EF4-FFF2-40B4-BE49-F238E27FC236}">
                  <a16:creationId xmlns:a16="http://schemas.microsoft.com/office/drawing/2014/main" id="{6932CD9E-FCB4-1AB6-7ED0-9CD0F32E184C}"/>
                </a:ext>
              </a:extLst>
            </p:cNvPr>
            <p:cNvSpPr>
              <a:spLocks noChangeAspect="1"/>
            </p:cNvSpPr>
            <p:nvPr/>
          </p:nvSpPr>
          <p:spPr>
            <a:xfrm rot="18824547">
              <a:off x="8710602"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6" name="Rounded Rectangle 5">
              <a:extLst>
                <a:ext uri="{FF2B5EF4-FFF2-40B4-BE49-F238E27FC236}">
                  <a16:creationId xmlns:a16="http://schemas.microsoft.com/office/drawing/2014/main" id="{25C055ED-DD67-0D6B-19D4-85240A4347CD}"/>
                </a:ext>
              </a:extLst>
            </p:cNvPr>
            <p:cNvSpPr>
              <a:spLocks noChangeAspect="1"/>
            </p:cNvSpPr>
            <p:nvPr/>
          </p:nvSpPr>
          <p:spPr>
            <a:xfrm rot="18824547">
              <a:off x="7913349"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grpSp>
          <p:nvGrpSpPr>
            <p:cNvPr id="7" name="Group 6">
              <a:extLst>
                <a:ext uri="{FF2B5EF4-FFF2-40B4-BE49-F238E27FC236}">
                  <a16:creationId xmlns:a16="http://schemas.microsoft.com/office/drawing/2014/main" id="{D2321C7D-52EB-D8CF-1E41-FD30449DA869}"/>
                </a:ext>
              </a:extLst>
            </p:cNvPr>
            <p:cNvGrpSpPr/>
            <p:nvPr/>
          </p:nvGrpSpPr>
          <p:grpSpPr>
            <a:xfrm>
              <a:off x="9511452" y="279077"/>
              <a:ext cx="293922" cy="300685"/>
              <a:chOff x="9511452" y="279077"/>
              <a:chExt cx="293922" cy="300685"/>
            </a:xfrm>
          </p:grpSpPr>
          <p:sp>
            <p:nvSpPr>
              <p:cNvPr id="40" name="Rounded Rectangle 39">
                <a:extLst>
                  <a:ext uri="{FF2B5EF4-FFF2-40B4-BE49-F238E27FC236}">
                    <a16:creationId xmlns:a16="http://schemas.microsoft.com/office/drawing/2014/main" id="{8794C6D4-C9E4-9E21-7EF2-F0E9B4BCF5E2}"/>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1" name="Picture 40" descr="A black and grey logo&#10;&#10;Description automatically generated with medium confidence">
                <a:extLst>
                  <a:ext uri="{FF2B5EF4-FFF2-40B4-BE49-F238E27FC236}">
                    <a16:creationId xmlns:a16="http://schemas.microsoft.com/office/drawing/2014/main" id="{54D9FA4C-4825-8AD2-F30D-210DE334AAB1}"/>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pic>
          <p:nvPicPr>
            <p:cNvPr id="39" name="Picture 38">
              <a:extLst>
                <a:ext uri="{FF2B5EF4-FFF2-40B4-BE49-F238E27FC236}">
                  <a16:creationId xmlns:a16="http://schemas.microsoft.com/office/drawing/2014/main" id="{45836B20-5037-C636-7EC5-D14F7DFC4DA1}"/>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rcRect/>
            <a:stretch/>
          </p:blipFill>
          <p:spPr>
            <a:xfrm>
              <a:off x="8346096" y="321444"/>
              <a:ext cx="230846" cy="215953"/>
            </a:xfrm>
            <a:prstGeom prst="rect">
              <a:avLst/>
            </a:prstGeom>
          </p:spPr>
        </p:pic>
        <p:grpSp>
          <p:nvGrpSpPr>
            <p:cNvPr id="9" name="Group 8">
              <a:extLst>
                <a:ext uri="{FF2B5EF4-FFF2-40B4-BE49-F238E27FC236}">
                  <a16:creationId xmlns:a16="http://schemas.microsoft.com/office/drawing/2014/main" id="{225DFAF6-6003-FE89-4E58-3B9EB95DF021}"/>
                </a:ext>
              </a:extLst>
            </p:cNvPr>
            <p:cNvGrpSpPr/>
            <p:nvPr/>
          </p:nvGrpSpPr>
          <p:grpSpPr>
            <a:xfrm>
              <a:off x="9112487" y="279077"/>
              <a:ext cx="293922" cy="300685"/>
              <a:chOff x="9112487" y="279077"/>
              <a:chExt cx="293922" cy="300685"/>
            </a:xfrm>
          </p:grpSpPr>
          <p:sp>
            <p:nvSpPr>
              <p:cNvPr id="32" name="Rounded Rectangle 31">
                <a:extLst>
                  <a:ext uri="{FF2B5EF4-FFF2-40B4-BE49-F238E27FC236}">
                    <a16:creationId xmlns:a16="http://schemas.microsoft.com/office/drawing/2014/main" id="{D64CE71A-BE64-2225-4C1E-64ED94B38E58}"/>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3" name="Picture 32" descr="A logo with arrows in a circle&#10;&#10;Description automatically generated">
                <a:extLst>
                  <a:ext uri="{FF2B5EF4-FFF2-40B4-BE49-F238E27FC236}">
                    <a16:creationId xmlns:a16="http://schemas.microsoft.com/office/drawing/2014/main" id="{2A7216EA-3B26-ECF9-151B-4EB68BC7348A}"/>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11" name="Group 10">
              <a:extLst>
                <a:ext uri="{FF2B5EF4-FFF2-40B4-BE49-F238E27FC236}">
                  <a16:creationId xmlns:a16="http://schemas.microsoft.com/office/drawing/2014/main" id="{77C08BFA-E687-3E76-87D4-FFC7EAA90F61}"/>
                </a:ext>
              </a:extLst>
            </p:cNvPr>
            <p:cNvGrpSpPr/>
            <p:nvPr/>
          </p:nvGrpSpPr>
          <p:grpSpPr>
            <a:xfrm>
              <a:off x="9910420" y="279077"/>
              <a:ext cx="293922" cy="300685"/>
              <a:chOff x="9910420" y="279077"/>
              <a:chExt cx="293922" cy="300685"/>
            </a:xfrm>
          </p:grpSpPr>
          <p:sp>
            <p:nvSpPr>
              <p:cNvPr id="30" name="Rounded Rectangle 29">
                <a:extLst>
                  <a:ext uri="{FF2B5EF4-FFF2-40B4-BE49-F238E27FC236}">
                    <a16:creationId xmlns:a16="http://schemas.microsoft.com/office/drawing/2014/main" id="{66A6B498-53B6-5B3E-B1B2-55A7D4A37F46}"/>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1" name="Picture 30" descr="A circular object with dots&#10;&#10;Description automatically generated with medium confidence">
                <a:extLst>
                  <a:ext uri="{FF2B5EF4-FFF2-40B4-BE49-F238E27FC236}">
                    <a16:creationId xmlns:a16="http://schemas.microsoft.com/office/drawing/2014/main" id="{620AC205-7B13-EDC0-59F4-8D9AC4F84100}"/>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pic>
          <p:nvPicPr>
            <p:cNvPr id="29" name="Picture 28">
              <a:extLst>
                <a:ext uri="{FF2B5EF4-FFF2-40B4-BE49-F238E27FC236}">
                  <a16:creationId xmlns:a16="http://schemas.microsoft.com/office/drawing/2014/main" id="{20F74025-8117-CB89-2CEA-666D0D7D8698}"/>
                </a:ext>
              </a:extLst>
            </p:cNvPr>
            <p:cNvPicPr>
              <a:picLocks noChangeAspect="1"/>
            </p:cNvPicPr>
            <p:nvPr/>
          </p:nvPicPr>
          <p:blipFill>
            <a:blip r:embed="rId8" cstate="print">
              <a:biLevel thresh="25000"/>
              <a:alphaModFix/>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pic>
          <p:nvPicPr>
            <p:cNvPr id="15" name="Picture 14">
              <a:extLst>
                <a:ext uri="{FF2B5EF4-FFF2-40B4-BE49-F238E27FC236}">
                  <a16:creationId xmlns:a16="http://schemas.microsoft.com/office/drawing/2014/main" id="{43BC9C26-2779-A301-3770-D7F8969FF8D2}"/>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sp>
          <p:nvSpPr>
            <p:cNvPr id="19" name="Rounded Rectangle 18">
              <a:extLst>
                <a:ext uri="{FF2B5EF4-FFF2-40B4-BE49-F238E27FC236}">
                  <a16:creationId xmlns:a16="http://schemas.microsoft.com/office/drawing/2014/main" id="{484EAA98-971A-3151-B6D6-C4D7641E6D87}"/>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6" name="Picture 25">
              <a:extLst>
                <a:ext uri="{FF2B5EF4-FFF2-40B4-BE49-F238E27FC236}">
                  <a16:creationId xmlns:a16="http://schemas.microsoft.com/office/drawing/2014/main" id="{CB216172-1081-CF1C-3A6C-BC6D32142C81}"/>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sp>
        <p:nvSpPr>
          <p:cNvPr id="12" name="TextBox 11">
            <a:extLst>
              <a:ext uri="{FF2B5EF4-FFF2-40B4-BE49-F238E27FC236}">
                <a16:creationId xmlns:a16="http://schemas.microsoft.com/office/drawing/2014/main" id="{43EBF34B-60E1-4EE0-2D17-06DD6DADF899}"/>
              </a:ext>
            </a:extLst>
          </p:cNvPr>
          <p:cNvSpPr txBox="1"/>
          <p:nvPr/>
        </p:nvSpPr>
        <p:spPr>
          <a:xfrm>
            <a:off x="2006077" y="1473936"/>
            <a:ext cx="5423423" cy="1851854"/>
          </a:xfrm>
          <a:prstGeom prst="rect">
            <a:avLst/>
          </a:prstGeom>
          <a:noFill/>
        </p:spPr>
        <p:txBody>
          <a:bodyPr wrap="square" lIns="0" tIns="0" rIns="0" bIns="0" rtlCol="0">
            <a:spAutoFit/>
          </a:bodyPr>
          <a:lstStyle/>
          <a:p>
            <a:pPr marL="0" lvl="0" indent="0">
              <a:lnSpc>
                <a:spcPts val="1400"/>
              </a:lnSpc>
              <a:spcBef>
                <a:spcPts val="300"/>
              </a:spcBef>
              <a:spcAft>
                <a:spcPts val="400"/>
              </a:spcAft>
              <a:buClr>
                <a:srgbClr val="F2612C"/>
              </a:buClr>
              <a:buFont typeface="Wingdings 2" panose="05020102010507070707" pitchFamily="18" charset="2"/>
              <a:buNone/>
              <a:tabLst>
                <a:tab pos="215900" algn="l"/>
              </a:tabLst>
            </a:pPr>
            <a:r>
              <a:rPr lang="en-GB" sz="1100" b="1" i="1">
                <a:solidFill>
                  <a:schemeClr val="accent2">
                    <a:lumMod val="60000"/>
                    <a:lumOff val="40000"/>
                  </a:schemeClr>
                </a:solidFill>
                <a:effectLst/>
                <a:latin typeface="+mj-lt"/>
              </a:rPr>
              <a:t>Guidance note: </a:t>
            </a:r>
            <a:r>
              <a:rPr lang="en-US" sz="1100" b="0" i="1" kern="1200">
                <a:solidFill>
                  <a:schemeClr val="accent2">
                    <a:lumMod val="60000"/>
                    <a:lumOff val="40000"/>
                  </a:schemeClr>
                </a:solidFill>
                <a:effectLst/>
              </a:rPr>
              <a:t>Use the following questions as a guide for understanding how your </a:t>
            </a:r>
            <a:r>
              <a:rPr lang="en-US" sz="1100" b="0" i="1" kern="1200" err="1">
                <a:solidFill>
                  <a:schemeClr val="accent2">
                    <a:lumMod val="60000"/>
                    <a:lumOff val="40000"/>
                  </a:schemeClr>
                </a:solidFill>
                <a:effectLst/>
              </a:rPr>
              <a:t>organisation’s</a:t>
            </a:r>
            <a:r>
              <a:rPr lang="en-US" sz="1100" b="0" i="1" kern="1200">
                <a:solidFill>
                  <a:schemeClr val="accent2">
                    <a:lumMod val="60000"/>
                    <a:lumOff val="40000"/>
                  </a:schemeClr>
                </a:solidFill>
                <a:effectLst/>
              </a:rPr>
              <a:t> data compares to industry data </a:t>
            </a:r>
            <a:r>
              <a:rPr lang="en-GB" sz="1100" b="0" i="1" kern="1200">
                <a:solidFill>
                  <a:schemeClr val="accent2">
                    <a:lumMod val="60000"/>
                    <a:lumOff val="40000"/>
                  </a:schemeClr>
                </a:solidFill>
                <a:effectLst/>
              </a:rPr>
              <a:t>as an indicative benchmark of relative progress:</a:t>
            </a:r>
            <a:endParaRPr lang="en-US" sz="1100" b="0" i="1" kern="1200">
              <a:solidFill>
                <a:schemeClr val="accent2">
                  <a:lumMod val="60000"/>
                  <a:lumOff val="40000"/>
                </a:schemeClr>
              </a:solidFill>
              <a:effectLst/>
            </a:endParaRPr>
          </a:p>
          <a:p>
            <a:pPr marL="171450" lvl="0" indent="-171450" algn="l"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US" sz="1100" b="0" i="1" kern="1200">
                <a:solidFill>
                  <a:schemeClr val="accent2">
                    <a:lumMod val="60000"/>
                    <a:lumOff val="40000"/>
                  </a:schemeClr>
                </a:solidFill>
                <a:effectLst/>
                <a:latin typeface="+mn-lt"/>
                <a:ea typeface="+mn-ea"/>
                <a:cs typeface="+mn-cs"/>
              </a:rPr>
              <a:t>What are the gender pay gaps for your industry?</a:t>
            </a:r>
          </a:p>
          <a:p>
            <a:pPr marL="171450" lvl="0" indent="-171450" algn="l"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US" sz="1100" b="0" i="1" kern="1200">
                <a:solidFill>
                  <a:schemeClr val="accent2">
                    <a:lumMod val="60000"/>
                    <a:lumOff val="40000"/>
                  </a:schemeClr>
                </a:solidFill>
                <a:effectLst/>
                <a:latin typeface="+mn-lt"/>
                <a:ea typeface="+mn-ea"/>
                <a:cs typeface="+mn-cs"/>
              </a:rPr>
              <a:t>What is the trend over the last 3-5 years?</a:t>
            </a:r>
          </a:p>
          <a:p>
            <a:pPr marL="171450" lvl="0" indent="-171450" algn="l"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US" sz="1100" b="0" i="1" kern="1200">
                <a:solidFill>
                  <a:schemeClr val="accent2">
                    <a:lumMod val="60000"/>
                    <a:lumOff val="40000"/>
                  </a:schemeClr>
                </a:solidFill>
                <a:effectLst/>
                <a:latin typeface="+mn-lt"/>
                <a:ea typeface="+mn-ea"/>
                <a:cs typeface="+mn-cs"/>
              </a:rPr>
              <a:t>How does your </a:t>
            </a:r>
            <a:r>
              <a:rPr lang="en-US" sz="1100" b="0" i="1" kern="1200" err="1">
                <a:solidFill>
                  <a:schemeClr val="accent2">
                    <a:lumMod val="60000"/>
                    <a:lumOff val="40000"/>
                  </a:schemeClr>
                </a:solidFill>
                <a:effectLst/>
                <a:latin typeface="+mn-lt"/>
                <a:ea typeface="+mn-ea"/>
                <a:cs typeface="+mn-cs"/>
              </a:rPr>
              <a:t>organisation</a:t>
            </a:r>
            <a:r>
              <a:rPr lang="en-US" sz="1100" b="0" i="1" kern="1200">
                <a:solidFill>
                  <a:schemeClr val="accent2">
                    <a:lumMod val="60000"/>
                    <a:lumOff val="40000"/>
                  </a:schemeClr>
                </a:solidFill>
                <a:effectLst/>
                <a:latin typeface="+mn-lt"/>
                <a:ea typeface="+mn-ea"/>
                <a:cs typeface="+mn-cs"/>
              </a:rPr>
              <a:t> compare to the industry data? </a:t>
            </a:r>
          </a:p>
          <a:p>
            <a:pPr marL="171450" marR="0" lvl="0" indent="-171450" algn="l" defTabSz="995507" rtl="0" eaLnBrk="1" fontAlgn="auto" latinLnBrk="0" hangingPunct="1">
              <a:lnSpc>
                <a:spcPts val="1400"/>
              </a:lnSpc>
              <a:spcBef>
                <a:spcPts val="300"/>
              </a:spcBef>
              <a:spcAft>
                <a:spcPts val="0"/>
              </a:spcAft>
              <a:buClr>
                <a:schemeClr val="bg2">
                  <a:lumMod val="75000"/>
                </a:schemeClr>
              </a:buClr>
              <a:buSzTx/>
              <a:buFont typeface="Arial" panose="020B0604020202020204" pitchFamily="34" charset="0"/>
              <a:buChar char="•"/>
              <a:tabLst>
                <a:tab pos="215900" algn="l"/>
              </a:tabLst>
              <a:defRPr/>
            </a:pPr>
            <a:r>
              <a:rPr lang="en-US" sz="1100" b="0" i="1" kern="1200">
                <a:solidFill>
                  <a:schemeClr val="accent2">
                    <a:lumMod val="60000"/>
                    <a:lumOff val="40000"/>
                  </a:schemeClr>
                </a:solidFill>
                <a:effectLst/>
                <a:latin typeface="+mn-lt"/>
                <a:ea typeface="+mn-ea"/>
                <a:cs typeface="+mn-cs"/>
              </a:rPr>
              <a:t>What factors contribute to your employer gender pay gaps being higher or lower than the industry pay gaps?</a:t>
            </a:r>
          </a:p>
          <a:p>
            <a:pPr marL="171450" lvl="0" indent="-171450" algn="l"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US" sz="1100" b="0" i="1" kern="1200">
                <a:solidFill>
                  <a:schemeClr val="accent2">
                    <a:lumMod val="60000"/>
                    <a:lumOff val="40000"/>
                  </a:schemeClr>
                </a:solidFill>
                <a:effectLst/>
                <a:latin typeface="+mn-lt"/>
                <a:ea typeface="+mn-ea"/>
                <a:cs typeface="+mn-cs"/>
              </a:rPr>
              <a:t>Are there factors that limit your ability to benchmark your data against the WGEA-allocated industry?</a:t>
            </a:r>
            <a:endParaRPr lang="en-GB" sz="1100" b="0" i="1" kern="1200">
              <a:solidFill>
                <a:schemeClr val="accent2">
                  <a:lumMod val="60000"/>
                  <a:lumOff val="40000"/>
                </a:schemeClr>
              </a:solidFill>
              <a:effectLst/>
              <a:latin typeface="+mn-lt"/>
              <a:ea typeface="+mn-ea"/>
              <a:cs typeface="+mn-cs"/>
            </a:endParaRPr>
          </a:p>
        </p:txBody>
      </p:sp>
      <p:sp>
        <p:nvSpPr>
          <p:cNvPr id="14" name="TextBox 13">
            <a:extLst>
              <a:ext uri="{FF2B5EF4-FFF2-40B4-BE49-F238E27FC236}">
                <a16:creationId xmlns:a16="http://schemas.microsoft.com/office/drawing/2014/main" id="{B6CF42C3-954A-C816-84B2-FD75D780A074}"/>
              </a:ext>
            </a:extLst>
          </p:cNvPr>
          <p:cNvSpPr txBox="1"/>
          <p:nvPr/>
        </p:nvSpPr>
        <p:spPr>
          <a:xfrm>
            <a:off x="2081102" y="3395151"/>
            <a:ext cx="8092882" cy="1056764"/>
          </a:xfrm>
          <a:prstGeom prst="rect">
            <a:avLst/>
          </a:prstGeom>
          <a:noFill/>
        </p:spPr>
        <p:txBody>
          <a:bodyPr wrap="square" lIns="0" tIns="0" rIns="0" bIns="0" rtlCol="0">
            <a:spAutoFit/>
          </a:bodyPr>
          <a:lstStyle/>
          <a:p>
            <a:pPr marL="0" lvl="0" indent="0">
              <a:lnSpc>
                <a:spcPts val="1400"/>
              </a:lnSpc>
              <a:spcBef>
                <a:spcPts val="300"/>
              </a:spcBef>
              <a:spcAft>
                <a:spcPts val="400"/>
              </a:spcAft>
              <a:buClr>
                <a:srgbClr val="F2612C"/>
              </a:buClr>
              <a:buFont typeface="Wingdings 2" panose="05020102010507070707" pitchFamily="18" charset="2"/>
              <a:buNone/>
              <a:tabLst>
                <a:tab pos="215900" algn="l"/>
              </a:tabLst>
            </a:pPr>
            <a:r>
              <a:rPr lang="en-GB" sz="1100" b="1" i="1">
                <a:solidFill>
                  <a:schemeClr val="accent2">
                    <a:lumMod val="60000"/>
                    <a:lumOff val="40000"/>
                  </a:schemeClr>
                </a:solidFill>
                <a:effectLst/>
                <a:latin typeface="+mj-lt"/>
              </a:rPr>
              <a:t>Guidance note: </a:t>
            </a:r>
            <a:r>
              <a:rPr lang="en-US" sz="1100" b="0" i="1" kern="1200">
                <a:solidFill>
                  <a:schemeClr val="accent2">
                    <a:lumMod val="60000"/>
                    <a:lumOff val="40000"/>
                  </a:schemeClr>
                </a:solidFill>
                <a:effectLst/>
              </a:rPr>
              <a:t>Use the following questions as a guide for understanding how your </a:t>
            </a:r>
            <a:r>
              <a:rPr lang="en-US" sz="1100" b="0" i="1" kern="1200" err="1">
                <a:solidFill>
                  <a:schemeClr val="accent2">
                    <a:lumMod val="60000"/>
                    <a:lumOff val="40000"/>
                  </a:schemeClr>
                </a:solidFill>
                <a:effectLst/>
              </a:rPr>
              <a:t>organisation’s</a:t>
            </a:r>
            <a:r>
              <a:rPr lang="en-US" sz="1100" b="0" i="1" kern="1200">
                <a:solidFill>
                  <a:schemeClr val="accent2">
                    <a:lumMod val="60000"/>
                    <a:lumOff val="40000"/>
                  </a:schemeClr>
                </a:solidFill>
                <a:effectLst/>
              </a:rPr>
              <a:t> data compares to national data </a:t>
            </a:r>
            <a:r>
              <a:rPr lang="en-GB" sz="1100" b="0" i="1" kern="1200">
                <a:solidFill>
                  <a:schemeClr val="accent2">
                    <a:lumMod val="60000"/>
                    <a:lumOff val="40000"/>
                  </a:schemeClr>
                </a:solidFill>
                <a:effectLst/>
              </a:rPr>
              <a:t>as an indicative benchmark of relative progress:</a:t>
            </a:r>
            <a:endParaRPr lang="en-US" sz="1100" b="0" i="1" kern="1200">
              <a:solidFill>
                <a:schemeClr val="accent2">
                  <a:lumMod val="60000"/>
                  <a:lumOff val="40000"/>
                </a:schemeClr>
              </a:solidFill>
              <a:effectLst/>
            </a:endParaRPr>
          </a:p>
          <a:p>
            <a:pPr marL="171450" lvl="0" indent="-171450" algn="l"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US" sz="1100" b="0" i="1" kern="1200">
                <a:solidFill>
                  <a:schemeClr val="accent2">
                    <a:lumMod val="60000"/>
                    <a:lumOff val="40000"/>
                  </a:schemeClr>
                </a:solidFill>
                <a:effectLst/>
              </a:rPr>
              <a:t>What are the national gender pay gaps?</a:t>
            </a:r>
          </a:p>
          <a:p>
            <a:pPr marL="171450" lvl="0" indent="-171450" algn="l"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US" sz="1100" b="0" i="1" kern="1200">
                <a:solidFill>
                  <a:schemeClr val="accent2">
                    <a:lumMod val="60000"/>
                    <a:lumOff val="40000"/>
                  </a:schemeClr>
                </a:solidFill>
                <a:effectLst/>
              </a:rPr>
              <a:t>What is the trend over the last 3-5 years?</a:t>
            </a:r>
          </a:p>
          <a:p>
            <a:pPr marL="171450" lvl="0" indent="-171450" algn="l" defTabSz="995507" rtl="0" eaLnBrk="1" latinLnBrk="0" hangingPunct="1">
              <a:lnSpc>
                <a:spcPts val="1400"/>
              </a:lnSpc>
              <a:spcBef>
                <a:spcPts val="300"/>
              </a:spcBef>
              <a:spcAft>
                <a:spcPts val="0"/>
              </a:spcAft>
              <a:buClr>
                <a:schemeClr val="bg2">
                  <a:lumMod val="75000"/>
                </a:schemeClr>
              </a:buClr>
              <a:buFont typeface="Arial" panose="020B0604020202020204" pitchFamily="34" charset="0"/>
              <a:buChar char="•"/>
              <a:tabLst>
                <a:tab pos="215900" algn="l"/>
              </a:tabLst>
            </a:pPr>
            <a:r>
              <a:rPr lang="en-US" sz="1100" b="0" i="1" kern="1200">
                <a:solidFill>
                  <a:schemeClr val="accent2">
                    <a:lumMod val="60000"/>
                    <a:lumOff val="40000"/>
                  </a:schemeClr>
                </a:solidFill>
                <a:effectLst/>
              </a:rPr>
              <a:t>How does your </a:t>
            </a:r>
            <a:r>
              <a:rPr lang="en-US" sz="1100" b="0" i="1" kern="1200" err="1">
                <a:solidFill>
                  <a:schemeClr val="accent2">
                    <a:lumMod val="60000"/>
                    <a:lumOff val="40000"/>
                  </a:schemeClr>
                </a:solidFill>
                <a:effectLst/>
              </a:rPr>
              <a:t>organisation</a:t>
            </a:r>
            <a:r>
              <a:rPr lang="en-US" sz="1100" b="0" i="1" kern="1200">
                <a:solidFill>
                  <a:schemeClr val="accent2">
                    <a:lumMod val="60000"/>
                    <a:lumOff val="40000"/>
                  </a:schemeClr>
                </a:solidFill>
                <a:effectLst/>
              </a:rPr>
              <a:t> or industry/sector compare to the national pay gaps? </a:t>
            </a:r>
            <a:endParaRPr lang="en-US" sz="1100" b="0" i="1" kern="1200">
              <a:solidFill>
                <a:schemeClr val="accent2">
                  <a:lumMod val="60000"/>
                  <a:lumOff val="40000"/>
                </a:schemeClr>
              </a:solidFill>
              <a:effectLst/>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C077515-3B90-AE09-FC77-9E6DECF9378F}"/>
              </a:ext>
            </a:extLst>
          </p:cNvPr>
          <p:cNvSpPr txBox="1"/>
          <p:nvPr/>
        </p:nvSpPr>
        <p:spPr>
          <a:xfrm>
            <a:off x="2074091" y="6705327"/>
            <a:ext cx="8106904" cy="351443"/>
          </a:xfrm>
          <a:prstGeom prst="rect">
            <a:avLst/>
          </a:prstGeom>
          <a:noFill/>
        </p:spPr>
        <p:txBody>
          <a:bodyPr wrap="square" lIns="0" tIns="0" rIns="0" bIns="0" rtlCol="0">
            <a:spAutoFit/>
          </a:bodyPr>
          <a:lstStyle/>
          <a:p>
            <a:pPr marL="0" lvl="0" indent="0">
              <a:lnSpc>
                <a:spcPts val="1400"/>
              </a:lnSpc>
              <a:spcBef>
                <a:spcPts val="300"/>
              </a:spcBef>
              <a:spcAft>
                <a:spcPts val="400"/>
              </a:spcAft>
              <a:buClr>
                <a:srgbClr val="F2612C"/>
              </a:buClr>
              <a:buFont typeface="Wingdings 2" panose="05020102010507070707" pitchFamily="18" charset="2"/>
              <a:buNone/>
              <a:tabLst>
                <a:tab pos="215900" algn="l"/>
              </a:tabLst>
            </a:pPr>
            <a:r>
              <a:rPr lang="en-GB" sz="1100" b="1" i="1">
                <a:solidFill>
                  <a:schemeClr val="accent2">
                    <a:lumMod val="60000"/>
                    <a:lumOff val="40000"/>
                  </a:schemeClr>
                </a:solidFill>
                <a:effectLst/>
                <a:latin typeface="+mj-lt"/>
              </a:rPr>
              <a:t>Guidance note: </a:t>
            </a:r>
            <a:r>
              <a:rPr lang="en-AU" sz="1100" i="1" kern="1200">
                <a:solidFill>
                  <a:schemeClr val="accent2">
                    <a:lumMod val="60000"/>
                    <a:lumOff val="40000"/>
                  </a:schemeClr>
                </a:solidFill>
                <a:effectLst/>
              </a:rPr>
              <a:t>Insert additional data such as the gender pay gap data of relevant competitors where appropriate. Gender pay gaps by state may also be of interest for some organisations.</a:t>
            </a:r>
            <a:endParaRPr lang="en-GB" sz="1100" b="0" i="1" kern="1200">
              <a:solidFill>
                <a:schemeClr val="accent2">
                  <a:lumMod val="60000"/>
                  <a:lumOff val="40000"/>
                </a:schemeClr>
              </a:solidFill>
              <a:effectLst/>
              <a:latin typeface="+mn-lt"/>
              <a:ea typeface="+mn-ea"/>
              <a:cs typeface="+mn-cs"/>
            </a:endParaRPr>
          </a:p>
        </p:txBody>
      </p:sp>
      <p:sp>
        <p:nvSpPr>
          <p:cNvPr id="23" name="TextBox 22">
            <a:extLst>
              <a:ext uri="{FF2B5EF4-FFF2-40B4-BE49-F238E27FC236}">
                <a16:creationId xmlns:a16="http://schemas.microsoft.com/office/drawing/2014/main" id="{5CE65392-652F-746E-20ED-BC658C91216B}"/>
              </a:ext>
            </a:extLst>
          </p:cNvPr>
          <p:cNvSpPr txBox="1"/>
          <p:nvPr/>
        </p:nvSpPr>
        <p:spPr>
          <a:xfrm>
            <a:off x="4105617" y="4918664"/>
            <a:ext cx="5918552" cy="1393289"/>
          </a:xfrm>
          <a:prstGeom prst="wedgeRoundRectCallout">
            <a:avLst>
              <a:gd name="adj1" fmla="val 54682"/>
              <a:gd name="adj2" fmla="val 77713"/>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WGEA benchmarking provides organisations with the opportunity to compare their gender pay gap data against equivalent organisations. </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US" sz="1050" err="1">
                <a:solidFill>
                  <a:schemeClr val="accent4">
                    <a:lumMod val="50000"/>
                  </a:schemeClr>
                </a:solidFill>
              </a:rPr>
              <a:t>Organisations</a:t>
            </a:r>
            <a:r>
              <a:rPr lang="en-US" sz="1050">
                <a:solidFill>
                  <a:schemeClr val="accent4">
                    <a:lumMod val="50000"/>
                  </a:schemeClr>
                </a:solidFill>
              </a:rPr>
              <a:t> may choose to assess and report their performance against broader data sets such National or Industry benchmarks, or more granular data sets such as ANZIC Class level or specific comparable/competitor </a:t>
            </a:r>
            <a:r>
              <a:rPr lang="en-US" sz="1050" err="1">
                <a:solidFill>
                  <a:schemeClr val="accent4">
                    <a:lumMod val="50000"/>
                  </a:schemeClr>
                </a:solidFill>
              </a:rPr>
              <a:t>organisations</a:t>
            </a:r>
            <a:r>
              <a:rPr lang="en-US" sz="1050">
                <a:solidFill>
                  <a:schemeClr val="accent4">
                    <a:lumMod val="50000"/>
                  </a:schemeClr>
                </a:solidFill>
              </a:rPr>
              <a:t>.</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US" sz="1050">
                <a:solidFill>
                  <a:schemeClr val="accent4">
                    <a:lumMod val="50000"/>
                  </a:schemeClr>
                </a:solidFill>
              </a:rPr>
              <a:t>Refer to the next page for a guide to WGEA benchmarking levels</a:t>
            </a:r>
            <a:endParaRPr lang="en-GB" sz="1050">
              <a:solidFill>
                <a:schemeClr val="accent4">
                  <a:lumMod val="50000"/>
                </a:schemeClr>
              </a:solidFill>
            </a:endParaRPr>
          </a:p>
        </p:txBody>
      </p:sp>
      <p:sp>
        <p:nvSpPr>
          <p:cNvPr id="5" name="TextBox 4">
            <a:extLst>
              <a:ext uri="{FF2B5EF4-FFF2-40B4-BE49-F238E27FC236}">
                <a16:creationId xmlns:a16="http://schemas.microsoft.com/office/drawing/2014/main" id="{6D70798D-352E-2276-EA3F-1B155373D0BC}"/>
              </a:ext>
            </a:extLst>
          </p:cNvPr>
          <p:cNvSpPr txBox="1"/>
          <p:nvPr/>
        </p:nvSpPr>
        <p:spPr>
          <a:xfrm>
            <a:off x="7491575" y="834435"/>
            <a:ext cx="3145091" cy="2531189"/>
          </a:xfrm>
          <a:prstGeom prst="wedgeRoundRectCallout">
            <a:avLst>
              <a:gd name="adj1" fmla="val -59433"/>
              <a:gd name="adj2" fmla="val -48617"/>
              <a:gd name="adj3" fmla="val 16667"/>
            </a:avLst>
          </a:prstGeom>
          <a:solidFill>
            <a:schemeClr val="accent1">
              <a:lumMod val="20000"/>
              <a:lumOff val="80000"/>
            </a:schemeClr>
          </a:solidFill>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Key change for 2025 public reporting:</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AU" sz="1050">
                <a:solidFill>
                  <a:schemeClr val="accent4">
                    <a:lumMod val="50000"/>
                  </a:schemeClr>
                </a:solidFill>
              </a:rPr>
              <a:t>There are changes to the calculation of benchmarks for the 2025 data release. These benchmarks have already been provided to private sector employers in the Industry Benchmark Report which was distributed to organisations in November 2024.  The industry benchmark provided for each gender pay gap is established by identifying the </a:t>
            </a:r>
            <a:r>
              <a:rPr lang="en-AU" sz="1050" b="1">
                <a:solidFill>
                  <a:schemeClr val="accent4">
                    <a:lumMod val="50000"/>
                  </a:schemeClr>
                </a:solidFill>
              </a:rPr>
              <a:t>midpoint of all employer gender pay gap</a:t>
            </a:r>
            <a:r>
              <a:rPr lang="en-AU" sz="1050">
                <a:solidFill>
                  <a:schemeClr val="accent4">
                    <a:lumMod val="50000"/>
                  </a:schemeClr>
                </a:solidFill>
              </a:rPr>
              <a:t>s in each comparison group - essentially the ‘midpoint of the medians’ of all employers in a comparison group or the ‘mid point of the averages’ of all employers in a comparison group.</a:t>
            </a:r>
          </a:p>
        </p:txBody>
      </p:sp>
    </p:spTree>
    <p:extLst>
      <p:ext uri="{BB962C8B-B14F-4D97-AF65-F5344CB8AC3E}">
        <p14:creationId xmlns:p14="http://schemas.microsoft.com/office/powerpoint/2010/main" val="308658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y and black background&#10;&#10;Description automatically generated">
            <a:extLst>
              <a:ext uri="{FF2B5EF4-FFF2-40B4-BE49-F238E27FC236}">
                <a16:creationId xmlns:a16="http://schemas.microsoft.com/office/drawing/2014/main" id="{BA2C1D7B-F0A8-EF87-C467-9E7483500779}"/>
              </a:ext>
            </a:extLst>
          </p:cNvPr>
          <p:cNvPicPr/>
          <p:nvPr/>
        </p:nvPicPr>
        <p:blipFill rotWithShape="1">
          <a:blip r:embed="rId2"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6049"/>
            <a:ext cx="10691813" cy="7559675"/>
          </a:xfrm>
          <a:prstGeom prst="rect">
            <a:avLst/>
          </a:prstGeom>
        </p:spPr>
      </p:pic>
      <p:sp>
        <p:nvSpPr>
          <p:cNvPr id="2" name="Slide Number Placeholder 1">
            <a:extLst>
              <a:ext uri="{FF2B5EF4-FFF2-40B4-BE49-F238E27FC236}">
                <a16:creationId xmlns:a16="http://schemas.microsoft.com/office/drawing/2014/main" id="{1C05B9FA-DD90-B6B8-2FF5-8D98E4A85692}"/>
              </a:ext>
            </a:extLst>
          </p:cNvPr>
          <p:cNvSpPr>
            <a:spLocks noGrp="1"/>
          </p:cNvSpPr>
          <p:nvPr>
            <p:ph type="sldNum" sz="quarter" idx="11"/>
          </p:nvPr>
        </p:nvSpPr>
        <p:spPr/>
        <p:txBody>
          <a:bodyPr/>
          <a:lstStyle/>
          <a:p>
            <a:fld id="{5171FFDC-9365-476A-9C7B-017370804353}" type="slidenum">
              <a:rPr lang="en-GB" noProof="0" smtClean="0"/>
              <a:pPr/>
              <a:t>15</a:t>
            </a:fld>
            <a:endParaRPr lang="en-GB" noProof="0"/>
          </a:p>
        </p:txBody>
      </p:sp>
      <p:sp>
        <p:nvSpPr>
          <p:cNvPr id="5" name="Title 4">
            <a:extLst>
              <a:ext uri="{FF2B5EF4-FFF2-40B4-BE49-F238E27FC236}">
                <a16:creationId xmlns:a16="http://schemas.microsoft.com/office/drawing/2014/main" id="{2947B9D8-83F7-7B3F-98FC-101500B03308}"/>
              </a:ext>
            </a:extLst>
          </p:cNvPr>
          <p:cNvSpPr>
            <a:spLocks noGrp="1"/>
          </p:cNvSpPr>
          <p:nvPr>
            <p:ph type="title"/>
          </p:nvPr>
        </p:nvSpPr>
        <p:spPr>
          <a:xfrm>
            <a:off x="528048" y="421321"/>
            <a:ext cx="2225569" cy="504000"/>
          </a:xfrm>
        </p:spPr>
        <p:txBody>
          <a:bodyPr>
            <a:noAutofit/>
          </a:bodyPr>
          <a:lstStyle/>
          <a:p>
            <a:r>
              <a:rPr lang="en-AU" sz="2400"/>
              <a:t>Benchmark level</a:t>
            </a:r>
          </a:p>
        </p:txBody>
      </p:sp>
      <p:sp>
        <p:nvSpPr>
          <p:cNvPr id="7" name="TextBox 6">
            <a:extLst>
              <a:ext uri="{FF2B5EF4-FFF2-40B4-BE49-F238E27FC236}">
                <a16:creationId xmlns:a16="http://schemas.microsoft.com/office/drawing/2014/main" id="{C227D717-453A-D375-4280-1ED798F0D677}"/>
              </a:ext>
            </a:extLst>
          </p:cNvPr>
          <p:cNvSpPr txBox="1"/>
          <p:nvPr/>
        </p:nvSpPr>
        <p:spPr>
          <a:xfrm>
            <a:off x="932136" y="995442"/>
            <a:ext cx="1585472" cy="307777"/>
          </a:xfrm>
          <a:prstGeom prst="rect">
            <a:avLst/>
          </a:prstGeom>
          <a:noFill/>
        </p:spPr>
        <p:txBody>
          <a:bodyPr wrap="square" rtlCol="0">
            <a:spAutoFit/>
          </a:bodyPr>
          <a:lstStyle/>
          <a:p>
            <a:r>
              <a:rPr lang="en-AU" sz="1400" b="1">
                <a:solidFill>
                  <a:schemeClr val="accent2"/>
                </a:solidFill>
                <a:latin typeface="+mj-lt"/>
              </a:rPr>
              <a:t>National</a:t>
            </a:r>
          </a:p>
        </p:txBody>
      </p:sp>
      <p:sp>
        <p:nvSpPr>
          <p:cNvPr id="12" name="TextBox 11">
            <a:extLst>
              <a:ext uri="{FF2B5EF4-FFF2-40B4-BE49-F238E27FC236}">
                <a16:creationId xmlns:a16="http://schemas.microsoft.com/office/drawing/2014/main" id="{A6CA2901-733A-3964-0DEA-4B637E6FACB0}"/>
              </a:ext>
            </a:extLst>
          </p:cNvPr>
          <p:cNvSpPr txBox="1"/>
          <p:nvPr/>
        </p:nvSpPr>
        <p:spPr>
          <a:xfrm>
            <a:off x="2980947" y="955585"/>
            <a:ext cx="5478345" cy="664012"/>
          </a:xfrm>
          <a:prstGeom prst="roundRect">
            <a:avLst/>
          </a:prstGeom>
          <a:solidFill>
            <a:schemeClr val="accent3">
              <a:lumMod val="20000"/>
              <a:lumOff val="80000"/>
            </a:schemeClr>
          </a:solidFill>
        </p:spPr>
        <p:txBody>
          <a:bodyPr wrap="square" rtlCol="0">
            <a:spAutoFit/>
          </a:bodyPr>
          <a:lstStyle/>
          <a:p>
            <a:r>
              <a:rPr lang="en-AU" sz="1100"/>
              <a:t>all organisations who report to the Workplace Gender Equality Agency (WGEA) in their annual Employer Census.</a:t>
            </a:r>
          </a:p>
          <a:p>
            <a:r>
              <a:rPr lang="en-AU" sz="1100" i="1">
                <a:solidFill>
                  <a:schemeClr val="tx2">
                    <a:lumMod val="75000"/>
                  </a:schemeClr>
                </a:solidFill>
              </a:rPr>
              <a:t>Source: </a:t>
            </a:r>
            <a:r>
              <a:rPr lang="en-AU" sz="1100" i="1">
                <a:solidFill>
                  <a:schemeClr val="tx2"/>
                </a:solidFill>
                <a:hlinkClick r:id="rId3">
                  <a:extLst>
                    <a:ext uri="{A12FA001-AC4F-418D-AE19-62706E023703}">
                      <ahyp:hlinkClr xmlns:ahyp="http://schemas.microsoft.com/office/drawing/2018/hyperlinkcolor" val="tx"/>
                    </a:ext>
                  </a:extLst>
                </a:hlinkClick>
              </a:rPr>
              <a:t>WGEA Gender Equality Scorecard</a:t>
            </a:r>
            <a:endParaRPr lang="en-AU" sz="1100" i="1">
              <a:solidFill>
                <a:schemeClr val="tx2"/>
              </a:solidFill>
            </a:endParaRPr>
          </a:p>
        </p:txBody>
      </p:sp>
      <p:sp>
        <p:nvSpPr>
          <p:cNvPr id="13" name="TextBox 12">
            <a:extLst>
              <a:ext uri="{FF2B5EF4-FFF2-40B4-BE49-F238E27FC236}">
                <a16:creationId xmlns:a16="http://schemas.microsoft.com/office/drawing/2014/main" id="{C19803A6-0EEA-2BCB-782B-DAF9708FAB39}"/>
              </a:ext>
            </a:extLst>
          </p:cNvPr>
          <p:cNvSpPr txBox="1"/>
          <p:nvPr/>
        </p:nvSpPr>
        <p:spPr>
          <a:xfrm>
            <a:off x="2980949" y="1835621"/>
            <a:ext cx="4617264" cy="851297"/>
          </a:xfrm>
          <a:prstGeom prst="roundRect">
            <a:avLst/>
          </a:prstGeom>
          <a:solidFill>
            <a:schemeClr val="accent1">
              <a:lumMod val="20000"/>
              <a:lumOff val="80000"/>
            </a:schemeClr>
          </a:solidFill>
        </p:spPr>
        <p:txBody>
          <a:bodyPr wrap="square" rtlCol="0">
            <a:spAutoFit/>
          </a:bodyPr>
          <a:lstStyle/>
          <a:p>
            <a:r>
              <a:rPr lang="en-AU" sz="1100"/>
              <a:t>all organisations in an ANZSIC division. ANZSIC is the national framework for classifying industries according to the primary activities of the organisation. </a:t>
            </a:r>
          </a:p>
          <a:p>
            <a:r>
              <a:rPr lang="en-AU" sz="1100" i="1">
                <a:solidFill>
                  <a:schemeClr val="tx2">
                    <a:lumMod val="75000"/>
                  </a:schemeClr>
                </a:solidFill>
              </a:rPr>
              <a:t>e.g.: (M) Professional, Scientific and Technical Services</a:t>
            </a:r>
          </a:p>
          <a:p>
            <a:r>
              <a:rPr lang="en-AU" sz="1100" i="1">
                <a:solidFill>
                  <a:schemeClr val="tx2"/>
                </a:solidFill>
              </a:rPr>
              <a:t>Source: </a:t>
            </a:r>
            <a:r>
              <a:rPr lang="en-AU" sz="1100" i="1">
                <a:solidFill>
                  <a:schemeClr val="tx2"/>
                </a:solidFill>
                <a:hlinkClick r:id="rId4">
                  <a:extLst>
                    <a:ext uri="{A12FA001-AC4F-418D-AE19-62706E023703}">
                      <ahyp:hlinkClr xmlns:ahyp="http://schemas.microsoft.com/office/drawing/2018/hyperlinkcolor" val="tx"/>
                    </a:ext>
                  </a:extLst>
                </a:hlinkClick>
              </a:rPr>
              <a:t>WGEA data explorer </a:t>
            </a:r>
            <a:endParaRPr lang="en-AU" sz="1100" i="1">
              <a:solidFill>
                <a:schemeClr val="tx2"/>
              </a:solidFill>
            </a:endParaRPr>
          </a:p>
        </p:txBody>
      </p:sp>
      <p:sp>
        <p:nvSpPr>
          <p:cNvPr id="14" name="TextBox 13">
            <a:extLst>
              <a:ext uri="{FF2B5EF4-FFF2-40B4-BE49-F238E27FC236}">
                <a16:creationId xmlns:a16="http://schemas.microsoft.com/office/drawing/2014/main" id="{90ADB7EE-8789-9FD0-074E-89E94E1EC191}"/>
              </a:ext>
            </a:extLst>
          </p:cNvPr>
          <p:cNvSpPr txBox="1"/>
          <p:nvPr/>
        </p:nvSpPr>
        <p:spPr>
          <a:xfrm>
            <a:off x="2977658" y="3096486"/>
            <a:ext cx="3229469" cy="1225868"/>
          </a:xfrm>
          <a:prstGeom prst="roundRect">
            <a:avLst/>
          </a:prstGeom>
          <a:solidFill>
            <a:schemeClr val="accent3">
              <a:lumMod val="60000"/>
              <a:lumOff val="40000"/>
            </a:schemeClr>
          </a:solidFill>
          <a:ln>
            <a:noFill/>
          </a:ln>
        </p:spPr>
        <p:txBody>
          <a:bodyPr wrap="square" rtlCol="0">
            <a:spAutoFit/>
          </a:bodyPr>
          <a:lstStyle/>
          <a:p>
            <a:r>
              <a:rPr lang="en-AU" sz="1100"/>
              <a:t>organisations in the same ANZSIC Division + similar employee size.</a:t>
            </a:r>
          </a:p>
          <a:p>
            <a:r>
              <a:rPr lang="en-AU" sz="1100" i="1">
                <a:solidFill>
                  <a:schemeClr val="tx2">
                    <a:lumMod val="75000"/>
                  </a:schemeClr>
                </a:solidFill>
              </a:rPr>
              <a:t>e.g.: (M) Professional, Scientific and Technical Services + Employee range 1000 – 4999</a:t>
            </a:r>
          </a:p>
          <a:p>
            <a:r>
              <a:rPr lang="en-AU" sz="1100" i="1">
                <a:solidFill>
                  <a:schemeClr val="tx2">
                    <a:lumMod val="75000"/>
                  </a:schemeClr>
                </a:solidFill>
              </a:rPr>
              <a:t>Source: </a:t>
            </a:r>
            <a:r>
              <a:rPr lang="en-AU" sz="1100" i="1">
                <a:solidFill>
                  <a:schemeClr val="tx2"/>
                </a:solidFill>
                <a:hlinkClick r:id="rId4">
                  <a:extLst>
                    <a:ext uri="{A12FA001-AC4F-418D-AE19-62706E023703}">
                      <ahyp:hlinkClr xmlns:ahyp="http://schemas.microsoft.com/office/drawing/2018/hyperlinkcolor" val="tx"/>
                    </a:ext>
                  </a:extLst>
                </a:hlinkClick>
              </a:rPr>
              <a:t>WGEA data explorer </a:t>
            </a:r>
            <a:r>
              <a:rPr lang="en-AU" sz="1100" i="1">
                <a:solidFill>
                  <a:schemeClr val="tx2">
                    <a:lumMod val="75000"/>
                  </a:schemeClr>
                </a:solidFill>
              </a:rPr>
              <a:t>and WGEA Reporting Industry Benchmark Reports</a:t>
            </a:r>
            <a:endParaRPr lang="en-AU" sz="1100">
              <a:solidFill>
                <a:schemeClr val="tx2">
                  <a:lumMod val="75000"/>
                </a:schemeClr>
              </a:solidFill>
            </a:endParaRPr>
          </a:p>
        </p:txBody>
      </p:sp>
      <p:sp>
        <p:nvSpPr>
          <p:cNvPr id="15" name="TextBox 14">
            <a:extLst>
              <a:ext uri="{FF2B5EF4-FFF2-40B4-BE49-F238E27FC236}">
                <a16:creationId xmlns:a16="http://schemas.microsoft.com/office/drawing/2014/main" id="{D78A23BB-7D63-A715-46B4-2F8DAA812623}"/>
              </a:ext>
            </a:extLst>
          </p:cNvPr>
          <p:cNvSpPr txBox="1"/>
          <p:nvPr/>
        </p:nvSpPr>
        <p:spPr>
          <a:xfrm>
            <a:off x="932136" y="1875478"/>
            <a:ext cx="1585472" cy="307777"/>
          </a:xfrm>
          <a:prstGeom prst="rect">
            <a:avLst/>
          </a:prstGeom>
          <a:noFill/>
        </p:spPr>
        <p:txBody>
          <a:bodyPr wrap="square" rtlCol="0">
            <a:spAutoFit/>
          </a:bodyPr>
          <a:lstStyle/>
          <a:p>
            <a:r>
              <a:rPr lang="en-AU" sz="1400" b="1">
                <a:solidFill>
                  <a:schemeClr val="accent2"/>
                </a:solidFill>
                <a:latin typeface="+mj-lt"/>
              </a:rPr>
              <a:t>Industry</a:t>
            </a:r>
          </a:p>
        </p:txBody>
      </p:sp>
      <p:sp>
        <p:nvSpPr>
          <p:cNvPr id="16" name="TextBox 15">
            <a:extLst>
              <a:ext uri="{FF2B5EF4-FFF2-40B4-BE49-F238E27FC236}">
                <a16:creationId xmlns:a16="http://schemas.microsoft.com/office/drawing/2014/main" id="{F581FD8D-21A9-771D-85A2-EFFF5BCD9DC0}"/>
              </a:ext>
            </a:extLst>
          </p:cNvPr>
          <p:cNvSpPr txBox="1"/>
          <p:nvPr/>
        </p:nvSpPr>
        <p:spPr>
          <a:xfrm>
            <a:off x="932136" y="3097428"/>
            <a:ext cx="1655912" cy="523220"/>
          </a:xfrm>
          <a:prstGeom prst="rect">
            <a:avLst/>
          </a:prstGeom>
          <a:noFill/>
        </p:spPr>
        <p:txBody>
          <a:bodyPr wrap="square" rtlCol="0">
            <a:spAutoFit/>
          </a:bodyPr>
          <a:lstStyle/>
          <a:p>
            <a:r>
              <a:rPr lang="en-AU" sz="1400" b="1">
                <a:solidFill>
                  <a:schemeClr val="accent2"/>
                </a:solidFill>
                <a:latin typeface="+mj-lt"/>
              </a:rPr>
              <a:t>Division and organisation size*</a:t>
            </a:r>
          </a:p>
        </p:txBody>
      </p:sp>
      <p:sp>
        <p:nvSpPr>
          <p:cNvPr id="17" name="TextBox 16">
            <a:extLst>
              <a:ext uri="{FF2B5EF4-FFF2-40B4-BE49-F238E27FC236}">
                <a16:creationId xmlns:a16="http://schemas.microsoft.com/office/drawing/2014/main" id="{C5B85AAC-BCF7-81FA-7C5F-B4A895451150}"/>
              </a:ext>
            </a:extLst>
          </p:cNvPr>
          <p:cNvSpPr txBox="1"/>
          <p:nvPr/>
        </p:nvSpPr>
        <p:spPr>
          <a:xfrm>
            <a:off x="932136" y="4566781"/>
            <a:ext cx="1689024" cy="523220"/>
          </a:xfrm>
          <a:prstGeom prst="rect">
            <a:avLst/>
          </a:prstGeom>
          <a:noFill/>
        </p:spPr>
        <p:txBody>
          <a:bodyPr wrap="square" rtlCol="0">
            <a:spAutoFit/>
          </a:bodyPr>
          <a:lstStyle/>
          <a:p>
            <a:r>
              <a:rPr lang="en-AU" sz="1400" b="1">
                <a:solidFill>
                  <a:schemeClr val="accent2"/>
                </a:solidFill>
                <a:latin typeface="+mj-lt"/>
              </a:rPr>
              <a:t>Class and </a:t>
            </a:r>
          </a:p>
          <a:p>
            <a:r>
              <a:rPr lang="en-AU" sz="1400" b="1">
                <a:solidFill>
                  <a:schemeClr val="accent2"/>
                </a:solidFill>
                <a:latin typeface="+mj-lt"/>
              </a:rPr>
              <a:t>organisation size^</a:t>
            </a:r>
          </a:p>
        </p:txBody>
      </p:sp>
      <p:sp>
        <p:nvSpPr>
          <p:cNvPr id="18" name="TextBox 17">
            <a:extLst>
              <a:ext uri="{FF2B5EF4-FFF2-40B4-BE49-F238E27FC236}">
                <a16:creationId xmlns:a16="http://schemas.microsoft.com/office/drawing/2014/main" id="{0B5C80EA-A4FC-E46A-59E1-870EB0EBDEBF}"/>
              </a:ext>
            </a:extLst>
          </p:cNvPr>
          <p:cNvSpPr txBox="1"/>
          <p:nvPr/>
        </p:nvSpPr>
        <p:spPr>
          <a:xfrm>
            <a:off x="932136" y="6208945"/>
            <a:ext cx="1585472" cy="523220"/>
          </a:xfrm>
          <a:prstGeom prst="rect">
            <a:avLst/>
          </a:prstGeom>
          <a:noFill/>
        </p:spPr>
        <p:txBody>
          <a:bodyPr wrap="square" rtlCol="0">
            <a:spAutoFit/>
          </a:bodyPr>
          <a:lstStyle/>
          <a:p>
            <a:r>
              <a:rPr lang="en-AU" sz="1400" b="1">
                <a:solidFill>
                  <a:schemeClr val="accent2"/>
                </a:solidFill>
                <a:latin typeface="+mj-lt"/>
              </a:rPr>
              <a:t>Specific organisations</a:t>
            </a:r>
          </a:p>
        </p:txBody>
      </p:sp>
      <p:sp>
        <p:nvSpPr>
          <p:cNvPr id="19" name="TextBox 18">
            <a:extLst>
              <a:ext uri="{FF2B5EF4-FFF2-40B4-BE49-F238E27FC236}">
                <a16:creationId xmlns:a16="http://schemas.microsoft.com/office/drawing/2014/main" id="{4F3B6696-A553-6E17-1AE3-BDEEE013D140}"/>
              </a:ext>
            </a:extLst>
          </p:cNvPr>
          <p:cNvSpPr txBox="1"/>
          <p:nvPr/>
        </p:nvSpPr>
        <p:spPr>
          <a:xfrm>
            <a:off x="2980948" y="4526924"/>
            <a:ext cx="2454009" cy="1413153"/>
          </a:xfrm>
          <a:prstGeom prst="roundRect">
            <a:avLst/>
          </a:prstGeom>
          <a:solidFill>
            <a:schemeClr val="accent1">
              <a:lumMod val="60000"/>
              <a:lumOff val="40000"/>
            </a:schemeClr>
          </a:solidFill>
        </p:spPr>
        <p:txBody>
          <a:bodyPr wrap="square" rtlCol="0">
            <a:spAutoFit/>
          </a:bodyPr>
          <a:lstStyle/>
          <a:p>
            <a:r>
              <a:rPr lang="en-AU" sz="1100"/>
              <a:t>organisations in the same ANZSIC Class +  similar employee size.</a:t>
            </a:r>
          </a:p>
          <a:p>
            <a:r>
              <a:rPr lang="en-AU" sz="1100" i="1">
                <a:solidFill>
                  <a:schemeClr val="tx2">
                    <a:lumMod val="75000"/>
                  </a:schemeClr>
                </a:solidFill>
              </a:rPr>
              <a:t>e.g.: 6931 Legal Services + Employee range 1000 – 4999</a:t>
            </a:r>
          </a:p>
          <a:p>
            <a:r>
              <a:rPr lang="en-AU" sz="1100" i="1">
                <a:solidFill>
                  <a:schemeClr val="tx2">
                    <a:lumMod val="75000"/>
                  </a:schemeClr>
                </a:solidFill>
              </a:rPr>
              <a:t>Source: </a:t>
            </a:r>
            <a:r>
              <a:rPr lang="en-AU" sz="1100" i="1">
                <a:solidFill>
                  <a:schemeClr val="tx2"/>
                </a:solidFill>
                <a:hlinkClick r:id="rId4">
                  <a:extLst>
                    <a:ext uri="{A12FA001-AC4F-418D-AE19-62706E023703}">
                      <ahyp:hlinkClr xmlns:ahyp="http://schemas.microsoft.com/office/drawing/2018/hyperlinkcolor" val="tx"/>
                    </a:ext>
                  </a:extLst>
                </a:hlinkClick>
              </a:rPr>
              <a:t>WGEA data explorer </a:t>
            </a:r>
            <a:r>
              <a:rPr lang="en-AU" sz="1100" i="1">
                <a:solidFill>
                  <a:schemeClr val="tx2">
                    <a:lumMod val="75000"/>
                  </a:schemeClr>
                </a:solidFill>
              </a:rPr>
              <a:t>and WGEA Reporting Industry Benchmark Reports</a:t>
            </a:r>
          </a:p>
        </p:txBody>
      </p:sp>
      <p:sp>
        <p:nvSpPr>
          <p:cNvPr id="20" name="TextBox 19">
            <a:extLst>
              <a:ext uri="{FF2B5EF4-FFF2-40B4-BE49-F238E27FC236}">
                <a16:creationId xmlns:a16="http://schemas.microsoft.com/office/drawing/2014/main" id="{5067E90E-D661-0243-ADC1-CEB64F24C110}"/>
              </a:ext>
            </a:extLst>
          </p:cNvPr>
          <p:cNvSpPr txBox="1"/>
          <p:nvPr/>
        </p:nvSpPr>
        <p:spPr>
          <a:xfrm>
            <a:off x="6207127" y="3141139"/>
            <a:ext cx="2540197" cy="646331"/>
          </a:xfrm>
          <a:prstGeom prst="rect">
            <a:avLst/>
          </a:prstGeom>
          <a:noFill/>
        </p:spPr>
        <p:txBody>
          <a:bodyPr wrap="square" rtlCol="0">
            <a:spAutoFit/>
          </a:bodyPr>
          <a:lstStyle/>
          <a:p>
            <a:r>
              <a:rPr lang="en-AU" sz="900" i="1"/>
              <a:t>*Comparison group in WGEA Reporting Industry Benchmark Report provided to organisations where there are </a:t>
            </a:r>
            <a:r>
              <a:rPr lang="en-AU" sz="900" i="1" u="sng"/>
              <a:t>fewer</a:t>
            </a:r>
            <a:r>
              <a:rPr lang="en-AU" sz="900" i="1"/>
              <a:t> than 5 equivalent organisations in the ANZSIC Class category.</a:t>
            </a:r>
          </a:p>
        </p:txBody>
      </p:sp>
      <p:sp>
        <p:nvSpPr>
          <p:cNvPr id="21" name="TextBox 20">
            <a:extLst>
              <a:ext uri="{FF2B5EF4-FFF2-40B4-BE49-F238E27FC236}">
                <a16:creationId xmlns:a16="http://schemas.microsoft.com/office/drawing/2014/main" id="{E1E6348E-420A-6232-AC66-6424194A4FF2}"/>
              </a:ext>
            </a:extLst>
          </p:cNvPr>
          <p:cNvSpPr txBox="1"/>
          <p:nvPr/>
        </p:nvSpPr>
        <p:spPr>
          <a:xfrm>
            <a:off x="5475292" y="5441195"/>
            <a:ext cx="3024335" cy="507831"/>
          </a:xfrm>
          <a:prstGeom prst="rect">
            <a:avLst/>
          </a:prstGeom>
          <a:noFill/>
        </p:spPr>
        <p:txBody>
          <a:bodyPr wrap="square" rtlCol="0">
            <a:spAutoFit/>
          </a:bodyPr>
          <a:lstStyle/>
          <a:p>
            <a:r>
              <a:rPr lang="en-AU" sz="900" i="1"/>
              <a:t>^ Comparison group in WGEA Reporting Industry Benchmark Report provided to organisations where there are </a:t>
            </a:r>
            <a:r>
              <a:rPr lang="en-AU" sz="900" i="1" u="sng"/>
              <a:t>more</a:t>
            </a:r>
            <a:r>
              <a:rPr lang="en-AU" sz="900" i="1"/>
              <a:t> than 5 equivalent organisations in the ANZSIC Class category. </a:t>
            </a:r>
          </a:p>
        </p:txBody>
      </p:sp>
      <p:sp>
        <p:nvSpPr>
          <p:cNvPr id="24" name="TextBox 23">
            <a:extLst>
              <a:ext uri="{FF2B5EF4-FFF2-40B4-BE49-F238E27FC236}">
                <a16:creationId xmlns:a16="http://schemas.microsoft.com/office/drawing/2014/main" id="{FBA0E5C1-2786-A9AF-8EED-1BBDFF663226}"/>
              </a:ext>
            </a:extLst>
          </p:cNvPr>
          <p:cNvSpPr txBox="1"/>
          <p:nvPr/>
        </p:nvSpPr>
        <p:spPr>
          <a:xfrm>
            <a:off x="2985843" y="6169088"/>
            <a:ext cx="2014656" cy="664012"/>
          </a:xfrm>
          <a:prstGeom prst="roundRect">
            <a:avLst/>
          </a:prstGeom>
          <a:solidFill>
            <a:schemeClr val="accent1"/>
          </a:solidFill>
        </p:spPr>
        <p:txBody>
          <a:bodyPr wrap="square" rtlCol="0">
            <a:spAutoFit/>
          </a:bodyPr>
          <a:lstStyle/>
          <a:p>
            <a:r>
              <a:rPr lang="en-AU" sz="1100">
                <a:solidFill>
                  <a:schemeClr val="bg1"/>
                </a:solidFill>
              </a:rPr>
              <a:t>A comparison to a single peer or competitor organisation  </a:t>
            </a:r>
          </a:p>
          <a:p>
            <a:r>
              <a:rPr lang="en-AU" sz="1100" i="1">
                <a:solidFill>
                  <a:schemeClr val="tx2">
                    <a:lumMod val="20000"/>
                    <a:lumOff val="80000"/>
                  </a:schemeClr>
                </a:solidFill>
              </a:rPr>
              <a:t>Source: </a:t>
            </a:r>
            <a:r>
              <a:rPr lang="en-AU" sz="1100" i="1">
                <a:solidFill>
                  <a:schemeClr val="tx2">
                    <a:lumMod val="20000"/>
                    <a:lumOff val="80000"/>
                  </a:schemeClr>
                </a:solidFill>
                <a:hlinkClick r:id="rId4">
                  <a:extLst>
                    <a:ext uri="{A12FA001-AC4F-418D-AE19-62706E023703}">
                      <ahyp:hlinkClr xmlns:ahyp="http://schemas.microsoft.com/office/drawing/2018/hyperlinkcolor" val="tx"/>
                    </a:ext>
                  </a:extLst>
                </a:hlinkClick>
              </a:rPr>
              <a:t>WGEA data explorer </a:t>
            </a:r>
            <a:endParaRPr lang="en-AU" sz="1100" i="1">
              <a:solidFill>
                <a:schemeClr val="tx2">
                  <a:lumMod val="20000"/>
                  <a:lumOff val="80000"/>
                </a:schemeClr>
              </a:solidFill>
            </a:endParaRPr>
          </a:p>
        </p:txBody>
      </p:sp>
      <p:sp>
        <p:nvSpPr>
          <p:cNvPr id="25" name="Arrow: Down 24">
            <a:extLst>
              <a:ext uri="{FF2B5EF4-FFF2-40B4-BE49-F238E27FC236}">
                <a16:creationId xmlns:a16="http://schemas.microsoft.com/office/drawing/2014/main" id="{D9F74403-EBAF-D3BE-EEDE-1CBEAC3B3813}"/>
              </a:ext>
            </a:extLst>
          </p:cNvPr>
          <p:cNvSpPr/>
          <p:nvPr/>
        </p:nvSpPr>
        <p:spPr>
          <a:xfrm>
            <a:off x="528048" y="920768"/>
            <a:ext cx="280193" cy="5816573"/>
          </a:xfrm>
          <a:prstGeom prst="downArrow">
            <a:avLst>
              <a:gd name="adj1" fmla="val 100000"/>
              <a:gd name="adj2" fmla="val 50000"/>
            </a:avLst>
          </a:prstGeom>
          <a:gradFill flip="none" rotWithShape="1">
            <a:gsLst>
              <a:gs pos="4000">
                <a:schemeClr val="accent3">
                  <a:lumMod val="20000"/>
                  <a:lumOff val="80000"/>
                </a:schemeClr>
              </a:gs>
              <a:gs pos="0">
                <a:schemeClr val="bg1">
                  <a:alpha val="0"/>
                </a:schemeClr>
              </a:gs>
              <a:gs pos="53000">
                <a:schemeClr val="accent1">
                  <a:lumMod val="20000"/>
                  <a:lumOff val="80000"/>
                </a:schemeClr>
              </a:gs>
              <a:gs pos="100000">
                <a:schemeClr val="accent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26" name="TextBox 25">
            <a:extLst>
              <a:ext uri="{FF2B5EF4-FFF2-40B4-BE49-F238E27FC236}">
                <a16:creationId xmlns:a16="http://schemas.microsoft.com/office/drawing/2014/main" id="{1B1594AC-CA7E-9CDF-71D8-EB71574EBB96}"/>
              </a:ext>
            </a:extLst>
          </p:cNvPr>
          <p:cNvSpPr txBox="1"/>
          <p:nvPr/>
        </p:nvSpPr>
        <p:spPr>
          <a:xfrm rot="10800000">
            <a:off x="449363" y="2811180"/>
            <a:ext cx="400110" cy="1745478"/>
          </a:xfrm>
          <a:prstGeom prst="rect">
            <a:avLst/>
          </a:prstGeom>
          <a:noFill/>
        </p:spPr>
        <p:txBody>
          <a:bodyPr vert="vert" wrap="none" rtlCol="0">
            <a:spAutoFit/>
          </a:bodyPr>
          <a:lstStyle/>
          <a:p>
            <a:r>
              <a:rPr lang="en-AU" sz="1400" b="1">
                <a:solidFill>
                  <a:schemeClr val="accent2"/>
                </a:solidFill>
                <a:latin typeface="+mj-lt"/>
              </a:rPr>
              <a:t>Increasing  granularity</a:t>
            </a:r>
          </a:p>
        </p:txBody>
      </p:sp>
      <p:cxnSp>
        <p:nvCxnSpPr>
          <p:cNvPr id="42" name="Straight Connector 41">
            <a:extLst>
              <a:ext uri="{FF2B5EF4-FFF2-40B4-BE49-F238E27FC236}">
                <a16:creationId xmlns:a16="http://schemas.microsoft.com/office/drawing/2014/main" id="{43EB25A5-24BF-3F45-C896-8EB32B4278D3}"/>
              </a:ext>
            </a:extLst>
          </p:cNvPr>
          <p:cNvCxnSpPr>
            <a:cxnSpLocks/>
          </p:cNvCxnSpPr>
          <p:nvPr/>
        </p:nvCxnSpPr>
        <p:spPr>
          <a:xfrm>
            <a:off x="1025426" y="1727609"/>
            <a:ext cx="8167729"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58A3F5-674E-5D00-E64A-BFFB3EA20221}"/>
              </a:ext>
            </a:extLst>
          </p:cNvPr>
          <p:cNvCxnSpPr>
            <a:cxnSpLocks/>
          </p:cNvCxnSpPr>
          <p:nvPr/>
        </p:nvCxnSpPr>
        <p:spPr>
          <a:xfrm>
            <a:off x="1025426" y="2987749"/>
            <a:ext cx="8167729"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636DB1-C161-D0CE-07EF-85AB3BA2D2C4}"/>
              </a:ext>
            </a:extLst>
          </p:cNvPr>
          <p:cNvCxnSpPr>
            <a:cxnSpLocks/>
          </p:cNvCxnSpPr>
          <p:nvPr/>
        </p:nvCxnSpPr>
        <p:spPr>
          <a:xfrm>
            <a:off x="1025426" y="4427909"/>
            <a:ext cx="8167729"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620A3C-F717-3F6E-56AD-703D8A9A4E1D}"/>
              </a:ext>
            </a:extLst>
          </p:cNvPr>
          <p:cNvCxnSpPr>
            <a:cxnSpLocks/>
          </p:cNvCxnSpPr>
          <p:nvPr/>
        </p:nvCxnSpPr>
        <p:spPr>
          <a:xfrm>
            <a:off x="1025426" y="6054582"/>
            <a:ext cx="8167729"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0D6DC26-F152-7146-21C9-12DBD1E52F2C}"/>
              </a:ext>
            </a:extLst>
          </p:cNvPr>
          <p:cNvGrpSpPr/>
          <p:nvPr/>
        </p:nvGrpSpPr>
        <p:grpSpPr>
          <a:xfrm>
            <a:off x="7554737" y="449099"/>
            <a:ext cx="2687713" cy="306402"/>
            <a:chOff x="7516629" y="279077"/>
            <a:chExt cx="2687713" cy="306402"/>
          </a:xfrm>
        </p:grpSpPr>
        <p:sp>
          <p:nvSpPr>
            <p:cNvPr id="34" name="Rounded Rectangle 33">
              <a:extLst>
                <a:ext uri="{FF2B5EF4-FFF2-40B4-BE49-F238E27FC236}">
                  <a16:creationId xmlns:a16="http://schemas.microsoft.com/office/drawing/2014/main" id="{E0830FBA-405E-9EFB-0701-A4A88877FB31}"/>
                </a:ext>
              </a:extLst>
            </p:cNvPr>
            <p:cNvSpPr>
              <a:spLocks noChangeAspect="1"/>
            </p:cNvSpPr>
            <p:nvPr/>
          </p:nvSpPr>
          <p:spPr>
            <a:xfrm rot="18824547">
              <a:off x="8312780"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46" name="Rounded Rectangle 45">
              <a:extLst>
                <a:ext uri="{FF2B5EF4-FFF2-40B4-BE49-F238E27FC236}">
                  <a16:creationId xmlns:a16="http://schemas.microsoft.com/office/drawing/2014/main" id="{A9695394-201C-6AD9-C48B-FE9B52D17430}"/>
                </a:ext>
              </a:extLst>
            </p:cNvPr>
            <p:cNvSpPr>
              <a:spLocks noChangeAspect="1"/>
            </p:cNvSpPr>
            <p:nvPr/>
          </p:nvSpPr>
          <p:spPr>
            <a:xfrm rot="18824547">
              <a:off x="8710602"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47" name="Rounded Rectangle 46">
              <a:extLst>
                <a:ext uri="{FF2B5EF4-FFF2-40B4-BE49-F238E27FC236}">
                  <a16:creationId xmlns:a16="http://schemas.microsoft.com/office/drawing/2014/main" id="{D98052BC-AE38-1B3F-25D3-3A187E837F72}"/>
                </a:ext>
              </a:extLst>
            </p:cNvPr>
            <p:cNvSpPr>
              <a:spLocks noChangeAspect="1"/>
            </p:cNvSpPr>
            <p:nvPr/>
          </p:nvSpPr>
          <p:spPr>
            <a:xfrm rot="18824547">
              <a:off x="7913349"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grpSp>
          <p:nvGrpSpPr>
            <p:cNvPr id="48" name="Group 47">
              <a:extLst>
                <a:ext uri="{FF2B5EF4-FFF2-40B4-BE49-F238E27FC236}">
                  <a16:creationId xmlns:a16="http://schemas.microsoft.com/office/drawing/2014/main" id="{32D0EF21-B7EC-22CA-EE90-63AE0E0FCB45}"/>
                </a:ext>
              </a:extLst>
            </p:cNvPr>
            <p:cNvGrpSpPr/>
            <p:nvPr/>
          </p:nvGrpSpPr>
          <p:grpSpPr>
            <a:xfrm>
              <a:off x="9511452" y="279077"/>
              <a:ext cx="293922" cy="300685"/>
              <a:chOff x="9511452" y="279077"/>
              <a:chExt cx="293922" cy="300685"/>
            </a:xfrm>
          </p:grpSpPr>
          <p:sp>
            <p:nvSpPr>
              <p:cNvPr id="60" name="Rounded Rectangle 59">
                <a:extLst>
                  <a:ext uri="{FF2B5EF4-FFF2-40B4-BE49-F238E27FC236}">
                    <a16:creationId xmlns:a16="http://schemas.microsoft.com/office/drawing/2014/main" id="{F8F60475-6BEF-6FF7-9365-7A443485295E}"/>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61" name="Picture 60" descr="A black and grey logo&#10;&#10;Description automatically generated with medium confidence">
                <a:extLst>
                  <a:ext uri="{FF2B5EF4-FFF2-40B4-BE49-F238E27FC236}">
                    <a16:creationId xmlns:a16="http://schemas.microsoft.com/office/drawing/2014/main" id="{B230EE27-FB92-0AB8-C000-16D3FFC81498}"/>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pic>
          <p:nvPicPr>
            <p:cNvPr id="49" name="Picture 48">
              <a:extLst>
                <a:ext uri="{FF2B5EF4-FFF2-40B4-BE49-F238E27FC236}">
                  <a16:creationId xmlns:a16="http://schemas.microsoft.com/office/drawing/2014/main" id="{89D92865-E846-F3C5-179A-BE10854534EA}"/>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rcRect/>
            <a:stretch/>
          </p:blipFill>
          <p:spPr>
            <a:xfrm>
              <a:off x="8346096" y="321444"/>
              <a:ext cx="230846" cy="215953"/>
            </a:xfrm>
            <a:prstGeom prst="rect">
              <a:avLst/>
            </a:prstGeom>
          </p:spPr>
        </p:pic>
        <p:grpSp>
          <p:nvGrpSpPr>
            <p:cNvPr id="50" name="Group 49">
              <a:extLst>
                <a:ext uri="{FF2B5EF4-FFF2-40B4-BE49-F238E27FC236}">
                  <a16:creationId xmlns:a16="http://schemas.microsoft.com/office/drawing/2014/main" id="{DBE154F8-2D01-DF8A-EC84-18C0BF162981}"/>
                </a:ext>
              </a:extLst>
            </p:cNvPr>
            <p:cNvGrpSpPr/>
            <p:nvPr/>
          </p:nvGrpSpPr>
          <p:grpSpPr>
            <a:xfrm>
              <a:off x="9112487" y="279077"/>
              <a:ext cx="293922" cy="300685"/>
              <a:chOff x="9112487" y="279077"/>
              <a:chExt cx="293922" cy="300685"/>
            </a:xfrm>
          </p:grpSpPr>
          <p:sp>
            <p:nvSpPr>
              <p:cNvPr id="58" name="Rounded Rectangle 57">
                <a:extLst>
                  <a:ext uri="{FF2B5EF4-FFF2-40B4-BE49-F238E27FC236}">
                    <a16:creationId xmlns:a16="http://schemas.microsoft.com/office/drawing/2014/main" id="{ACF058CC-0BE3-455E-D7D0-B89B7A3FF053}"/>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9" name="Picture 58" descr="A logo with arrows in a circle&#10;&#10;Description automatically generated">
                <a:extLst>
                  <a:ext uri="{FF2B5EF4-FFF2-40B4-BE49-F238E27FC236}">
                    <a16:creationId xmlns:a16="http://schemas.microsoft.com/office/drawing/2014/main" id="{B2003B63-1676-0DED-6CB2-664E2C8126A2}"/>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51" name="Group 50">
              <a:extLst>
                <a:ext uri="{FF2B5EF4-FFF2-40B4-BE49-F238E27FC236}">
                  <a16:creationId xmlns:a16="http://schemas.microsoft.com/office/drawing/2014/main" id="{085ED7FB-B863-3333-BAF1-26E3B6C4A0AB}"/>
                </a:ext>
              </a:extLst>
            </p:cNvPr>
            <p:cNvGrpSpPr/>
            <p:nvPr/>
          </p:nvGrpSpPr>
          <p:grpSpPr>
            <a:xfrm>
              <a:off x="9910420" y="279077"/>
              <a:ext cx="293922" cy="300685"/>
              <a:chOff x="9910420" y="279077"/>
              <a:chExt cx="293922" cy="300685"/>
            </a:xfrm>
          </p:grpSpPr>
          <p:sp>
            <p:nvSpPr>
              <p:cNvPr id="56" name="Rounded Rectangle 55">
                <a:extLst>
                  <a:ext uri="{FF2B5EF4-FFF2-40B4-BE49-F238E27FC236}">
                    <a16:creationId xmlns:a16="http://schemas.microsoft.com/office/drawing/2014/main" id="{FB386AA5-D6B5-9010-0BE6-F779B2533B6E}"/>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7" name="Picture 56" descr="A circular object with dots&#10;&#10;Description automatically generated with medium confidence">
                <a:extLst>
                  <a:ext uri="{FF2B5EF4-FFF2-40B4-BE49-F238E27FC236}">
                    <a16:creationId xmlns:a16="http://schemas.microsoft.com/office/drawing/2014/main" id="{ED49ABB0-72FF-4546-3646-003E5890DF4E}"/>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pic>
          <p:nvPicPr>
            <p:cNvPr id="52" name="Picture 51">
              <a:extLst>
                <a:ext uri="{FF2B5EF4-FFF2-40B4-BE49-F238E27FC236}">
                  <a16:creationId xmlns:a16="http://schemas.microsoft.com/office/drawing/2014/main" id="{945BC506-1B88-F716-09CC-470041B58230}"/>
                </a:ext>
              </a:extLst>
            </p:cNvPr>
            <p:cNvPicPr>
              <a:picLocks noChangeAspect="1"/>
            </p:cNvPicPr>
            <p:nvPr/>
          </p:nvPicPr>
          <p:blipFill>
            <a:blip r:embed="rId9" cstate="print">
              <a:biLevel thresh="25000"/>
              <a:alphaModFix/>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pic>
          <p:nvPicPr>
            <p:cNvPr id="53" name="Picture 52">
              <a:extLst>
                <a:ext uri="{FF2B5EF4-FFF2-40B4-BE49-F238E27FC236}">
                  <a16:creationId xmlns:a16="http://schemas.microsoft.com/office/drawing/2014/main" id="{CFF0D0A8-7666-5582-76AA-0C025C475064}"/>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sp>
          <p:nvSpPr>
            <p:cNvPr id="54" name="Rounded Rectangle 53">
              <a:extLst>
                <a:ext uri="{FF2B5EF4-FFF2-40B4-BE49-F238E27FC236}">
                  <a16:creationId xmlns:a16="http://schemas.microsoft.com/office/drawing/2014/main" id="{3932F2FB-E44B-8E98-2979-EC942E72D3D8}"/>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5" name="Picture 54">
              <a:extLst>
                <a:ext uri="{FF2B5EF4-FFF2-40B4-BE49-F238E27FC236}">
                  <a16:creationId xmlns:a16="http://schemas.microsoft.com/office/drawing/2014/main" id="{6E659849-CB38-15DC-D7A4-D685B83479FB}"/>
                </a:ext>
              </a:extLst>
            </p:cNvPr>
            <p:cNvPicPr>
              <a:picLocks noChangeAspect="1"/>
            </p:cNvPicPr>
            <p:nvPr/>
          </p:nvPicPr>
          <p:blipFill>
            <a:blip r:embed="rId11"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spTree>
    <p:extLst>
      <p:ext uri="{BB962C8B-B14F-4D97-AF65-F5344CB8AC3E}">
        <p14:creationId xmlns:p14="http://schemas.microsoft.com/office/powerpoint/2010/main" val="356383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 grey and black background&#10;&#10;Description automatically generated">
            <a:extLst>
              <a:ext uri="{FF2B5EF4-FFF2-40B4-BE49-F238E27FC236}">
                <a16:creationId xmlns:a16="http://schemas.microsoft.com/office/drawing/2014/main" id="{629F5126-FDAD-46DE-2CA3-58A6A43B2B6D}"/>
              </a:ext>
            </a:extLst>
          </p:cNvPr>
          <p:cNvPicPr/>
          <p:nvPr/>
        </p:nvPicPr>
        <p:blipFill rotWithShape="1">
          <a:blip r:embed="rId2"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1" y="0"/>
            <a:ext cx="10691813" cy="7559675"/>
          </a:xfrm>
          <a:prstGeom prst="rect">
            <a:avLst/>
          </a:prstGeom>
        </p:spPr>
      </p:pic>
      <p:graphicFrame>
        <p:nvGraphicFramePr>
          <p:cNvPr id="7" name="Table 7">
            <a:extLst>
              <a:ext uri="{FF2B5EF4-FFF2-40B4-BE49-F238E27FC236}">
                <a16:creationId xmlns:a16="http://schemas.microsoft.com/office/drawing/2014/main" id="{1E7EA2C8-1983-455D-E68C-E5C4A05138E5}"/>
              </a:ext>
            </a:extLst>
          </p:cNvPr>
          <p:cNvGraphicFramePr>
            <a:graphicFrameLocks noGrp="1"/>
          </p:cNvGraphicFramePr>
          <p:nvPr>
            <p:ph idx="1"/>
            <p:extLst>
              <p:ext uri="{D42A27DB-BD31-4B8C-83A1-F6EECF244321}">
                <p14:modId xmlns:p14="http://schemas.microsoft.com/office/powerpoint/2010/main" val="3454575226"/>
              </p:ext>
            </p:extLst>
          </p:nvPr>
        </p:nvGraphicFramePr>
        <p:xfrm>
          <a:off x="525270" y="2149441"/>
          <a:ext cx="9686852" cy="3718560"/>
        </p:xfrm>
        <a:graphic>
          <a:graphicData uri="http://schemas.openxmlformats.org/drawingml/2006/table">
            <a:tbl>
              <a:tblPr firstRow="1" bandRow="1">
                <a:tableStyleId>{69012ECD-51FC-41F1-AA8D-1B2483CD663E}</a:tableStyleId>
              </a:tblPr>
              <a:tblGrid>
                <a:gridCol w="1508268">
                  <a:extLst>
                    <a:ext uri="{9D8B030D-6E8A-4147-A177-3AD203B41FA5}">
                      <a16:colId xmlns:a16="http://schemas.microsoft.com/office/drawing/2014/main" val="2814799466"/>
                    </a:ext>
                  </a:extLst>
                </a:gridCol>
                <a:gridCol w="2232248">
                  <a:extLst>
                    <a:ext uri="{9D8B030D-6E8A-4147-A177-3AD203B41FA5}">
                      <a16:colId xmlns:a16="http://schemas.microsoft.com/office/drawing/2014/main" val="110435023"/>
                    </a:ext>
                  </a:extLst>
                </a:gridCol>
                <a:gridCol w="2827883">
                  <a:extLst>
                    <a:ext uri="{9D8B030D-6E8A-4147-A177-3AD203B41FA5}">
                      <a16:colId xmlns:a16="http://schemas.microsoft.com/office/drawing/2014/main" val="631489033"/>
                    </a:ext>
                  </a:extLst>
                </a:gridCol>
                <a:gridCol w="3118453">
                  <a:extLst>
                    <a:ext uri="{9D8B030D-6E8A-4147-A177-3AD203B41FA5}">
                      <a16:colId xmlns:a16="http://schemas.microsoft.com/office/drawing/2014/main" val="112460553"/>
                    </a:ext>
                  </a:extLst>
                </a:gridCol>
              </a:tblGrid>
              <a:tr h="229309">
                <a:tc>
                  <a:txBody>
                    <a:bodyPr/>
                    <a:lstStyle/>
                    <a:p>
                      <a:pPr marL="0" algn="ctr" defTabSz="986912" rtl="0" eaLnBrk="1" latinLnBrk="0" hangingPunct="1"/>
                      <a:r>
                        <a:rPr lang="en-AU" sz="1200" b="1" kern="1200">
                          <a:solidFill>
                            <a:schemeClr val="bg1"/>
                          </a:solidFill>
                          <a:latin typeface="+mn-lt"/>
                          <a:ea typeface="+mn-ea"/>
                          <a:cs typeface="+mn-cs"/>
                        </a:rPr>
                        <a:t>Key driver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AU" sz="1200"/>
                        <a:t>Explanation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AU" sz="1200"/>
                        <a:t>Ideas for further investigation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AU" sz="1200"/>
                        <a:t>How this plays out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370281344"/>
                  </a:ext>
                </a:extLst>
              </a:tr>
              <a:tr h="863002">
                <a:tc rowSpan="3">
                  <a:txBody>
                    <a:bodyPr/>
                    <a:lstStyle/>
                    <a:p>
                      <a:pPr algn="ctr"/>
                      <a:endParaRPr lang="en-US" sz="1200" b="1" kern="1200">
                        <a:solidFill>
                          <a:schemeClr val="bg1"/>
                        </a:solidFill>
                        <a:latin typeface="+mn-lt"/>
                        <a:ea typeface="+mn-ea"/>
                        <a:cs typeface="+mn-cs"/>
                      </a:endParaRPr>
                    </a:p>
                  </a:txBody>
                  <a:tcPr vert="vert27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US" sz="1100">
                          <a:solidFill>
                            <a:schemeClr val="accent2"/>
                          </a:solidFill>
                        </a:rPr>
                        <a:t>This component of gender pay gaps can </a:t>
                      </a:r>
                      <a:r>
                        <a:rPr lang="en-US" sz="1100" err="1">
                          <a:solidFill>
                            <a:schemeClr val="accent2"/>
                          </a:solidFill>
                        </a:rPr>
                        <a:t>materialise</a:t>
                      </a:r>
                      <a:r>
                        <a:rPr lang="en-US" sz="1100">
                          <a:solidFill>
                            <a:schemeClr val="accent2"/>
                          </a:solidFill>
                        </a:rPr>
                        <a:t> in various ways, </a:t>
                      </a:r>
                      <a:r>
                        <a:rPr lang="en-US" sz="1100" kern="1200">
                          <a:solidFill>
                            <a:schemeClr val="accent2"/>
                          </a:solidFill>
                          <a:latin typeface="+mn-lt"/>
                          <a:ea typeface="+mn-ea"/>
                          <a:cs typeface="+mn-cs"/>
                        </a:rPr>
                        <a:t>including (but not limited to)</a:t>
                      </a:r>
                    </a:p>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r>
                        <a:rPr lang="en-US" sz="1100" kern="1200">
                          <a:solidFill>
                            <a:schemeClr val="accent2"/>
                          </a:solidFill>
                          <a:latin typeface="+mn-lt"/>
                          <a:ea typeface="+mn-ea"/>
                          <a:cs typeface="+mn-cs"/>
                        </a:rPr>
                        <a:t>bias in hiring, promotions, access to training and development, remuneration reviews</a:t>
                      </a:r>
                    </a:p>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r>
                        <a:rPr lang="en-US" sz="1100" kern="1200">
                          <a:solidFill>
                            <a:schemeClr val="accent2"/>
                          </a:solidFill>
                          <a:latin typeface="+mn-lt"/>
                          <a:ea typeface="+mn-ea"/>
                          <a:cs typeface="+mn-cs"/>
                        </a:rPr>
                        <a:t>the allocation of less meaningful/less lucrative tasks to women</a:t>
                      </a:r>
                    </a:p>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r>
                        <a:rPr lang="en-US" sz="1100" kern="1200">
                          <a:solidFill>
                            <a:schemeClr val="accent2"/>
                          </a:solidFill>
                          <a:latin typeface="+mn-lt"/>
                          <a:ea typeface="+mn-ea"/>
                          <a:cs typeface="+mn-cs"/>
                        </a:rPr>
                        <a:t>differences in education and career pathways</a:t>
                      </a:r>
                    </a:p>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r>
                        <a:rPr lang="en-US" sz="1100" kern="1200">
                          <a:solidFill>
                            <a:schemeClr val="accent2"/>
                          </a:solidFill>
                          <a:latin typeface="+mn-lt"/>
                          <a:ea typeface="+mn-ea"/>
                          <a:cs typeface="+mn-cs"/>
                        </a:rPr>
                        <a:t>barriers to women’s career advancement, particularly in traditionally male-dominated sectors.</a:t>
                      </a:r>
                    </a:p>
                    <a:p>
                      <a:pPr marL="0" marR="0" lvl="2" indent="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None/>
                        <a:tabLst>
                          <a:tab pos="215900" algn="l"/>
                        </a:tabLst>
                        <a:defRPr/>
                      </a:pPr>
                      <a:r>
                        <a:rPr lang="en-US" sz="1100" kern="1200">
                          <a:solidFill>
                            <a:schemeClr val="accent2"/>
                          </a:solidFill>
                          <a:latin typeface="+mn-lt"/>
                          <a:ea typeface="+mn-ea"/>
                          <a:cs typeface="+mn-cs"/>
                        </a:rPr>
                        <a:t>These issues are underpinned by persistent gender stereotypes and norms around ‘appropriate’ roles for men and women.</a:t>
                      </a:r>
                    </a:p>
                    <a:p>
                      <a:endParaRPr lang="en-AU" sz="1100">
                        <a:solidFill>
                          <a:schemeClr val="accent2"/>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Are employees on parental and carer’s leave included in annual pay reviews and adjustments? </a:t>
                      </a:r>
                    </a:p>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Are pay increases and salary adjustments awarded equitably to all genders?</a:t>
                      </a:r>
                    </a:p>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How is overtime allocated and are there barriers preventing all genders, including carers, from electing overtime?</a:t>
                      </a:r>
                    </a:p>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Are performance ratings gender-balanced?</a:t>
                      </a:r>
                    </a:p>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Are bonuses gender-balanced?</a:t>
                      </a:r>
                    </a:p>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Are targets for bonuses prorated for part-time employees?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2" indent="0" algn="l" defTabSz="986912" rtl="0" eaLnBrk="1" latinLnBrk="0" hangingPunct="1">
                        <a:buClr>
                          <a:schemeClr val="accent1"/>
                        </a:buClr>
                        <a:buSzPct val="100000"/>
                        <a:buFont typeface="Wingdings 2" panose="05020102010507070707" pitchFamily="18" charset="2"/>
                        <a:buNone/>
                        <a:tabLst>
                          <a:tab pos="215900" algn="l"/>
                        </a:tabLst>
                      </a:pPr>
                      <a:r>
                        <a:rPr lang="en-US" sz="1100" b="1" kern="1200" err="1">
                          <a:solidFill>
                            <a:schemeClr val="accent1"/>
                          </a:solidFill>
                          <a:latin typeface="+mn-lt"/>
                          <a:ea typeface="+mn-ea"/>
                          <a:cs typeface="+mn-cs"/>
                        </a:rPr>
                        <a:t>Organisation</a:t>
                      </a: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9558887"/>
                  </a:ext>
                </a:extLst>
              </a:tr>
              <a:tr h="686871">
                <a:tc vMerge="1">
                  <a:txBody>
                    <a:bodyPr/>
                    <a:lstStyle/>
                    <a:p>
                      <a:pPr algn="ctr"/>
                      <a:endParaRPr lang="en-US" sz="1200" b="1" kern="1200">
                        <a:solidFill>
                          <a:schemeClr val="bg1"/>
                        </a:solidFill>
                        <a:latin typeface="+mn-lt"/>
                        <a:ea typeface="+mn-ea"/>
                        <a:cs typeface="+mn-cs"/>
                      </a:endParaRPr>
                    </a:p>
                  </a:txBody>
                  <a:tcPr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vMerge="1">
                  <a:txBody>
                    <a:bodyPr/>
                    <a:lstStyle/>
                    <a:p>
                      <a:endParaRPr lang="en-AU"/>
                    </a:p>
                  </a:txBody>
                  <a:tcPr/>
                </a:tc>
                <a:tc vMerge="1">
                  <a:txBody>
                    <a:bodyPr/>
                    <a:lstStyle/>
                    <a:p>
                      <a:endParaRPr lang="en-AU"/>
                    </a:p>
                  </a:txBody>
                  <a:tcPr/>
                </a:tc>
                <a:tc>
                  <a:txBody>
                    <a:bodyPr/>
                    <a:lstStyle/>
                    <a:p>
                      <a:pPr marL="0" lvl="2" indent="0" algn="l" defTabSz="986912" rtl="0" eaLnBrk="1" latinLnBrk="0" hangingPunct="1">
                        <a:buClr>
                          <a:schemeClr val="accent1"/>
                        </a:buClr>
                        <a:buSzPct val="100000"/>
                        <a:buFont typeface="Wingdings 2" panose="05020102010507070707" pitchFamily="18" charset="2"/>
                        <a:buNone/>
                        <a:tabLst>
                          <a:tab pos="215900" algn="l"/>
                        </a:tabLst>
                      </a:pPr>
                      <a:r>
                        <a:rPr lang="en-US" sz="1100" b="1" kern="1200">
                          <a:solidFill>
                            <a:schemeClr val="accent1"/>
                          </a:solidFill>
                          <a:latin typeface="+mn-lt"/>
                          <a:ea typeface="+mn-ea"/>
                          <a:cs typeface="+mn-cs"/>
                        </a:rPr>
                        <a:t>Sector</a:t>
                      </a: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685358"/>
                  </a:ext>
                </a:extLst>
              </a:tr>
              <a:tr h="1158339">
                <a:tc vMerge="1">
                  <a:txBody>
                    <a:bodyPr/>
                    <a:lstStyle/>
                    <a:p>
                      <a:pPr algn="ctr"/>
                      <a:endParaRPr lang="en-US" sz="1200" b="1" kern="1200">
                        <a:solidFill>
                          <a:schemeClr val="bg1"/>
                        </a:solidFill>
                        <a:latin typeface="+mn-lt"/>
                        <a:ea typeface="+mn-ea"/>
                        <a:cs typeface="+mn-cs"/>
                      </a:endParaRPr>
                    </a:p>
                  </a:txBody>
                  <a:tcPr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vMerge="1">
                  <a:txBody>
                    <a:bodyPr/>
                    <a:lstStyle/>
                    <a:p>
                      <a:endParaRPr lang="en-AU" sz="1200"/>
                    </a:p>
                  </a:txBody>
                  <a:tcP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endParaRPr lang="en-US" sz="1100" kern="1200">
                        <a:solidFill>
                          <a:schemeClr val="tx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2" indent="0" algn="l" defTabSz="986912" rtl="0" eaLnBrk="1" latinLnBrk="0" hangingPunct="1">
                        <a:buClr>
                          <a:schemeClr val="accent1"/>
                        </a:buClr>
                        <a:buSzPct val="100000"/>
                        <a:buFont typeface="Wingdings 2" panose="05020102010507070707" pitchFamily="18" charset="2"/>
                        <a:buNone/>
                        <a:tabLst>
                          <a:tab pos="215900" algn="l"/>
                        </a:tabLst>
                      </a:pPr>
                      <a:r>
                        <a:rPr lang="en-US" sz="1100" b="1" kern="1200">
                          <a:solidFill>
                            <a:schemeClr val="accent1"/>
                          </a:solidFill>
                          <a:latin typeface="+mn-lt"/>
                          <a:ea typeface="+mn-ea"/>
                          <a:cs typeface="+mn-cs"/>
                        </a:rPr>
                        <a:t>National</a:t>
                      </a: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5242274"/>
                  </a:ext>
                </a:extLst>
              </a:tr>
            </a:tbl>
          </a:graphicData>
        </a:graphic>
      </p:graphicFrame>
      <p:sp>
        <p:nvSpPr>
          <p:cNvPr id="57" name="Rectangle 56">
            <a:extLst>
              <a:ext uri="{FF2B5EF4-FFF2-40B4-BE49-F238E27FC236}">
                <a16:creationId xmlns:a16="http://schemas.microsoft.com/office/drawing/2014/main" id="{AD4C59D8-C73E-4716-8389-BF92801A683F}"/>
              </a:ext>
            </a:extLst>
          </p:cNvPr>
          <p:cNvSpPr/>
          <p:nvPr/>
        </p:nvSpPr>
        <p:spPr>
          <a:xfrm>
            <a:off x="521483" y="2432392"/>
            <a:ext cx="1501398" cy="3252828"/>
          </a:xfrm>
          <a:prstGeom prst="rect">
            <a:avLst/>
          </a:prstGeom>
          <a:gradFill flip="none" rotWithShape="1">
            <a:gsLst>
              <a:gs pos="100000">
                <a:schemeClr val="bg1"/>
              </a:gs>
              <a:gs pos="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000" indent="-72000"/>
            <a:endParaRPr lang="en-AU" sz="1050">
              <a:solidFill>
                <a:schemeClr val="tx1"/>
              </a:solidFill>
            </a:endParaRPr>
          </a:p>
        </p:txBody>
      </p:sp>
      <p:sp>
        <p:nvSpPr>
          <p:cNvPr id="3" name="TextBox 2">
            <a:extLst>
              <a:ext uri="{FF2B5EF4-FFF2-40B4-BE49-F238E27FC236}">
                <a16:creationId xmlns:a16="http://schemas.microsoft.com/office/drawing/2014/main" id="{876B1E98-21EC-760D-6418-BD52046151AD}"/>
              </a:ext>
            </a:extLst>
          </p:cNvPr>
          <p:cNvSpPr txBox="1"/>
          <p:nvPr/>
        </p:nvSpPr>
        <p:spPr>
          <a:xfrm>
            <a:off x="490064" y="6787372"/>
            <a:ext cx="9968410" cy="338554"/>
          </a:xfrm>
          <a:prstGeom prst="rect">
            <a:avLst/>
          </a:prstGeom>
          <a:noFill/>
        </p:spPr>
        <p:txBody>
          <a:bodyPr wrap="square" lIns="0" tIns="0" rIns="0" bIns="0" rtlCol="0">
            <a:spAutoFit/>
          </a:bodyPr>
          <a:lstStyle/>
          <a:p>
            <a:r>
              <a:rPr lang="en-US" sz="1100"/>
              <a:t>The key drivers of the gender pay gap, according to </a:t>
            </a:r>
            <a:r>
              <a:rPr lang="en-US" sz="1100" i="1"/>
              <a:t>She’s Price(d)less: The economics of the gender pay gap</a:t>
            </a:r>
            <a:r>
              <a:rPr lang="en-US" sz="1100"/>
              <a:t>, KPMG, July 2022, page 38. Note: the remaining 7% of the gender pay gap is driven by age, tenure with current employer and whether employment is in government or NGOs.</a:t>
            </a:r>
            <a:endParaRPr lang="en-AU" sz="1100"/>
          </a:p>
        </p:txBody>
      </p:sp>
      <p:sp>
        <p:nvSpPr>
          <p:cNvPr id="2" name="Slide Number Placeholder 1">
            <a:extLst>
              <a:ext uri="{FF2B5EF4-FFF2-40B4-BE49-F238E27FC236}">
                <a16:creationId xmlns:a16="http://schemas.microsoft.com/office/drawing/2014/main" id="{1E92D5A7-679F-32AD-F6DA-E8C712EBEFCE}"/>
              </a:ext>
            </a:extLst>
          </p:cNvPr>
          <p:cNvSpPr>
            <a:spLocks noGrp="1"/>
          </p:cNvSpPr>
          <p:nvPr>
            <p:ph type="sldNum" sz="quarter" idx="12"/>
          </p:nvPr>
        </p:nvSpPr>
        <p:spPr/>
        <p:txBody>
          <a:bodyPr/>
          <a:lstStyle/>
          <a:p>
            <a:fld id="{7E443CD1-5791-4D26-8C69-14AAA2881EA1}" type="slidenum">
              <a:rPr lang="en-GB" noProof="0" smtClean="0"/>
              <a:pPr/>
              <a:t>16</a:t>
            </a:fld>
            <a:endParaRPr lang="en-GB" noProof="0"/>
          </a:p>
        </p:txBody>
      </p:sp>
      <p:sp>
        <p:nvSpPr>
          <p:cNvPr id="5" name="TextBox 4">
            <a:extLst>
              <a:ext uri="{FF2B5EF4-FFF2-40B4-BE49-F238E27FC236}">
                <a16:creationId xmlns:a16="http://schemas.microsoft.com/office/drawing/2014/main" id="{E32A6500-C6AD-BCCE-4EDC-D58164F5C996}"/>
              </a:ext>
            </a:extLst>
          </p:cNvPr>
          <p:cNvSpPr txBox="1"/>
          <p:nvPr/>
        </p:nvSpPr>
        <p:spPr>
          <a:xfrm>
            <a:off x="521483" y="1180742"/>
            <a:ext cx="9640297" cy="738664"/>
          </a:xfrm>
          <a:prstGeom prst="rect">
            <a:avLst/>
          </a:prstGeom>
          <a:noFill/>
        </p:spPr>
        <p:txBody>
          <a:bodyPr wrap="square" lIns="0" tIns="0" rIns="0" bIns="0" rtlCol="0">
            <a:spAutoFit/>
          </a:bodyPr>
          <a:lstStyle/>
          <a:p>
            <a:r>
              <a:rPr lang="en-US" sz="1200"/>
              <a:t>Gender pay gaps are driven by a range of factors including gendered norms relating to the type of work typically undertaken by men and women; occupational and industry segregation; systemic valuation of gendered work resulting in lower pay rates for women; conscious and unconscious discrimination and bias in hiring and pay decisions; and high rates of part-time work for women, largely driven by women’s disproportionate share of unpaid caring and domestic work.</a:t>
            </a:r>
          </a:p>
        </p:txBody>
      </p:sp>
      <p:grpSp>
        <p:nvGrpSpPr>
          <p:cNvPr id="58" name="Group 57">
            <a:extLst>
              <a:ext uri="{FF2B5EF4-FFF2-40B4-BE49-F238E27FC236}">
                <a16:creationId xmlns:a16="http://schemas.microsoft.com/office/drawing/2014/main" id="{A7B16DBE-0080-FC06-226A-0E32407572C4}"/>
              </a:ext>
            </a:extLst>
          </p:cNvPr>
          <p:cNvGrpSpPr/>
          <p:nvPr/>
        </p:nvGrpSpPr>
        <p:grpSpPr>
          <a:xfrm>
            <a:off x="7554737" y="449098"/>
            <a:ext cx="2687713" cy="306403"/>
            <a:chOff x="7516629" y="279076"/>
            <a:chExt cx="2687713" cy="306403"/>
          </a:xfrm>
        </p:grpSpPr>
        <p:grpSp>
          <p:nvGrpSpPr>
            <p:cNvPr id="29" name="Group 28">
              <a:extLst>
                <a:ext uri="{FF2B5EF4-FFF2-40B4-BE49-F238E27FC236}">
                  <a16:creationId xmlns:a16="http://schemas.microsoft.com/office/drawing/2014/main" id="{BE3E8993-BD07-67F9-DA69-59B0079F79F6}"/>
                </a:ext>
              </a:extLst>
            </p:cNvPr>
            <p:cNvGrpSpPr/>
            <p:nvPr/>
          </p:nvGrpSpPr>
          <p:grpSpPr>
            <a:xfrm>
              <a:off x="9511452" y="279077"/>
              <a:ext cx="293922" cy="300685"/>
              <a:chOff x="9511452" y="279077"/>
              <a:chExt cx="293922" cy="300685"/>
            </a:xfrm>
          </p:grpSpPr>
          <p:sp>
            <p:nvSpPr>
              <p:cNvPr id="41" name="Rounded Rectangle 40">
                <a:extLst>
                  <a:ext uri="{FF2B5EF4-FFF2-40B4-BE49-F238E27FC236}">
                    <a16:creationId xmlns:a16="http://schemas.microsoft.com/office/drawing/2014/main" id="{062F702E-D28A-31D1-BF54-1BA10A2123D2}"/>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2" name="Picture 41" descr="A black and grey logo&#10;&#10;Description automatically generated with medium confidence">
                <a:extLst>
                  <a:ext uri="{FF2B5EF4-FFF2-40B4-BE49-F238E27FC236}">
                    <a16:creationId xmlns:a16="http://schemas.microsoft.com/office/drawing/2014/main" id="{B827309F-73B1-F553-24C8-DF76F6BEFE8E}"/>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45" name="Group 44">
              <a:extLst>
                <a:ext uri="{FF2B5EF4-FFF2-40B4-BE49-F238E27FC236}">
                  <a16:creationId xmlns:a16="http://schemas.microsoft.com/office/drawing/2014/main" id="{9869337F-4AE8-42BC-6551-E38B03FA6F34}"/>
                </a:ext>
              </a:extLst>
            </p:cNvPr>
            <p:cNvGrpSpPr/>
            <p:nvPr/>
          </p:nvGrpSpPr>
          <p:grpSpPr>
            <a:xfrm>
              <a:off x="8316162" y="284794"/>
              <a:ext cx="293922" cy="300685"/>
              <a:chOff x="8316162" y="284794"/>
              <a:chExt cx="293922" cy="300685"/>
            </a:xfrm>
          </p:grpSpPr>
          <p:sp>
            <p:nvSpPr>
              <p:cNvPr id="26" name="Rounded Rectangle 25">
                <a:extLst>
                  <a:ext uri="{FF2B5EF4-FFF2-40B4-BE49-F238E27FC236}">
                    <a16:creationId xmlns:a16="http://schemas.microsoft.com/office/drawing/2014/main" id="{75D197AC-9B29-0DF6-CC88-C31913C81262}"/>
                  </a:ext>
                </a:extLst>
              </p:cNvPr>
              <p:cNvSpPr>
                <a:spLocks noChangeAspect="1"/>
              </p:cNvSpPr>
              <p:nvPr/>
            </p:nvSpPr>
            <p:spPr>
              <a:xfrm rot="18824547">
                <a:off x="8312780"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0" name="Picture 29">
                <a:extLst>
                  <a:ext uri="{FF2B5EF4-FFF2-40B4-BE49-F238E27FC236}">
                    <a16:creationId xmlns:a16="http://schemas.microsoft.com/office/drawing/2014/main" id="{80190EDB-DAE4-3F10-7D64-070635C7C4C3}"/>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rcRect/>
              <a:stretch/>
            </p:blipFill>
            <p:spPr>
              <a:xfrm>
                <a:off x="8346096" y="321444"/>
                <a:ext cx="230846" cy="215953"/>
              </a:xfrm>
              <a:prstGeom prst="rect">
                <a:avLst/>
              </a:prstGeom>
            </p:spPr>
          </p:pic>
        </p:grpSp>
        <p:grpSp>
          <p:nvGrpSpPr>
            <p:cNvPr id="47" name="Group 46">
              <a:extLst>
                <a:ext uri="{FF2B5EF4-FFF2-40B4-BE49-F238E27FC236}">
                  <a16:creationId xmlns:a16="http://schemas.microsoft.com/office/drawing/2014/main" id="{95CFFD27-7268-B3D1-2A1F-E5790CAFFF1A}"/>
                </a:ext>
              </a:extLst>
            </p:cNvPr>
            <p:cNvGrpSpPr/>
            <p:nvPr/>
          </p:nvGrpSpPr>
          <p:grpSpPr>
            <a:xfrm>
              <a:off x="9110882" y="279077"/>
              <a:ext cx="293922" cy="300685"/>
              <a:chOff x="9110882" y="279077"/>
              <a:chExt cx="293922" cy="300685"/>
            </a:xfrm>
          </p:grpSpPr>
          <p:sp>
            <p:nvSpPr>
              <p:cNvPr id="27" name="Rounded Rectangle 26">
                <a:extLst>
                  <a:ext uri="{FF2B5EF4-FFF2-40B4-BE49-F238E27FC236}">
                    <a16:creationId xmlns:a16="http://schemas.microsoft.com/office/drawing/2014/main" id="{EEED87EA-B7BC-DC7C-83B0-3E8C26EA404F}"/>
                  </a:ext>
                </a:extLst>
              </p:cNvPr>
              <p:cNvSpPr>
                <a:spLocks noChangeAspect="1"/>
              </p:cNvSpPr>
              <p:nvPr/>
            </p:nvSpPr>
            <p:spPr>
              <a:xfrm rot="18824547">
                <a:off x="9107500"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0" name="Picture 39" descr="A logo with arrows in a circle&#10;&#10;Description automatically generated">
                <a:extLst>
                  <a:ext uri="{FF2B5EF4-FFF2-40B4-BE49-F238E27FC236}">
                    <a16:creationId xmlns:a16="http://schemas.microsoft.com/office/drawing/2014/main" id="{45A4A8D9-E568-3706-DC45-414477978B6A}"/>
                  </a:ext>
                </a:extLst>
              </p:cNvPr>
              <p:cNvPicPr>
                <a:picLocks noChangeAspect="1"/>
              </p:cNvPicPr>
              <p:nvPr/>
            </p:nvPicPr>
            <p:blipFill>
              <a:blip r:embed="rId5" cstate="print">
                <a:biLevel thresh="25000"/>
                <a:alphaModFix/>
                <a:extLst>
                  <a:ext uri="{28A0092B-C50C-407E-A947-70E740481C1C}">
                    <a14:useLocalDpi xmlns:a14="http://schemas.microsoft.com/office/drawing/2010/main" val="0"/>
                  </a:ext>
                </a:extLst>
              </a:blip>
              <a:stretch>
                <a:fillRect/>
              </a:stretch>
            </p:blipFill>
            <p:spPr>
              <a:xfrm>
                <a:off x="9153442" y="325020"/>
                <a:ext cx="208800" cy="208800"/>
              </a:xfrm>
              <a:prstGeom prst="rect">
                <a:avLst/>
              </a:prstGeom>
            </p:spPr>
          </p:pic>
        </p:grpSp>
        <p:grpSp>
          <p:nvGrpSpPr>
            <p:cNvPr id="32" name="Group 31">
              <a:extLst>
                <a:ext uri="{FF2B5EF4-FFF2-40B4-BE49-F238E27FC236}">
                  <a16:creationId xmlns:a16="http://schemas.microsoft.com/office/drawing/2014/main" id="{B04964E2-83EA-356F-4C7C-2CD5C101E0B4}"/>
                </a:ext>
              </a:extLst>
            </p:cNvPr>
            <p:cNvGrpSpPr/>
            <p:nvPr/>
          </p:nvGrpSpPr>
          <p:grpSpPr>
            <a:xfrm>
              <a:off x="9910420" y="279077"/>
              <a:ext cx="293922" cy="300685"/>
              <a:chOff x="9910420" y="279077"/>
              <a:chExt cx="293922" cy="300685"/>
            </a:xfrm>
          </p:grpSpPr>
          <p:sp>
            <p:nvSpPr>
              <p:cNvPr id="37" name="Rounded Rectangle 36">
                <a:extLst>
                  <a:ext uri="{FF2B5EF4-FFF2-40B4-BE49-F238E27FC236}">
                    <a16:creationId xmlns:a16="http://schemas.microsoft.com/office/drawing/2014/main" id="{33CB428A-A857-B424-761A-559E8D56C449}"/>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8" name="Picture 37" descr="A circular object with dots&#10;&#10;Description automatically generated with medium confidence">
                <a:extLst>
                  <a:ext uri="{FF2B5EF4-FFF2-40B4-BE49-F238E27FC236}">
                    <a16:creationId xmlns:a16="http://schemas.microsoft.com/office/drawing/2014/main" id="{9946B562-0350-BF4C-D9EF-CFE3447B9F41}"/>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44" name="Group 43">
              <a:extLst>
                <a:ext uri="{FF2B5EF4-FFF2-40B4-BE49-F238E27FC236}">
                  <a16:creationId xmlns:a16="http://schemas.microsoft.com/office/drawing/2014/main" id="{3EBB7D39-3629-963E-7546-124D64E153C9}"/>
                </a:ext>
              </a:extLst>
            </p:cNvPr>
            <p:cNvGrpSpPr/>
            <p:nvPr/>
          </p:nvGrpSpPr>
          <p:grpSpPr>
            <a:xfrm>
              <a:off x="8712387" y="279076"/>
              <a:ext cx="293922" cy="300685"/>
              <a:chOff x="8712387" y="279076"/>
              <a:chExt cx="293922" cy="300685"/>
            </a:xfrm>
          </p:grpSpPr>
          <p:sp>
            <p:nvSpPr>
              <p:cNvPr id="39" name="Rounded Rectangle 38">
                <a:extLst>
                  <a:ext uri="{FF2B5EF4-FFF2-40B4-BE49-F238E27FC236}">
                    <a16:creationId xmlns:a16="http://schemas.microsoft.com/office/drawing/2014/main" id="{A33878F8-FFAF-B9EC-B8F5-A76BA59D84BF}"/>
                  </a:ext>
                </a:extLst>
              </p:cNvPr>
              <p:cNvSpPr>
                <a:spLocks noChangeAspect="1"/>
              </p:cNvSpPr>
              <p:nvPr/>
            </p:nvSpPr>
            <p:spPr>
              <a:xfrm rot="18824547">
                <a:off x="8709005"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3" name="Picture 32">
                <a:extLst>
                  <a:ext uri="{FF2B5EF4-FFF2-40B4-BE49-F238E27FC236}">
                    <a16:creationId xmlns:a16="http://schemas.microsoft.com/office/drawing/2014/main" id="{086284A0-54CE-A43F-B20E-D07EF250E756}"/>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nvGrpSpPr>
            <p:cNvPr id="46" name="Group 45">
              <a:extLst>
                <a:ext uri="{FF2B5EF4-FFF2-40B4-BE49-F238E27FC236}">
                  <a16:creationId xmlns:a16="http://schemas.microsoft.com/office/drawing/2014/main" id="{4A1A6AAE-E89D-7A5E-1A09-B4AC093C9C03}"/>
                </a:ext>
              </a:extLst>
            </p:cNvPr>
            <p:cNvGrpSpPr/>
            <p:nvPr/>
          </p:nvGrpSpPr>
          <p:grpSpPr>
            <a:xfrm>
              <a:off x="7916731" y="284794"/>
              <a:ext cx="293922" cy="300685"/>
              <a:chOff x="7916731" y="284794"/>
              <a:chExt cx="293922" cy="300685"/>
            </a:xfrm>
          </p:grpSpPr>
          <p:sp>
            <p:nvSpPr>
              <p:cNvPr id="28" name="Rounded Rectangle 27">
                <a:extLst>
                  <a:ext uri="{FF2B5EF4-FFF2-40B4-BE49-F238E27FC236}">
                    <a16:creationId xmlns:a16="http://schemas.microsoft.com/office/drawing/2014/main" id="{4383E49D-F315-C467-4381-7F0DFEDA07F0}"/>
                  </a:ext>
                </a:extLst>
              </p:cNvPr>
              <p:cNvSpPr>
                <a:spLocks noChangeAspect="1"/>
              </p:cNvSpPr>
              <p:nvPr/>
            </p:nvSpPr>
            <p:spPr>
              <a:xfrm rot="18824547">
                <a:off x="7913349"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4" name="Picture 33">
                <a:extLst>
                  <a:ext uri="{FF2B5EF4-FFF2-40B4-BE49-F238E27FC236}">
                    <a16:creationId xmlns:a16="http://schemas.microsoft.com/office/drawing/2014/main" id="{96194F08-4508-20D9-57B1-DBDA508FBCA4}"/>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grpSp>
        <p:sp>
          <p:nvSpPr>
            <p:cNvPr id="35" name="Rounded Rectangle 34">
              <a:extLst>
                <a:ext uri="{FF2B5EF4-FFF2-40B4-BE49-F238E27FC236}">
                  <a16:creationId xmlns:a16="http://schemas.microsoft.com/office/drawing/2014/main" id="{0328673A-779B-61A7-6AD5-A884F371BD34}"/>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6" name="Picture 35">
              <a:extLst>
                <a:ext uri="{FF2B5EF4-FFF2-40B4-BE49-F238E27FC236}">
                  <a16:creationId xmlns:a16="http://schemas.microsoft.com/office/drawing/2014/main" id="{765D4C46-9B09-1EF4-2E7F-CE81903467BF}"/>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grpSp>
        <p:nvGrpSpPr>
          <p:cNvPr id="55" name="Group 54">
            <a:extLst>
              <a:ext uri="{FF2B5EF4-FFF2-40B4-BE49-F238E27FC236}">
                <a16:creationId xmlns:a16="http://schemas.microsoft.com/office/drawing/2014/main" id="{2C38C5E7-7C98-1AB7-A02D-F9D2F56A2926}"/>
              </a:ext>
            </a:extLst>
          </p:cNvPr>
          <p:cNvGrpSpPr/>
          <p:nvPr/>
        </p:nvGrpSpPr>
        <p:grpSpPr>
          <a:xfrm>
            <a:off x="750927" y="2680135"/>
            <a:ext cx="1081571" cy="1091392"/>
            <a:chOff x="665386" y="2980171"/>
            <a:chExt cx="1081571" cy="1091392"/>
          </a:xfrm>
          <a:effectLst>
            <a:outerShdw blurRad="114127" dist="173709" dir="5400000" sx="99603" sy="99603" algn="ctr" rotWithShape="0">
              <a:schemeClr val="accent2">
                <a:alpha val="10000"/>
              </a:schemeClr>
            </a:outerShdw>
          </a:effectLst>
        </p:grpSpPr>
        <p:sp>
          <p:nvSpPr>
            <p:cNvPr id="48" name="Rounded Rectangle 47">
              <a:extLst>
                <a:ext uri="{FF2B5EF4-FFF2-40B4-BE49-F238E27FC236}">
                  <a16:creationId xmlns:a16="http://schemas.microsoft.com/office/drawing/2014/main" id="{9F516A86-C7F3-708A-349F-C8D72AF7E8B6}"/>
                </a:ext>
              </a:extLst>
            </p:cNvPr>
            <p:cNvSpPr/>
            <p:nvPr/>
          </p:nvSpPr>
          <p:spPr>
            <a:xfrm rot="2700000">
              <a:off x="665386" y="3029054"/>
              <a:ext cx="1042509" cy="1042509"/>
            </a:xfrm>
            <a:prstGeom prst="roundRect">
              <a:avLst>
                <a:gd name="adj" fmla="val 8937"/>
              </a:avLst>
            </a:prstGeom>
            <a:ln>
              <a:noFill/>
            </a:ln>
            <a:effectLst>
              <a:outerShdw blurRad="139181" dist="38100" dir="5400000" sx="106195" sy="106195" algn="t" rotWithShape="0">
                <a:schemeClr val="accent2">
                  <a:lumMod val="60000"/>
                  <a:lumOff val="40000"/>
                  <a:alpha val="50766"/>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TextBox 50">
              <a:extLst>
                <a:ext uri="{FF2B5EF4-FFF2-40B4-BE49-F238E27FC236}">
                  <a16:creationId xmlns:a16="http://schemas.microsoft.com/office/drawing/2014/main" id="{C4974583-252D-6445-0FA4-0564C8AE3C34}"/>
                </a:ext>
              </a:extLst>
            </p:cNvPr>
            <p:cNvSpPr txBox="1"/>
            <p:nvPr/>
          </p:nvSpPr>
          <p:spPr>
            <a:xfrm>
              <a:off x="889318" y="2980171"/>
              <a:ext cx="648608" cy="492443"/>
            </a:xfrm>
            <a:prstGeom prst="rect">
              <a:avLst/>
            </a:prstGeom>
            <a:noFill/>
          </p:spPr>
          <p:txBody>
            <a:bodyPr wrap="square" lIns="0" tIns="0" rIns="0" bIns="0" rtlCol="0">
              <a:spAutoFit/>
            </a:bodyPr>
            <a:lstStyle/>
            <a:p>
              <a:pPr algn="ctr"/>
              <a:r>
                <a:rPr lang="en-US" sz="3200" b="1" spc="-150">
                  <a:solidFill>
                    <a:schemeClr val="bg1"/>
                  </a:solidFill>
                </a:rPr>
                <a:t>36</a:t>
              </a:r>
              <a:r>
                <a:rPr lang="en-US" sz="2000" b="1" spc="-150">
                  <a:solidFill>
                    <a:schemeClr val="bg1"/>
                  </a:solidFill>
                </a:rPr>
                <a:t>%</a:t>
              </a:r>
              <a:endParaRPr lang="en-US" sz="3200" b="1" spc="-150">
                <a:solidFill>
                  <a:schemeClr val="bg1"/>
                </a:solidFill>
              </a:endParaRPr>
            </a:p>
          </p:txBody>
        </p:sp>
        <p:sp>
          <p:nvSpPr>
            <p:cNvPr id="49" name="TextBox 48">
              <a:extLst>
                <a:ext uri="{FF2B5EF4-FFF2-40B4-BE49-F238E27FC236}">
                  <a16:creationId xmlns:a16="http://schemas.microsoft.com/office/drawing/2014/main" id="{AA1E7C20-06A2-F5E7-4300-2CBCE4460D4A}"/>
                </a:ext>
              </a:extLst>
            </p:cNvPr>
            <p:cNvSpPr txBox="1"/>
            <p:nvPr/>
          </p:nvSpPr>
          <p:spPr>
            <a:xfrm>
              <a:off x="680287" y="3439587"/>
              <a:ext cx="1066670" cy="492443"/>
            </a:xfrm>
            <a:prstGeom prst="rect">
              <a:avLst/>
            </a:prstGeom>
            <a:noFill/>
          </p:spPr>
          <p:txBody>
            <a:bodyPr wrap="square" lIns="0" tIns="0" rIns="0" bIns="0" rtlCol="0">
              <a:spAutoFit/>
            </a:bodyPr>
            <a:lstStyle/>
            <a:p>
              <a:pPr algn="ctr"/>
              <a:r>
                <a:rPr lang="en-US" sz="1050" b="1">
                  <a:solidFill>
                    <a:schemeClr val="bg1"/>
                  </a:solidFill>
                  <a:latin typeface="+mj-lt"/>
                </a:rPr>
                <a:t>o</a:t>
              </a:r>
              <a:r>
                <a:rPr lang="en-US" sz="1050" b="1" kern="1200">
                  <a:solidFill>
                    <a:schemeClr val="bg1"/>
                  </a:solidFill>
                  <a:latin typeface="+mj-lt"/>
                  <a:ea typeface="+mn-ea"/>
                  <a:cs typeface="+mn-cs"/>
                </a:rPr>
                <a:t>f the gender pay gap attributed to gender </a:t>
              </a:r>
              <a:r>
                <a:rPr lang="en-US" sz="1100" b="1" kern="1200">
                  <a:solidFill>
                    <a:schemeClr val="bg1"/>
                  </a:solidFill>
                  <a:latin typeface="+mj-lt"/>
                  <a:ea typeface="+mn-ea"/>
                  <a:cs typeface="+mn-cs"/>
                </a:rPr>
                <a:t>bias*</a:t>
              </a:r>
              <a:endParaRPr lang="en-US" sz="1050" b="1" kern="1200">
                <a:solidFill>
                  <a:schemeClr val="bg1"/>
                </a:solidFill>
                <a:latin typeface="+mn-lt"/>
                <a:ea typeface="+mn-ea"/>
                <a:cs typeface="+mn-cs"/>
              </a:endParaRPr>
            </a:p>
          </p:txBody>
        </p:sp>
      </p:grpSp>
      <p:sp>
        <p:nvSpPr>
          <p:cNvPr id="61" name="Title 5">
            <a:extLst>
              <a:ext uri="{FF2B5EF4-FFF2-40B4-BE49-F238E27FC236}">
                <a16:creationId xmlns:a16="http://schemas.microsoft.com/office/drawing/2014/main" id="{33FB17AB-C516-281B-AF49-1755EBCB03B8}"/>
              </a:ext>
            </a:extLst>
          </p:cNvPr>
          <p:cNvSpPr txBox="1">
            <a:spLocks/>
          </p:cNvSpPr>
          <p:nvPr/>
        </p:nvSpPr>
        <p:spPr bwMode="gray">
          <a:xfrm>
            <a:off x="446881" y="346734"/>
            <a:ext cx="9361286" cy="504000"/>
          </a:xfrm>
          <a:prstGeom prst="rect">
            <a:avLst/>
          </a:prstGeom>
        </p:spPr>
        <p:txBody>
          <a:bodyPr vert="horz" lIns="91440" tIns="45720" rIns="91440" bIns="45720" rtlCol="0" anchor="ctr">
            <a:noAutofit/>
          </a:bodyPr>
          <a:lst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a:lstStyle>
          <a:p>
            <a:r>
              <a:rPr lang="en-AU" sz="2600" spc="-30">
                <a:latin typeface="+mj-lt"/>
              </a:rPr>
              <a:t>5. </a:t>
            </a:r>
            <a:r>
              <a:rPr lang="en-AU" sz="2600" spc="-30"/>
              <a:t>Key drivers of gender pay gaps in our organisation</a:t>
            </a:r>
          </a:p>
        </p:txBody>
      </p:sp>
      <p:sp>
        <p:nvSpPr>
          <p:cNvPr id="4" name="TextBox 3">
            <a:extLst>
              <a:ext uri="{FF2B5EF4-FFF2-40B4-BE49-F238E27FC236}">
                <a16:creationId xmlns:a16="http://schemas.microsoft.com/office/drawing/2014/main" id="{DF029766-B559-29A5-6443-D45806355A2B}"/>
              </a:ext>
            </a:extLst>
          </p:cNvPr>
          <p:cNvSpPr txBox="1"/>
          <p:nvPr/>
        </p:nvSpPr>
        <p:spPr>
          <a:xfrm>
            <a:off x="4833512" y="5117335"/>
            <a:ext cx="5345898" cy="1572062"/>
          </a:xfrm>
          <a:prstGeom prst="wedgeRoundRectCallout">
            <a:avLst>
              <a:gd name="adj1" fmla="val 56773"/>
              <a:gd name="adj2" fmla="val 46490"/>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The drivers of gender pay gaps are largely due to the interplay of three key factors:</a:t>
            </a:r>
          </a:p>
          <a:p>
            <a:pPr marL="404813" lvl="1" indent="-230188">
              <a:buClr>
                <a:schemeClr val="accent1"/>
              </a:buClr>
              <a:buFont typeface="+mj-lt"/>
              <a:buAutoNum type="arabicPeriod"/>
            </a:pPr>
            <a:r>
              <a:rPr lang="en-GB" sz="1050">
                <a:solidFill>
                  <a:schemeClr val="accent4">
                    <a:lumMod val="50000"/>
                  </a:schemeClr>
                </a:solidFill>
              </a:rPr>
              <a:t>Gender bias in remuneration decisions, systems and processes</a:t>
            </a:r>
          </a:p>
          <a:p>
            <a:pPr marL="404813" lvl="1" indent="-230188">
              <a:buClr>
                <a:schemeClr val="accent1"/>
              </a:buClr>
              <a:buFont typeface="+mj-lt"/>
              <a:buAutoNum type="arabicPeriod"/>
            </a:pPr>
            <a:r>
              <a:rPr lang="en-GB" sz="1050">
                <a:solidFill>
                  <a:schemeClr val="accent4">
                    <a:lumMod val="50000"/>
                  </a:schemeClr>
                </a:solidFill>
              </a:rPr>
              <a:t>Job type, including occupational, hierarchical and industry segregation</a:t>
            </a:r>
          </a:p>
          <a:p>
            <a:pPr marL="404813" lvl="1" indent="-230188">
              <a:buClr>
                <a:schemeClr val="accent1"/>
              </a:buClr>
              <a:buFont typeface="+mj-lt"/>
              <a:buAutoNum type="arabicPeriod"/>
            </a:pPr>
            <a:r>
              <a:rPr lang="en-GB" sz="1050">
                <a:solidFill>
                  <a:schemeClr val="accent4">
                    <a:lumMod val="50000"/>
                  </a:schemeClr>
                </a:solidFill>
              </a:rPr>
              <a:t>Care, family and workforce participation.</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These factors play out in all the settings that we work across – organisation, industry/sector and national/societal.</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These questions may offer additional insights or guidance.</a:t>
            </a:r>
          </a:p>
        </p:txBody>
      </p:sp>
    </p:spTree>
    <p:extLst>
      <p:ext uri="{BB962C8B-B14F-4D97-AF65-F5344CB8AC3E}">
        <p14:creationId xmlns:p14="http://schemas.microsoft.com/office/powerpoint/2010/main" val="217575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grey and black background&#10;&#10;Description automatically generated">
            <a:extLst>
              <a:ext uri="{FF2B5EF4-FFF2-40B4-BE49-F238E27FC236}">
                <a16:creationId xmlns:a16="http://schemas.microsoft.com/office/drawing/2014/main" id="{7BB1D5CA-C8C6-D4E8-07DD-E4CB52D77E27}"/>
              </a:ext>
            </a:extLst>
          </p:cNvPr>
          <p:cNvPicPr>
            <a:picLocks noGrp="1" noRot="1" noMove="1" noResize="1" noEditPoints="1" noAdjustHandles="1" noChangeArrowheads="1" noChangeShapeType="1" noCrop="1"/>
          </p:cNvPicPr>
          <p:nvPr/>
        </p:nvPicPr>
        <p:blipFill rotWithShape="1">
          <a:blip r:embed="rId2"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1" y="0"/>
            <a:ext cx="10691813" cy="7559675"/>
          </a:xfrm>
          <a:prstGeom prst="rect">
            <a:avLst/>
          </a:prstGeom>
        </p:spPr>
      </p:pic>
      <p:sp>
        <p:nvSpPr>
          <p:cNvPr id="49" name="Rectangle 48">
            <a:extLst>
              <a:ext uri="{FF2B5EF4-FFF2-40B4-BE49-F238E27FC236}">
                <a16:creationId xmlns:a16="http://schemas.microsoft.com/office/drawing/2014/main" id="{31722883-FB03-F297-CEC2-CF18585E3416}"/>
              </a:ext>
            </a:extLst>
          </p:cNvPr>
          <p:cNvSpPr/>
          <p:nvPr/>
        </p:nvSpPr>
        <p:spPr>
          <a:xfrm>
            <a:off x="521481" y="1625338"/>
            <a:ext cx="1501398" cy="5504839"/>
          </a:xfrm>
          <a:prstGeom prst="rect">
            <a:avLst/>
          </a:prstGeom>
          <a:gradFill flip="none" rotWithShape="1">
            <a:gsLst>
              <a:gs pos="100000">
                <a:schemeClr val="bg1"/>
              </a:gs>
              <a:gs pos="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000" indent="-72000"/>
            <a:endParaRPr lang="en-AU" sz="1050">
              <a:solidFill>
                <a:schemeClr val="tx1"/>
              </a:solidFill>
            </a:endParaRPr>
          </a:p>
        </p:txBody>
      </p:sp>
      <p:graphicFrame>
        <p:nvGraphicFramePr>
          <p:cNvPr id="4" name="Table 7">
            <a:extLst>
              <a:ext uri="{FF2B5EF4-FFF2-40B4-BE49-F238E27FC236}">
                <a16:creationId xmlns:a16="http://schemas.microsoft.com/office/drawing/2014/main" id="{2A38821D-268B-D4E0-94BF-C3A64AC897CC}"/>
              </a:ext>
            </a:extLst>
          </p:cNvPr>
          <p:cNvGraphicFramePr>
            <a:graphicFrameLocks/>
          </p:cNvGraphicFramePr>
          <p:nvPr>
            <p:extLst>
              <p:ext uri="{D42A27DB-BD31-4B8C-83A1-F6EECF244321}">
                <p14:modId xmlns:p14="http://schemas.microsoft.com/office/powerpoint/2010/main" val="3106878074"/>
              </p:ext>
            </p:extLst>
          </p:nvPr>
        </p:nvGraphicFramePr>
        <p:xfrm>
          <a:off x="525270" y="1331566"/>
          <a:ext cx="9686852" cy="5815899"/>
        </p:xfrm>
        <a:graphic>
          <a:graphicData uri="http://schemas.openxmlformats.org/drawingml/2006/table">
            <a:tbl>
              <a:tblPr firstRow="1" bandRow="1">
                <a:tableStyleId>{69012ECD-51FC-41F1-AA8D-1B2483CD663E}</a:tableStyleId>
              </a:tblPr>
              <a:tblGrid>
                <a:gridCol w="1508268">
                  <a:extLst>
                    <a:ext uri="{9D8B030D-6E8A-4147-A177-3AD203B41FA5}">
                      <a16:colId xmlns:a16="http://schemas.microsoft.com/office/drawing/2014/main" val="2814799466"/>
                    </a:ext>
                  </a:extLst>
                </a:gridCol>
                <a:gridCol w="1656184">
                  <a:extLst>
                    <a:ext uri="{9D8B030D-6E8A-4147-A177-3AD203B41FA5}">
                      <a16:colId xmlns:a16="http://schemas.microsoft.com/office/drawing/2014/main" val="110435023"/>
                    </a:ext>
                  </a:extLst>
                </a:gridCol>
                <a:gridCol w="4608512">
                  <a:extLst>
                    <a:ext uri="{9D8B030D-6E8A-4147-A177-3AD203B41FA5}">
                      <a16:colId xmlns:a16="http://schemas.microsoft.com/office/drawing/2014/main" val="631489033"/>
                    </a:ext>
                  </a:extLst>
                </a:gridCol>
                <a:gridCol w="1913888">
                  <a:extLst>
                    <a:ext uri="{9D8B030D-6E8A-4147-A177-3AD203B41FA5}">
                      <a16:colId xmlns:a16="http://schemas.microsoft.com/office/drawing/2014/main" val="112460553"/>
                    </a:ext>
                  </a:extLst>
                </a:gridCol>
              </a:tblGrid>
              <a:tr h="287769">
                <a:tc>
                  <a:txBody>
                    <a:bodyPr/>
                    <a:lstStyle/>
                    <a:p>
                      <a:pPr marL="0" algn="ctr" defTabSz="986912" rtl="0" eaLnBrk="1" latinLnBrk="0" hangingPunct="1"/>
                      <a:r>
                        <a:rPr lang="en-AU" sz="1200" b="1" kern="1200">
                          <a:solidFill>
                            <a:schemeClr val="bg1"/>
                          </a:solidFill>
                          <a:latin typeface="+mn-lt"/>
                          <a:ea typeface="+mn-ea"/>
                          <a:cs typeface="+mn-cs"/>
                        </a:rPr>
                        <a:t>Key driver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AU" sz="1200"/>
                        <a:t>Explanation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AU" sz="1200"/>
                        <a:t>Ideas for further investigation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AU" sz="1200"/>
                        <a:t>How this plays out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370281344"/>
                  </a:ext>
                </a:extLst>
              </a:tr>
              <a:tr h="1811878">
                <a:tc rowSpan="3">
                  <a:txBody>
                    <a:bodyPr/>
                    <a:lstStyle/>
                    <a:p>
                      <a:pPr algn="ctr"/>
                      <a:endParaRPr lang="en-US" sz="1200" b="1" kern="120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a:solidFill>
                            <a:schemeClr val="accent2"/>
                          </a:solidFill>
                        </a:rPr>
                        <a:t>Occupational segregation is the distribution of workers across and </a:t>
                      </a:r>
                      <a:br>
                        <a:rPr lang="en-US" sz="1100">
                          <a:solidFill>
                            <a:schemeClr val="accent2"/>
                          </a:solidFill>
                        </a:rPr>
                      </a:br>
                      <a:r>
                        <a:rPr lang="en-US" sz="1100">
                          <a:solidFill>
                            <a:schemeClr val="accent2"/>
                          </a:solidFill>
                        </a:rPr>
                        <a:t>within occupations, </a:t>
                      </a:r>
                      <a:br>
                        <a:rPr lang="en-US" sz="1100">
                          <a:solidFill>
                            <a:schemeClr val="accent2"/>
                          </a:solidFill>
                        </a:rPr>
                      </a:br>
                      <a:r>
                        <a:rPr lang="en-US" sz="1100">
                          <a:solidFill>
                            <a:schemeClr val="accent2"/>
                          </a:solidFill>
                        </a:rPr>
                        <a:t>based on demographic characteristics, most often gender.</a:t>
                      </a:r>
                      <a:endParaRPr lang="en-AU" sz="1100">
                        <a:solidFill>
                          <a:schemeClr val="accent2"/>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Is there gender balance in both functional and operational roles?</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Are there critical roles on the pathway to CEO that are gender-imbalanced?</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What roles and functions have the lowest and highest gender pay gaps? </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Are any job families highly gendered and incurring significant differences in remuneration?</a:t>
                      </a:r>
                    </a:p>
                    <a:p>
                      <a:pPr marL="0" marR="0" lvl="2" indent="0" algn="l" defTabSz="986912" rtl="0" eaLnBrk="1" fontAlgn="auto" latinLnBrk="0" hangingPunct="1">
                        <a:lnSpc>
                          <a:spcPct val="100000"/>
                        </a:lnSpc>
                        <a:spcBef>
                          <a:spcPts val="400"/>
                        </a:spcBef>
                        <a:spcAft>
                          <a:spcPts val="100"/>
                        </a:spcAft>
                        <a:buClr>
                          <a:schemeClr val="accent1"/>
                        </a:buClr>
                        <a:buSzPct val="100000"/>
                        <a:buFont typeface="Wingdings 2" panose="05020102010507070707" pitchFamily="18" charset="2"/>
                        <a:buNone/>
                        <a:tabLst>
                          <a:tab pos="215900" algn="l"/>
                        </a:tabLst>
                        <a:defRPr/>
                      </a:pPr>
                      <a:r>
                        <a:rPr lang="en-US" sz="1100" b="1" kern="1200">
                          <a:solidFill>
                            <a:schemeClr val="accent2"/>
                          </a:solidFill>
                          <a:latin typeface="+mj-lt"/>
                          <a:ea typeface="+mn-ea"/>
                          <a:cs typeface="+mn-cs"/>
                        </a:rPr>
                        <a:t>Areas to investigate:</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What barriers are preventing women from gaining employment in these roles?</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What biases and/or structural barriers are at play?</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None/>
                        <a:tabLst>
                          <a:tab pos="215900" algn="l"/>
                        </a:tabLst>
                        <a:defRPr/>
                      </a:pPr>
                      <a:endParaRPr lang="en-AU" sz="1100" kern="1200">
                        <a:solidFill>
                          <a:schemeClr val="tx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9558887"/>
                  </a:ext>
                </a:extLst>
              </a:tr>
              <a:tr h="2580872">
                <a:tc vMerge="1">
                  <a:txBody>
                    <a:bodyPr/>
                    <a:lstStyle/>
                    <a:p>
                      <a:pPr algn="ctr"/>
                      <a:r>
                        <a:rPr lang="en-US" sz="1200" b="1" kern="1200">
                          <a:solidFill>
                            <a:schemeClr val="bg1"/>
                          </a:solidFill>
                          <a:latin typeface="+mn-lt"/>
                          <a:ea typeface="+mn-ea"/>
                          <a:cs typeface="+mn-cs"/>
                        </a:rPr>
                        <a:t>a</a:t>
                      </a:r>
                    </a:p>
                  </a:txBody>
                  <a:tcPr vert="vert27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US" sz="1100">
                          <a:solidFill>
                            <a:schemeClr val="accent2"/>
                          </a:solidFill>
                        </a:rPr>
                        <a:t>Hierarchical segregation </a:t>
                      </a:r>
                      <a:br>
                        <a:rPr lang="en-US" sz="1100">
                          <a:solidFill>
                            <a:schemeClr val="accent2"/>
                          </a:solidFill>
                        </a:rPr>
                      </a:br>
                      <a:r>
                        <a:rPr lang="en-US" sz="1100">
                          <a:solidFill>
                            <a:schemeClr val="accent2"/>
                          </a:solidFill>
                        </a:rPr>
                        <a:t>is the unequal distribution of men and women throughout the levels of leadership in an </a:t>
                      </a:r>
                      <a:r>
                        <a:rPr lang="en-US" sz="1100" err="1">
                          <a:solidFill>
                            <a:schemeClr val="accent2"/>
                          </a:solidFill>
                        </a:rPr>
                        <a:t>organisation</a:t>
                      </a:r>
                      <a:r>
                        <a:rPr lang="en-US" sz="1100">
                          <a:solidFill>
                            <a:schemeClr val="accent2"/>
                          </a:solidFill>
                        </a:rPr>
                        <a:t>.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Do you have gender imbalance at different levels of leadership and/or in different quartiles?</a:t>
                      </a:r>
                    </a:p>
                    <a:p>
                      <a:pPr marL="0" marR="0" lvl="2" indent="0" algn="l" defTabSz="986912" rtl="0" eaLnBrk="1" fontAlgn="auto" latinLnBrk="0" hangingPunct="1">
                        <a:lnSpc>
                          <a:spcPct val="100000"/>
                        </a:lnSpc>
                        <a:spcBef>
                          <a:spcPts val="400"/>
                        </a:spcBef>
                        <a:spcAft>
                          <a:spcPts val="100"/>
                        </a:spcAft>
                        <a:buClr>
                          <a:schemeClr val="accent1"/>
                        </a:buClr>
                        <a:buSzPct val="100000"/>
                        <a:buFont typeface="Wingdings 2" panose="05020102010507070707" pitchFamily="18" charset="2"/>
                        <a:buNone/>
                        <a:tabLst>
                          <a:tab pos="215900" algn="l"/>
                        </a:tabLst>
                        <a:defRPr/>
                      </a:pPr>
                      <a:r>
                        <a:rPr lang="en-US" sz="1100" b="1" kern="1200">
                          <a:solidFill>
                            <a:schemeClr val="accent2"/>
                          </a:solidFill>
                          <a:latin typeface="+mj-lt"/>
                          <a:ea typeface="+mn-ea"/>
                          <a:cs typeface="+mn-cs"/>
                        </a:rPr>
                        <a:t>Areas to investigate:</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Is there gender imbalance in your promotions and external recruitment?</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Is there gender balance in high-profile or development projects and assignments?</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Are women more likely to be recruited into lower-paid roles?</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Is there gender balance in succession planning?</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Do you offer flexibility, including part-time work and job sharing across leadership levels including senior roles?</a:t>
                      </a:r>
                      <a:endParaRPr lang="en-AU" sz="1100" kern="1200">
                        <a:solidFill>
                          <a:schemeClr val="tx1"/>
                        </a:solidFill>
                        <a:latin typeface="+mn-lt"/>
                        <a:ea typeface="+mn-ea"/>
                        <a:cs typeface="+mn-cs"/>
                      </a:endParaRP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Do men and women leave your </a:t>
                      </a:r>
                      <a:r>
                        <a:rPr lang="en-US" sz="1100" kern="1200" err="1">
                          <a:solidFill>
                            <a:schemeClr val="tx1"/>
                          </a:solidFill>
                          <a:latin typeface="+mn-lt"/>
                          <a:ea typeface="+mn-ea"/>
                          <a:cs typeface="+mn-cs"/>
                        </a:rPr>
                        <a:t>organisation</a:t>
                      </a:r>
                      <a:r>
                        <a:rPr lang="en-US" sz="1100" kern="1200">
                          <a:solidFill>
                            <a:schemeClr val="tx1"/>
                          </a:solidFill>
                          <a:latin typeface="+mn-lt"/>
                          <a:ea typeface="+mn-ea"/>
                          <a:cs typeface="+mn-cs"/>
                        </a:rPr>
                        <a:t> at different rates? </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What are the barriers preventing women from being recruited or promoted into senior roles? What biases and/or structural barriers are at play?</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endParaRPr lang="en-US" sz="1200" kern="1200">
                        <a:solidFill>
                          <a:schemeClr val="tx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236111"/>
                  </a:ext>
                </a:extLst>
              </a:tr>
              <a:tr h="1015184">
                <a:tc vMerge="1">
                  <a:txBody>
                    <a:bodyPr/>
                    <a:lstStyle/>
                    <a:p>
                      <a:pPr algn="ctr"/>
                      <a:endParaRPr lang="en-US" sz="1200" b="1" kern="1200">
                        <a:solidFill>
                          <a:schemeClr val="bg1"/>
                        </a:solidFill>
                        <a:latin typeface="+mn-lt"/>
                        <a:ea typeface="+mn-ea"/>
                        <a:cs typeface="+mn-cs"/>
                      </a:endParaRPr>
                    </a:p>
                  </a:txBody>
                  <a:tcPr vert="vert27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US" sz="1100">
                          <a:solidFill>
                            <a:schemeClr val="accent2"/>
                          </a:solidFill>
                        </a:rPr>
                        <a:t>Industry segregation is where significant gender imbalance occurs across the workforce.</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At an industry level, is there a significant gender imbalance?</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Are women disproportionally hired into lower-level, lower-paid roles? </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What are the systemic issues, barriers and biases that led to this situation?</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Is there an under-valuation of typically </a:t>
                      </a:r>
                      <a:r>
                        <a:rPr lang="en-US" sz="1100" kern="1200" err="1">
                          <a:solidFill>
                            <a:schemeClr val="tx1"/>
                          </a:solidFill>
                          <a:latin typeface="+mn-lt"/>
                          <a:ea typeface="+mn-ea"/>
                          <a:cs typeface="+mn-cs"/>
                        </a:rPr>
                        <a:t>feminised</a:t>
                      </a:r>
                      <a:r>
                        <a:rPr lang="en-US" sz="1100" kern="1200">
                          <a:solidFill>
                            <a:schemeClr val="tx1"/>
                          </a:solidFill>
                          <a:latin typeface="+mn-lt"/>
                          <a:ea typeface="+mn-ea"/>
                          <a:cs typeface="+mn-cs"/>
                        </a:rPr>
                        <a:t> roles in the industry or sector, and if so what is the driver (e.g. historical practice or Enterprise Agreements)?</a:t>
                      </a:r>
                      <a:endParaRPr lang="en-AU" sz="1100" kern="1200">
                        <a:solidFill>
                          <a:schemeClr val="tx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endParaRPr lang="en-AU" sz="1200" kern="1200">
                        <a:solidFill>
                          <a:schemeClr val="tx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1955103"/>
                  </a:ext>
                </a:extLst>
              </a:tr>
            </a:tbl>
          </a:graphicData>
        </a:graphic>
      </p:graphicFrame>
      <p:sp>
        <p:nvSpPr>
          <p:cNvPr id="2" name="Slide Number Placeholder 1">
            <a:extLst>
              <a:ext uri="{FF2B5EF4-FFF2-40B4-BE49-F238E27FC236}">
                <a16:creationId xmlns:a16="http://schemas.microsoft.com/office/drawing/2014/main" id="{AEE49E47-09CF-B05C-35FB-2968A017F051}"/>
              </a:ext>
            </a:extLst>
          </p:cNvPr>
          <p:cNvSpPr>
            <a:spLocks noGrp="1"/>
          </p:cNvSpPr>
          <p:nvPr>
            <p:ph type="sldNum" sz="quarter" idx="12"/>
          </p:nvPr>
        </p:nvSpPr>
        <p:spPr/>
        <p:txBody>
          <a:bodyPr/>
          <a:lstStyle/>
          <a:p>
            <a:fld id="{7E443CD1-5791-4D26-8C69-14AAA2881EA1}" type="slidenum">
              <a:rPr lang="en-GB" noProof="0" smtClean="0"/>
              <a:pPr/>
              <a:t>17</a:t>
            </a:fld>
            <a:endParaRPr lang="en-GB" noProof="0"/>
          </a:p>
        </p:txBody>
      </p:sp>
      <p:grpSp>
        <p:nvGrpSpPr>
          <p:cNvPr id="21" name="Group 20">
            <a:extLst>
              <a:ext uri="{FF2B5EF4-FFF2-40B4-BE49-F238E27FC236}">
                <a16:creationId xmlns:a16="http://schemas.microsoft.com/office/drawing/2014/main" id="{BE5EEE7C-6CB3-66C1-99DA-1892E6B6AADA}"/>
              </a:ext>
            </a:extLst>
          </p:cNvPr>
          <p:cNvGrpSpPr/>
          <p:nvPr/>
        </p:nvGrpSpPr>
        <p:grpSpPr>
          <a:xfrm>
            <a:off x="738845" y="2051645"/>
            <a:ext cx="1066669" cy="1121054"/>
            <a:chOff x="653304" y="2980171"/>
            <a:chExt cx="1066669" cy="1121054"/>
          </a:xfrm>
          <a:effectLst>
            <a:outerShdw blurRad="114127" dist="173709" dir="5400000" sx="99603" sy="99603" algn="ctr" rotWithShape="0">
              <a:schemeClr val="accent2">
                <a:alpha val="10000"/>
              </a:schemeClr>
            </a:outerShdw>
          </a:effectLst>
        </p:grpSpPr>
        <p:sp>
          <p:nvSpPr>
            <p:cNvPr id="22" name="Rounded Rectangle 21">
              <a:extLst>
                <a:ext uri="{FF2B5EF4-FFF2-40B4-BE49-F238E27FC236}">
                  <a16:creationId xmlns:a16="http://schemas.microsoft.com/office/drawing/2014/main" id="{6F00CA0F-876A-B837-B796-DAF61DDDF9C2}"/>
                </a:ext>
              </a:extLst>
            </p:cNvPr>
            <p:cNvSpPr/>
            <p:nvPr/>
          </p:nvSpPr>
          <p:spPr>
            <a:xfrm rot="2700000">
              <a:off x="665386" y="3029054"/>
              <a:ext cx="1042509" cy="1042509"/>
            </a:xfrm>
            <a:prstGeom prst="roundRect">
              <a:avLst>
                <a:gd name="adj" fmla="val 8937"/>
              </a:avLst>
            </a:prstGeom>
            <a:ln>
              <a:noFill/>
            </a:ln>
            <a:effectLst>
              <a:outerShdw blurRad="139181" dist="38100" dir="5400000" sx="106195" sy="106195" algn="t" rotWithShape="0">
                <a:schemeClr val="accent2">
                  <a:lumMod val="60000"/>
                  <a:lumOff val="40000"/>
                  <a:alpha val="50766"/>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TextBox 22">
              <a:extLst>
                <a:ext uri="{FF2B5EF4-FFF2-40B4-BE49-F238E27FC236}">
                  <a16:creationId xmlns:a16="http://schemas.microsoft.com/office/drawing/2014/main" id="{4579FA6F-FBE0-4AD9-5FDF-4B18DCC25F67}"/>
                </a:ext>
              </a:extLst>
            </p:cNvPr>
            <p:cNvSpPr txBox="1"/>
            <p:nvPr/>
          </p:nvSpPr>
          <p:spPr>
            <a:xfrm>
              <a:off x="889318" y="2980171"/>
              <a:ext cx="648608" cy="492443"/>
            </a:xfrm>
            <a:prstGeom prst="rect">
              <a:avLst/>
            </a:prstGeom>
            <a:noFill/>
          </p:spPr>
          <p:txBody>
            <a:bodyPr wrap="square" lIns="0" tIns="0" rIns="0" bIns="0" rtlCol="0">
              <a:spAutoFit/>
            </a:bodyPr>
            <a:lstStyle/>
            <a:p>
              <a:pPr algn="ctr"/>
              <a:r>
                <a:rPr lang="en-US" sz="3200" b="1" spc="-150">
                  <a:solidFill>
                    <a:schemeClr val="bg1"/>
                  </a:solidFill>
                </a:rPr>
                <a:t>24</a:t>
              </a:r>
              <a:r>
                <a:rPr lang="en-US" sz="2000" b="1" spc="-150">
                  <a:solidFill>
                    <a:schemeClr val="bg1"/>
                  </a:solidFill>
                </a:rPr>
                <a:t>%</a:t>
              </a:r>
              <a:endParaRPr lang="en-US" sz="3200" b="1" spc="-150">
                <a:solidFill>
                  <a:schemeClr val="bg1"/>
                </a:solidFill>
              </a:endParaRPr>
            </a:p>
          </p:txBody>
        </p:sp>
        <p:sp>
          <p:nvSpPr>
            <p:cNvPr id="24" name="TextBox 23">
              <a:extLst>
                <a:ext uri="{FF2B5EF4-FFF2-40B4-BE49-F238E27FC236}">
                  <a16:creationId xmlns:a16="http://schemas.microsoft.com/office/drawing/2014/main" id="{B6475F6B-F5EF-574C-B9CD-9A44F0E5C791}"/>
                </a:ext>
              </a:extLst>
            </p:cNvPr>
            <p:cNvSpPr txBox="1"/>
            <p:nvPr/>
          </p:nvSpPr>
          <p:spPr>
            <a:xfrm>
              <a:off x="653304" y="3454894"/>
              <a:ext cx="1066669" cy="646331"/>
            </a:xfrm>
            <a:prstGeom prst="rect">
              <a:avLst/>
            </a:prstGeom>
            <a:noFill/>
          </p:spPr>
          <p:txBody>
            <a:bodyPr wrap="square" lIns="0" tIns="0" rIns="0" bIns="0" rtlCol="0">
              <a:spAutoFit/>
            </a:bodyPr>
            <a:lstStyle/>
            <a:p>
              <a:pPr algn="ctr"/>
              <a:r>
                <a:rPr lang="en-AU" sz="1050" b="1">
                  <a:solidFill>
                    <a:schemeClr val="bg1"/>
                  </a:solidFill>
                  <a:latin typeface="+mj-lt"/>
                </a:rPr>
                <a:t>of the gender pay gap attributed to type of job*</a:t>
              </a:r>
              <a:endParaRPr lang="en-AU" sz="900" b="1">
                <a:solidFill>
                  <a:schemeClr val="bg1"/>
                </a:solidFill>
              </a:endParaRPr>
            </a:p>
            <a:p>
              <a:pPr algn="ctr"/>
              <a:endParaRPr lang="en-US" sz="1050" b="1" kern="1200">
                <a:solidFill>
                  <a:schemeClr val="bg1"/>
                </a:solidFill>
                <a:latin typeface="+mn-lt"/>
                <a:ea typeface="+mn-ea"/>
                <a:cs typeface="+mn-cs"/>
              </a:endParaRPr>
            </a:p>
          </p:txBody>
        </p:sp>
      </p:grpSp>
      <p:grpSp>
        <p:nvGrpSpPr>
          <p:cNvPr id="75" name="Group 74">
            <a:extLst>
              <a:ext uri="{FF2B5EF4-FFF2-40B4-BE49-F238E27FC236}">
                <a16:creationId xmlns:a16="http://schemas.microsoft.com/office/drawing/2014/main" id="{1DD55B36-E48D-C794-A4DF-EEF355F8E45C}"/>
              </a:ext>
            </a:extLst>
          </p:cNvPr>
          <p:cNvGrpSpPr/>
          <p:nvPr/>
        </p:nvGrpSpPr>
        <p:grpSpPr>
          <a:xfrm>
            <a:off x="7554737" y="449098"/>
            <a:ext cx="2687713" cy="306403"/>
            <a:chOff x="7516629" y="279076"/>
            <a:chExt cx="2687713" cy="306403"/>
          </a:xfrm>
        </p:grpSpPr>
        <p:grpSp>
          <p:nvGrpSpPr>
            <p:cNvPr id="76" name="Group 75">
              <a:extLst>
                <a:ext uri="{FF2B5EF4-FFF2-40B4-BE49-F238E27FC236}">
                  <a16:creationId xmlns:a16="http://schemas.microsoft.com/office/drawing/2014/main" id="{CE939FCE-F242-8E6C-16B5-2ECD4A1E36C6}"/>
                </a:ext>
              </a:extLst>
            </p:cNvPr>
            <p:cNvGrpSpPr/>
            <p:nvPr/>
          </p:nvGrpSpPr>
          <p:grpSpPr>
            <a:xfrm>
              <a:off x="9511452" y="279077"/>
              <a:ext cx="293922" cy="300685"/>
              <a:chOff x="9511452" y="279077"/>
              <a:chExt cx="293922" cy="300685"/>
            </a:xfrm>
          </p:grpSpPr>
          <p:sp>
            <p:nvSpPr>
              <p:cNvPr id="94" name="Rounded Rectangle 93">
                <a:extLst>
                  <a:ext uri="{FF2B5EF4-FFF2-40B4-BE49-F238E27FC236}">
                    <a16:creationId xmlns:a16="http://schemas.microsoft.com/office/drawing/2014/main" id="{3F61E722-50BF-5EDD-3606-7A0F8657A820}"/>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95" name="Picture 94" descr="A black and grey logo&#10;&#10;Description automatically generated with medium confidence">
                <a:extLst>
                  <a:ext uri="{FF2B5EF4-FFF2-40B4-BE49-F238E27FC236}">
                    <a16:creationId xmlns:a16="http://schemas.microsoft.com/office/drawing/2014/main" id="{E7969B02-63EA-15EB-72D9-92D32E73B45E}"/>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77" name="Group 76">
              <a:extLst>
                <a:ext uri="{FF2B5EF4-FFF2-40B4-BE49-F238E27FC236}">
                  <a16:creationId xmlns:a16="http://schemas.microsoft.com/office/drawing/2014/main" id="{2FE2E4DA-F5C1-7CE5-E0F7-8B045D46C36B}"/>
                </a:ext>
              </a:extLst>
            </p:cNvPr>
            <p:cNvGrpSpPr/>
            <p:nvPr/>
          </p:nvGrpSpPr>
          <p:grpSpPr>
            <a:xfrm>
              <a:off x="8316162" y="284794"/>
              <a:ext cx="293922" cy="300685"/>
              <a:chOff x="8316162" y="284794"/>
              <a:chExt cx="293922" cy="300685"/>
            </a:xfrm>
          </p:grpSpPr>
          <p:sp>
            <p:nvSpPr>
              <p:cNvPr id="92" name="Rounded Rectangle 91">
                <a:extLst>
                  <a:ext uri="{FF2B5EF4-FFF2-40B4-BE49-F238E27FC236}">
                    <a16:creationId xmlns:a16="http://schemas.microsoft.com/office/drawing/2014/main" id="{A645BC7A-C16B-1E93-2330-1D395BFCF167}"/>
                  </a:ext>
                </a:extLst>
              </p:cNvPr>
              <p:cNvSpPr>
                <a:spLocks noChangeAspect="1"/>
              </p:cNvSpPr>
              <p:nvPr/>
            </p:nvSpPr>
            <p:spPr>
              <a:xfrm rot="18824547">
                <a:off x="8312780"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93" name="Picture 92">
                <a:extLst>
                  <a:ext uri="{FF2B5EF4-FFF2-40B4-BE49-F238E27FC236}">
                    <a16:creationId xmlns:a16="http://schemas.microsoft.com/office/drawing/2014/main" id="{92AEBCFB-9928-9E09-60E3-A5F1E3DA5F2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rcRect/>
              <a:stretch/>
            </p:blipFill>
            <p:spPr>
              <a:xfrm>
                <a:off x="8346096" y="321444"/>
                <a:ext cx="230846" cy="215953"/>
              </a:xfrm>
              <a:prstGeom prst="rect">
                <a:avLst/>
              </a:prstGeom>
            </p:spPr>
          </p:pic>
        </p:grpSp>
        <p:grpSp>
          <p:nvGrpSpPr>
            <p:cNvPr id="78" name="Group 77">
              <a:extLst>
                <a:ext uri="{FF2B5EF4-FFF2-40B4-BE49-F238E27FC236}">
                  <a16:creationId xmlns:a16="http://schemas.microsoft.com/office/drawing/2014/main" id="{A9449E58-1051-37AF-60EE-439E63806932}"/>
                </a:ext>
              </a:extLst>
            </p:cNvPr>
            <p:cNvGrpSpPr/>
            <p:nvPr/>
          </p:nvGrpSpPr>
          <p:grpSpPr>
            <a:xfrm>
              <a:off x="9110882" y="279077"/>
              <a:ext cx="293922" cy="300685"/>
              <a:chOff x="9110882" y="279077"/>
              <a:chExt cx="293922" cy="300685"/>
            </a:xfrm>
          </p:grpSpPr>
          <p:sp>
            <p:nvSpPr>
              <p:cNvPr id="90" name="Rounded Rectangle 89">
                <a:extLst>
                  <a:ext uri="{FF2B5EF4-FFF2-40B4-BE49-F238E27FC236}">
                    <a16:creationId xmlns:a16="http://schemas.microsoft.com/office/drawing/2014/main" id="{7052170B-6D33-4875-9F76-C82F7F87FA97}"/>
                  </a:ext>
                </a:extLst>
              </p:cNvPr>
              <p:cNvSpPr>
                <a:spLocks noChangeAspect="1"/>
              </p:cNvSpPr>
              <p:nvPr/>
            </p:nvSpPr>
            <p:spPr>
              <a:xfrm rot="18824547">
                <a:off x="9107500"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91" name="Picture 90" descr="A logo with arrows in a circle&#10;&#10;Description automatically generated">
                <a:extLst>
                  <a:ext uri="{FF2B5EF4-FFF2-40B4-BE49-F238E27FC236}">
                    <a16:creationId xmlns:a16="http://schemas.microsoft.com/office/drawing/2014/main" id="{DAB3EAE4-A3A1-BE4B-22E1-674A992C8CEF}"/>
                  </a:ext>
                </a:extLst>
              </p:cNvPr>
              <p:cNvPicPr>
                <a:picLocks noChangeAspect="1"/>
              </p:cNvPicPr>
              <p:nvPr/>
            </p:nvPicPr>
            <p:blipFill>
              <a:blip r:embed="rId5" cstate="print">
                <a:biLevel thresh="25000"/>
                <a:alphaModFix/>
                <a:extLst>
                  <a:ext uri="{28A0092B-C50C-407E-A947-70E740481C1C}">
                    <a14:useLocalDpi xmlns:a14="http://schemas.microsoft.com/office/drawing/2010/main" val="0"/>
                  </a:ext>
                </a:extLst>
              </a:blip>
              <a:stretch>
                <a:fillRect/>
              </a:stretch>
            </p:blipFill>
            <p:spPr>
              <a:xfrm>
                <a:off x="9153442" y="325020"/>
                <a:ext cx="208800" cy="208800"/>
              </a:xfrm>
              <a:prstGeom prst="rect">
                <a:avLst/>
              </a:prstGeom>
            </p:spPr>
          </p:pic>
        </p:grpSp>
        <p:grpSp>
          <p:nvGrpSpPr>
            <p:cNvPr id="79" name="Group 78">
              <a:extLst>
                <a:ext uri="{FF2B5EF4-FFF2-40B4-BE49-F238E27FC236}">
                  <a16:creationId xmlns:a16="http://schemas.microsoft.com/office/drawing/2014/main" id="{4C18BB9A-E9A7-14AC-9497-14C2F4BB79DD}"/>
                </a:ext>
              </a:extLst>
            </p:cNvPr>
            <p:cNvGrpSpPr/>
            <p:nvPr/>
          </p:nvGrpSpPr>
          <p:grpSpPr>
            <a:xfrm>
              <a:off x="9910420" y="279077"/>
              <a:ext cx="293922" cy="300685"/>
              <a:chOff x="9910420" y="279077"/>
              <a:chExt cx="293922" cy="300685"/>
            </a:xfrm>
          </p:grpSpPr>
          <p:sp>
            <p:nvSpPr>
              <p:cNvPr id="88" name="Rounded Rectangle 87">
                <a:extLst>
                  <a:ext uri="{FF2B5EF4-FFF2-40B4-BE49-F238E27FC236}">
                    <a16:creationId xmlns:a16="http://schemas.microsoft.com/office/drawing/2014/main" id="{B38F8934-C227-C50D-657B-2F104E4183C7}"/>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89" name="Picture 88" descr="A circular object with dots&#10;&#10;Description automatically generated with medium confidence">
                <a:extLst>
                  <a:ext uri="{FF2B5EF4-FFF2-40B4-BE49-F238E27FC236}">
                    <a16:creationId xmlns:a16="http://schemas.microsoft.com/office/drawing/2014/main" id="{9AD0A165-4DFC-E81A-2F31-A592632AAAD1}"/>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80" name="Group 79">
              <a:extLst>
                <a:ext uri="{FF2B5EF4-FFF2-40B4-BE49-F238E27FC236}">
                  <a16:creationId xmlns:a16="http://schemas.microsoft.com/office/drawing/2014/main" id="{A36DDDBB-D3F8-EED6-5C4D-D8A6C6D8FB8E}"/>
                </a:ext>
              </a:extLst>
            </p:cNvPr>
            <p:cNvGrpSpPr/>
            <p:nvPr/>
          </p:nvGrpSpPr>
          <p:grpSpPr>
            <a:xfrm>
              <a:off x="8712387" y="279076"/>
              <a:ext cx="293922" cy="300685"/>
              <a:chOff x="8712387" y="279076"/>
              <a:chExt cx="293922" cy="300685"/>
            </a:xfrm>
          </p:grpSpPr>
          <p:sp>
            <p:nvSpPr>
              <p:cNvPr id="86" name="Rounded Rectangle 85">
                <a:extLst>
                  <a:ext uri="{FF2B5EF4-FFF2-40B4-BE49-F238E27FC236}">
                    <a16:creationId xmlns:a16="http://schemas.microsoft.com/office/drawing/2014/main" id="{F0178D3F-7E88-219C-2418-D9E381520563}"/>
                  </a:ext>
                </a:extLst>
              </p:cNvPr>
              <p:cNvSpPr>
                <a:spLocks noChangeAspect="1"/>
              </p:cNvSpPr>
              <p:nvPr/>
            </p:nvSpPr>
            <p:spPr>
              <a:xfrm rot="18824547">
                <a:off x="8709005"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87" name="Picture 86">
                <a:extLst>
                  <a:ext uri="{FF2B5EF4-FFF2-40B4-BE49-F238E27FC236}">
                    <a16:creationId xmlns:a16="http://schemas.microsoft.com/office/drawing/2014/main" id="{C7235274-4C17-B652-582D-C7BC26D87A77}"/>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nvGrpSpPr>
            <p:cNvPr id="81" name="Group 80">
              <a:extLst>
                <a:ext uri="{FF2B5EF4-FFF2-40B4-BE49-F238E27FC236}">
                  <a16:creationId xmlns:a16="http://schemas.microsoft.com/office/drawing/2014/main" id="{A47AEEAD-B55F-2314-7CB5-332096B4D820}"/>
                </a:ext>
              </a:extLst>
            </p:cNvPr>
            <p:cNvGrpSpPr/>
            <p:nvPr/>
          </p:nvGrpSpPr>
          <p:grpSpPr>
            <a:xfrm>
              <a:off x="7916731" y="284794"/>
              <a:ext cx="293922" cy="300685"/>
              <a:chOff x="7916731" y="284794"/>
              <a:chExt cx="293922" cy="300685"/>
            </a:xfrm>
          </p:grpSpPr>
          <p:sp>
            <p:nvSpPr>
              <p:cNvPr id="84" name="Rounded Rectangle 83">
                <a:extLst>
                  <a:ext uri="{FF2B5EF4-FFF2-40B4-BE49-F238E27FC236}">
                    <a16:creationId xmlns:a16="http://schemas.microsoft.com/office/drawing/2014/main" id="{500EE76E-36B0-A0D6-81F9-8B0940AEFA94}"/>
                  </a:ext>
                </a:extLst>
              </p:cNvPr>
              <p:cNvSpPr>
                <a:spLocks noChangeAspect="1"/>
              </p:cNvSpPr>
              <p:nvPr/>
            </p:nvSpPr>
            <p:spPr>
              <a:xfrm rot="18824547">
                <a:off x="7913349"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85" name="Picture 84">
                <a:extLst>
                  <a:ext uri="{FF2B5EF4-FFF2-40B4-BE49-F238E27FC236}">
                    <a16:creationId xmlns:a16="http://schemas.microsoft.com/office/drawing/2014/main" id="{246A0159-B159-718E-01F5-FD3B70CD5AE8}"/>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grpSp>
        <p:sp>
          <p:nvSpPr>
            <p:cNvPr id="82" name="Rounded Rectangle 81">
              <a:extLst>
                <a:ext uri="{FF2B5EF4-FFF2-40B4-BE49-F238E27FC236}">
                  <a16:creationId xmlns:a16="http://schemas.microsoft.com/office/drawing/2014/main" id="{80D5C906-7574-9607-E418-E66F6EFD9C3E}"/>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83" name="Picture 82">
              <a:extLst>
                <a:ext uri="{FF2B5EF4-FFF2-40B4-BE49-F238E27FC236}">
                  <a16:creationId xmlns:a16="http://schemas.microsoft.com/office/drawing/2014/main" id="{F924BE7D-B283-C636-FCCE-A8D2A6C94CFB}"/>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sp>
        <p:nvSpPr>
          <p:cNvPr id="96" name="Title 5">
            <a:extLst>
              <a:ext uri="{FF2B5EF4-FFF2-40B4-BE49-F238E27FC236}">
                <a16:creationId xmlns:a16="http://schemas.microsoft.com/office/drawing/2014/main" id="{6FFD343F-B8C8-1A00-5609-1099107CF3D6}"/>
              </a:ext>
            </a:extLst>
          </p:cNvPr>
          <p:cNvSpPr txBox="1">
            <a:spLocks/>
          </p:cNvSpPr>
          <p:nvPr/>
        </p:nvSpPr>
        <p:spPr bwMode="gray">
          <a:xfrm>
            <a:off x="446881" y="343749"/>
            <a:ext cx="9361286" cy="504000"/>
          </a:xfrm>
          <a:prstGeom prst="rect">
            <a:avLst/>
          </a:prstGeom>
        </p:spPr>
        <p:txBody>
          <a:bodyPr vert="horz" lIns="91440" tIns="45720" rIns="91440" bIns="45720" rtlCol="0" anchor="ctr">
            <a:noAutofit/>
          </a:bodyPr>
          <a:lst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a:lstStyle>
          <a:p>
            <a:r>
              <a:rPr lang="en-AU" sz="2600" spc="-30">
                <a:latin typeface="+mj-lt"/>
              </a:rPr>
              <a:t>5. </a:t>
            </a:r>
            <a:r>
              <a:rPr lang="en-AU" sz="2600" spc="-30"/>
              <a:t>Key drivers of gender pay gaps in our organisation</a:t>
            </a:r>
          </a:p>
        </p:txBody>
      </p:sp>
      <p:sp>
        <p:nvSpPr>
          <p:cNvPr id="3" name="TextBox 2">
            <a:extLst>
              <a:ext uri="{FF2B5EF4-FFF2-40B4-BE49-F238E27FC236}">
                <a16:creationId xmlns:a16="http://schemas.microsoft.com/office/drawing/2014/main" id="{6EBA363A-1F4D-F4F7-B952-15A1C0795BAC}"/>
              </a:ext>
            </a:extLst>
          </p:cNvPr>
          <p:cNvSpPr txBox="1"/>
          <p:nvPr/>
        </p:nvSpPr>
        <p:spPr>
          <a:xfrm>
            <a:off x="446881" y="7176593"/>
            <a:ext cx="9686852" cy="338554"/>
          </a:xfrm>
          <a:prstGeom prst="rect">
            <a:avLst/>
          </a:prstGeom>
          <a:noFill/>
        </p:spPr>
        <p:txBody>
          <a:bodyPr wrap="square" lIns="0" tIns="0" rIns="0" bIns="0" rtlCol="0">
            <a:spAutoFit/>
          </a:bodyPr>
          <a:lstStyle/>
          <a:p>
            <a:r>
              <a:rPr lang="en-US" sz="1100"/>
              <a:t>The key drivers of the gender pay gap, according to </a:t>
            </a:r>
            <a:r>
              <a:rPr lang="en-US" sz="1100" i="1"/>
              <a:t>She’s Price(d)less: The economics of the gender pay gap</a:t>
            </a:r>
            <a:r>
              <a:rPr lang="en-US" sz="1100"/>
              <a:t>, KPMG, July 2022, page 38. Note: the remaining 7% of the gender pay gap is driven by age, tenure with current employer and whether employment is in government or NGOs.</a:t>
            </a:r>
            <a:endParaRPr lang="en-AU" sz="1100"/>
          </a:p>
        </p:txBody>
      </p:sp>
    </p:spTree>
    <p:extLst>
      <p:ext uri="{BB962C8B-B14F-4D97-AF65-F5344CB8AC3E}">
        <p14:creationId xmlns:p14="http://schemas.microsoft.com/office/powerpoint/2010/main" val="247526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ey and black background&#10;&#10;Description automatically generated">
            <a:extLst>
              <a:ext uri="{FF2B5EF4-FFF2-40B4-BE49-F238E27FC236}">
                <a16:creationId xmlns:a16="http://schemas.microsoft.com/office/drawing/2014/main" id="{BE78846A-A720-A65E-7C34-8403F62AB243}"/>
              </a:ext>
            </a:extLst>
          </p:cNvPr>
          <p:cNvPicPr>
            <a:picLocks noGrp="1" noRot="1" noMove="1" noResize="1" noEditPoints="1" noAdjustHandles="1" noChangeArrowheads="1" noChangeShapeType="1" noCrop="1"/>
          </p:cNvPicPr>
          <p:nvPr/>
        </p:nvPicPr>
        <p:blipFill rotWithShape="1">
          <a:blip r:embed="rId2"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1" y="0"/>
            <a:ext cx="10691813" cy="7559675"/>
          </a:xfrm>
          <a:prstGeom prst="rect">
            <a:avLst/>
          </a:prstGeom>
        </p:spPr>
      </p:pic>
      <p:graphicFrame>
        <p:nvGraphicFramePr>
          <p:cNvPr id="46" name="Table 7">
            <a:extLst>
              <a:ext uri="{FF2B5EF4-FFF2-40B4-BE49-F238E27FC236}">
                <a16:creationId xmlns:a16="http://schemas.microsoft.com/office/drawing/2014/main" id="{82BB1B5A-9680-827B-F013-3ED5064B0851}"/>
              </a:ext>
            </a:extLst>
          </p:cNvPr>
          <p:cNvGraphicFramePr>
            <a:graphicFrameLocks/>
          </p:cNvGraphicFramePr>
          <p:nvPr>
            <p:extLst>
              <p:ext uri="{D42A27DB-BD31-4B8C-83A1-F6EECF244321}">
                <p14:modId xmlns:p14="http://schemas.microsoft.com/office/powerpoint/2010/main" val="3750811512"/>
              </p:ext>
            </p:extLst>
          </p:nvPr>
        </p:nvGraphicFramePr>
        <p:xfrm>
          <a:off x="525270" y="1591172"/>
          <a:ext cx="9686852" cy="3627219"/>
        </p:xfrm>
        <a:graphic>
          <a:graphicData uri="http://schemas.openxmlformats.org/drawingml/2006/table">
            <a:tbl>
              <a:tblPr firstRow="1" bandRow="1">
                <a:tableStyleId>{69012ECD-51FC-41F1-AA8D-1B2483CD663E}</a:tableStyleId>
              </a:tblPr>
              <a:tblGrid>
                <a:gridCol w="1580276">
                  <a:extLst>
                    <a:ext uri="{9D8B030D-6E8A-4147-A177-3AD203B41FA5}">
                      <a16:colId xmlns:a16="http://schemas.microsoft.com/office/drawing/2014/main" val="2814799466"/>
                    </a:ext>
                  </a:extLst>
                </a:gridCol>
                <a:gridCol w="1584176">
                  <a:extLst>
                    <a:ext uri="{9D8B030D-6E8A-4147-A177-3AD203B41FA5}">
                      <a16:colId xmlns:a16="http://schemas.microsoft.com/office/drawing/2014/main" val="110435023"/>
                    </a:ext>
                  </a:extLst>
                </a:gridCol>
                <a:gridCol w="3403947">
                  <a:extLst>
                    <a:ext uri="{9D8B030D-6E8A-4147-A177-3AD203B41FA5}">
                      <a16:colId xmlns:a16="http://schemas.microsoft.com/office/drawing/2014/main" val="631489033"/>
                    </a:ext>
                  </a:extLst>
                </a:gridCol>
                <a:gridCol w="3118453">
                  <a:extLst>
                    <a:ext uri="{9D8B030D-6E8A-4147-A177-3AD203B41FA5}">
                      <a16:colId xmlns:a16="http://schemas.microsoft.com/office/drawing/2014/main" val="112460553"/>
                    </a:ext>
                  </a:extLst>
                </a:gridCol>
              </a:tblGrid>
              <a:tr h="229309">
                <a:tc>
                  <a:txBody>
                    <a:bodyPr/>
                    <a:lstStyle/>
                    <a:p>
                      <a:pPr marL="0" algn="ctr" defTabSz="986912" rtl="0" eaLnBrk="1" latinLnBrk="0" hangingPunct="1"/>
                      <a:r>
                        <a:rPr lang="en-AU" sz="1200" b="1" kern="1200">
                          <a:solidFill>
                            <a:schemeClr val="bg1"/>
                          </a:solidFill>
                          <a:latin typeface="+mn-lt"/>
                          <a:ea typeface="+mn-ea"/>
                          <a:cs typeface="+mn-cs"/>
                        </a:rPr>
                        <a:t>Key driver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AU" sz="1200"/>
                        <a:t>Explanation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r>
                        <a:rPr lang="en-AU" sz="1200"/>
                        <a:t>Ideas for further investigation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AU" sz="1200"/>
                        <a:t>How this plays out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370281344"/>
                  </a:ext>
                </a:extLst>
              </a:tr>
              <a:tr h="863002">
                <a:tc rowSpan="3">
                  <a:txBody>
                    <a:bodyPr/>
                    <a:lstStyle/>
                    <a:p>
                      <a:pPr algn="ctr"/>
                      <a:endParaRPr lang="en-US" sz="1200" b="1" kern="1200">
                        <a:solidFill>
                          <a:schemeClr val="bg1"/>
                        </a:solidFill>
                        <a:latin typeface="+mn-lt"/>
                        <a:ea typeface="+mn-ea"/>
                        <a:cs typeface="+mn-cs"/>
                      </a:endParaRPr>
                    </a:p>
                  </a:txBody>
                  <a:tcPr vert="vert27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lang="en-US" sz="1100" kern="1200">
                          <a:solidFill>
                            <a:schemeClr val="accent2"/>
                          </a:solidFill>
                          <a:latin typeface="+mn-lt"/>
                          <a:ea typeface="+mn-ea"/>
                          <a:cs typeface="+mn-cs"/>
                        </a:rPr>
                        <a:t>This component of gender pay gaps, including:</a:t>
                      </a:r>
                    </a:p>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r>
                        <a:rPr lang="en-US" sz="1100" kern="1200">
                          <a:solidFill>
                            <a:schemeClr val="accent2"/>
                          </a:solidFill>
                          <a:latin typeface="+mn-lt"/>
                          <a:ea typeface="+mn-ea"/>
                          <a:cs typeface="+mn-cs"/>
                        </a:rPr>
                        <a:t>years not working due to interruptions;</a:t>
                      </a:r>
                    </a:p>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r>
                        <a:rPr lang="en-US" sz="1100" kern="1200">
                          <a:solidFill>
                            <a:schemeClr val="accent2"/>
                          </a:solidFill>
                          <a:latin typeface="+mn-lt"/>
                          <a:ea typeface="+mn-ea"/>
                          <a:cs typeface="+mn-cs"/>
                        </a:rPr>
                        <a:t>part-time employment;  </a:t>
                      </a:r>
                    </a:p>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r>
                        <a:rPr lang="en-US" sz="1100" kern="1200">
                          <a:solidFill>
                            <a:schemeClr val="accent2"/>
                          </a:solidFill>
                          <a:latin typeface="+mn-lt"/>
                          <a:ea typeface="+mn-ea"/>
                          <a:cs typeface="+mn-cs"/>
                        </a:rPr>
                        <a:t>unpaid care work</a:t>
                      </a:r>
                    </a:p>
                    <a:p>
                      <a:pPr marL="0" marR="0" lvl="2" indent="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None/>
                        <a:tabLst>
                          <a:tab pos="215900" algn="l"/>
                        </a:tabLst>
                        <a:defRPr/>
                      </a:pPr>
                      <a:r>
                        <a:rPr lang="en-US" sz="1100" kern="1200">
                          <a:solidFill>
                            <a:schemeClr val="accent2"/>
                          </a:solidFill>
                          <a:latin typeface="+mn-lt"/>
                          <a:ea typeface="+mn-ea"/>
                          <a:cs typeface="+mn-cs"/>
                        </a:rPr>
                        <a:t>individually and cumulatively impact earning potential by limiting participation, opportunities and progression.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AU" sz="1100" kern="1200">
                          <a:solidFill>
                            <a:schemeClr val="tx1"/>
                          </a:solidFill>
                          <a:latin typeface="+mn-lt"/>
                          <a:ea typeface="+mn-ea"/>
                          <a:cs typeface="+mn-cs"/>
                        </a:rPr>
                        <a:t>Do you have gender balance in employees taking parental leave?</a:t>
                      </a:r>
                    </a:p>
                    <a:p>
                      <a:pPr marL="180000" lvl="2" indent="-180000" algn="l" defTabSz="986912" rtl="0" eaLnBrk="1" latinLnBrk="0" hangingPunct="1">
                        <a:spcAft>
                          <a:spcPts val="100"/>
                        </a:spcAft>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Are you supporting both men and women to take </a:t>
                      </a:r>
                      <a:br>
                        <a:rPr lang="en-US" sz="1100" kern="1200">
                          <a:solidFill>
                            <a:schemeClr val="tx1"/>
                          </a:solidFill>
                          <a:latin typeface="+mn-lt"/>
                          <a:ea typeface="+mn-ea"/>
                          <a:cs typeface="+mn-cs"/>
                        </a:rPr>
                      </a:br>
                      <a:r>
                        <a:rPr lang="en-US" sz="1100" kern="1200">
                          <a:solidFill>
                            <a:schemeClr val="tx1"/>
                          </a:solidFill>
                          <a:latin typeface="+mn-lt"/>
                          <a:ea typeface="+mn-ea"/>
                          <a:cs typeface="+mn-cs"/>
                        </a:rPr>
                        <a:t>on caring priorities?</a:t>
                      </a:r>
                      <a:endParaRPr lang="en-AU" sz="1100" kern="1200">
                        <a:solidFill>
                          <a:schemeClr val="tx1"/>
                        </a:solidFill>
                        <a:latin typeface="+mn-lt"/>
                        <a:ea typeface="+mn-ea"/>
                        <a:cs typeface="+mn-cs"/>
                      </a:endParaRPr>
                    </a:p>
                    <a:p>
                      <a:pPr marL="180000" lvl="2" indent="-180000" algn="l" defTabSz="986912" rtl="0" eaLnBrk="1" latinLnBrk="0" hangingPunct="1">
                        <a:spcAft>
                          <a:spcPts val="100"/>
                        </a:spcAft>
                        <a:buClr>
                          <a:schemeClr val="accent1"/>
                        </a:buClr>
                        <a:buSzPct val="100000"/>
                        <a:buFont typeface="Wingdings 2" panose="05020102010507070707" pitchFamily="18" charset="2"/>
                        <a:buChar char="®"/>
                        <a:tabLst>
                          <a:tab pos="215900" algn="l"/>
                        </a:tabLst>
                      </a:pPr>
                      <a:r>
                        <a:rPr lang="en-AU" sz="1100" kern="1200">
                          <a:solidFill>
                            <a:schemeClr val="tx1"/>
                          </a:solidFill>
                          <a:latin typeface="+mn-lt"/>
                          <a:ea typeface="+mn-ea"/>
                          <a:cs typeface="+mn-cs"/>
                        </a:rPr>
                        <a:t>Do you pay superannuation on paid and unpaid parental leave?</a:t>
                      </a:r>
                    </a:p>
                    <a:p>
                      <a:pPr marL="180000" lvl="2" indent="-180000" algn="l" defTabSz="986912" rtl="0" eaLnBrk="1" latinLnBrk="0" hangingPunct="1">
                        <a:spcAft>
                          <a:spcPts val="100"/>
                        </a:spcAft>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Are you doing everything possible to support </a:t>
                      </a:r>
                      <a:br>
                        <a:rPr lang="en-US" sz="1100" kern="1200">
                          <a:solidFill>
                            <a:schemeClr val="tx1"/>
                          </a:solidFill>
                          <a:latin typeface="+mn-lt"/>
                          <a:ea typeface="+mn-ea"/>
                          <a:cs typeface="+mn-cs"/>
                        </a:rPr>
                      </a:br>
                      <a:r>
                        <a:rPr lang="en-US" sz="1100" kern="1200">
                          <a:solidFill>
                            <a:schemeClr val="tx1"/>
                          </a:solidFill>
                          <a:latin typeface="+mn-lt"/>
                          <a:ea typeface="+mn-ea"/>
                          <a:cs typeface="+mn-cs"/>
                        </a:rPr>
                        <a:t>part-time employees to progress?</a:t>
                      </a:r>
                    </a:p>
                    <a:p>
                      <a:pPr marL="180000" lvl="2" indent="-180000" algn="l" defTabSz="986912" rtl="0" eaLnBrk="1" latinLnBrk="0" hangingPunct="1">
                        <a:spcAft>
                          <a:spcPts val="100"/>
                        </a:spcAft>
                        <a:buClr>
                          <a:schemeClr val="accent1"/>
                        </a:buClr>
                        <a:buSzPct val="100000"/>
                        <a:buFont typeface="Wingdings 2" panose="05020102010507070707" pitchFamily="18" charset="2"/>
                        <a:buChar char="®"/>
                        <a:tabLst>
                          <a:tab pos="215900" algn="l"/>
                        </a:tabLst>
                      </a:pPr>
                      <a:r>
                        <a:rPr lang="en-US" sz="1100" kern="1200">
                          <a:solidFill>
                            <a:schemeClr val="tx1"/>
                          </a:solidFill>
                          <a:latin typeface="+mn-lt"/>
                          <a:ea typeface="+mn-ea"/>
                          <a:cs typeface="+mn-cs"/>
                        </a:rPr>
                        <a:t>Do you offer flexibility, including part-time work and job sharing, across all leadership levels including </a:t>
                      </a:r>
                      <a:br>
                        <a:rPr lang="en-US" sz="1100" kern="1200">
                          <a:solidFill>
                            <a:schemeClr val="tx1"/>
                          </a:solidFill>
                          <a:latin typeface="+mn-lt"/>
                          <a:ea typeface="+mn-ea"/>
                          <a:cs typeface="+mn-cs"/>
                        </a:rPr>
                      </a:br>
                      <a:r>
                        <a:rPr lang="en-US" sz="1100" kern="1200">
                          <a:solidFill>
                            <a:schemeClr val="tx1"/>
                          </a:solidFill>
                          <a:latin typeface="+mn-lt"/>
                          <a:ea typeface="+mn-ea"/>
                          <a:cs typeface="+mn-cs"/>
                        </a:rPr>
                        <a:t>senior roles?</a:t>
                      </a:r>
                    </a:p>
                    <a:p>
                      <a:pPr marL="180000" marR="0" lvl="2" indent="-180000" algn="l" defTabSz="986912" rtl="0" eaLnBrk="1" fontAlgn="auto" latinLnBrk="0" hangingPunct="1">
                        <a:lnSpc>
                          <a:spcPct val="100000"/>
                        </a:lnSpc>
                        <a:spcBef>
                          <a:spcPts val="0"/>
                        </a:spcBef>
                        <a:spcAft>
                          <a:spcPts val="100"/>
                        </a:spcAft>
                        <a:buClr>
                          <a:schemeClr val="accent1"/>
                        </a:buClr>
                        <a:buSzPct val="100000"/>
                        <a:buFont typeface="Wingdings 2" panose="05020102010507070707" pitchFamily="18" charset="2"/>
                        <a:buChar char="®"/>
                        <a:tabLst>
                          <a:tab pos="215900" algn="l"/>
                        </a:tabLst>
                        <a:defRPr/>
                      </a:pPr>
                      <a:r>
                        <a:rPr lang="en-US" sz="1100" kern="1200">
                          <a:solidFill>
                            <a:schemeClr val="tx1"/>
                          </a:solidFill>
                          <a:latin typeface="+mn-lt"/>
                          <a:ea typeface="+mn-ea"/>
                          <a:cs typeface="+mn-cs"/>
                        </a:rPr>
                        <a:t>Are roles structured so that men and women can participate equally in overtime?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2" indent="0" algn="l" defTabSz="986912" rtl="0" eaLnBrk="1" latinLnBrk="0" hangingPunct="1">
                        <a:buClr>
                          <a:schemeClr val="accent1"/>
                        </a:buClr>
                        <a:buSzPct val="100000"/>
                        <a:buFont typeface="Wingdings 2" panose="05020102010507070707" pitchFamily="18" charset="2"/>
                        <a:buNone/>
                        <a:tabLst>
                          <a:tab pos="215900" algn="l"/>
                        </a:tabLst>
                      </a:pPr>
                      <a:r>
                        <a:rPr lang="en-US" sz="1100" b="1" kern="1200" err="1">
                          <a:solidFill>
                            <a:schemeClr val="accent1"/>
                          </a:solidFill>
                          <a:latin typeface="+mn-lt"/>
                          <a:ea typeface="+mn-ea"/>
                          <a:cs typeface="+mn-cs"/>
                        </a:rPr>
                        <a:t>Organisation</a:t>
                      </a: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9558887"/>
                  </a:ext>
                </a:extLst>
              </a:tr>
              <a:tr h="686871">
                <a:tc vMerge="1">
                  <a:txBody>
                    <a:bodyPr/>
                    <a:lstStyle/>
                    <a:p>
                      <a:pPr algn="ctr"/>
                      <a:endParaRPr lang="en-US" sz="1200" b="1" kern="1200">
                        <a:solidFill>
                          <a:schemeClr val="bg1"/>
                        </a:solidFill>
                        <a:latin typeface="+mn-lt"/>
                        <a:ea typeface="+mn-ea"/>
                        <a:cs typeface="+mn-cs"/>
                      </a:endParaRPr>
                    </a:p>
                  </a:txBody>
                  <a:tcPr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vMerge="1">
                  <a:txBody>
                    <a:bodyPr/>
                    <a:lstStyle/>
                    <a:p>
                      <a:endParaRPr lang="en-US" sz="1200"/>
                    </a:p>
                  </a:txBody>
                  <a:tcPr/>
                </a:tc>
                <a:tc vMerge="1">
                  <a:txBody>
                    <a:bodyPr/>
                    <a:lstStyle/>
                    <a:p>
                      <a:pPr marL="180000" marR="0" lvl="2" indent="-180000" algn="l" defTabSz="986912" rtl="0" eaLnBrk="1" fontAlgn="auto" latinLnBrk="0" hangingPunct="1">
                        <a:lnSpc>
                          <a:spcPct val="100000"/>
                        </a:lnSpc>
                        <a:spcBef>
                          <a:spcPts val="0"/>
                        </a:spcBef>
                        <a:spcAft>
                          <a:spcPts val="0"/>
                        </a:spcAft>
                        <a:buClr>
                          <a:schemeClr val="accent1"/>
                        </a:buClr>
                        <a:buSzPct val="100000"/>
                        <a:buFont typeface="Wingdings 2" panose="05020102010507070707" pitchFamily="18" charset="2"/>
                        <a:buChar char="®"/>
                        <a:tabLst>
                          <a:tab pos="215900" algn="l"/>
                        </a:tabLst>
                        <a:defRPr/>
                      </a:pPr>
                      <a:endParaRPr lang="en-US" sz="1200" kern="1200">
                        <a:solidFill>
                          <a:schemeClr val="tx1"/>
                        </a:solidFill>
                        <a:latin typeface="+mn-lt"/>
                        <a:ea typeface="+mn-ea"/>
                        <a:cs typeface="+mn-cs"/>
                      </a:endParaRPr>
                    </a:p>
                  </a:txBody>
                  <a:tcPr/>
                </a:tc>
                <a:tc>
                  <a:txBody>
                    <a:bodyPr/>
                    <a:lstStyle/>
                    <a:p>
                      <a:pPr marL="0" lvl="2" indent="0" algn="l" defTabSz="986912" rtl="0" eaLnBrk="1" latinLnBrk="0" hangingPunct="1">
                        <a:buClr>
                          <a:schemeClr val="accent1"/>
                        </a:buClr>
                        <a:buSzPct val="100000"/>
                        <a:buFont typeface="Wingdings 2" panose="05020102010507070707" pitchFamily="18" charset="2"/>
                        <a:buNone/>
                        <a:tabLst>
                          <a:tab pos="215900" algn="l"/>
                        </a:tabLst>
                      </a:pPr>
                      <a:r>
                        <a:rPr lang="en-US" sz="1100" b="1" kern="1200">
                          <a:solidFill>
                            <a:schemeClr val="accent1"/>
                          </a:solidFill>
                          <a:latin typeface="+mn-lt"/>
                          <a:ea typeface="+mn-ea"/>
                          <a:cs typeface="+mn-cs"/>
                        </a:rPr>
                        <a:t>Sector</a:t>
                      </a: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p>
                      <a:pPr marL="0" lvl="2" indent="0" algn="l" defTabSz="986912" rtl="0" eaLnBrk="1" latinLnBrk="0" hangingPunct="1">
                        <a:buClr>
                          <a:schemeClr val="accent1"/>
                        </a:buClr>
                        <a:buSzPct val="100000"/>
                        <a:buFont typeface="Wingdings 2" panose="05020102010507070707" pitchFamily="18" charset="2"/>
                        <a:buNone/>
                        <a:tabLst>
                          <a:tab pos="215900" algn="l"/>
                        </a:tabLst>
                      </a:pPr>
                      <a:endParaRPr lang="en-US" sz="1100" b="1" kern="1200">
                        <a:solidFill>
                          <a:schemeClr val="accent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685358"/>
                  </a:ext>
                </a:extLst>
              </a:tr>
              <a:tr h="1158339">
                <a:tc vMerge="1">
                  <a:txBody>
                    <a:bodyPr/>
                    <a:lstStyle/>
                    <a:p>
                      <a:pPr algn="ctr"/>
                      <a:endParaRPr lang="en-US" sz="1200" b="1" kern="1200">
                        <a:solidFill>
                          <a:schemeClr val="bg1"/>
                        </a:solidFill>
                        <a:latin typeface="+mn-lt"/>
                        <a:ea typeface="+mn-ea"/>
                        <a:cs typeface="+mn-cs"/>
                      </a:endParaRPr>
                    </a:p>
                  </a:txBody>
                  <a:tcPr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vMerge="1">
                  <a:txBody>
                    <a:bodyPr/>
                    <a:lstStyle/>
                    <a:p>
                      <a:endParaRPr lang="en-AU" sz="1200"/>
                    </a:p>
                  </a:txBody>
                  <a:tcP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pPr marL="180000" lvl="2" indent="-180000" algn="l" defTabSz="986912" rtl="0" eaLnBrk="1" latinLnBrk="0" hangingPunct="1">
                        <a:buClr>
                          <a:schemeClr val="accent1"/>
                        </a:buClr>
                        <a:buSzPct val="100000"/>
                        <a:buFont typeface="Wingdings 2" panose="05020102010507070707" pitchFamily="18" charset="2"/>
                        <a:buChar char="®"/>
                        <a:tabLst>
                          <a:tab pos="215900" algn="l"/>
                        </a:tabLst>
                      </a:pPr>
                      <a:endParaRPr lang="en-US" sz="1100" kern="1200">
                        <a:solidFill>
                          <a:schemeClr val="tx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2" indent="0" algn="l" defTabSz="986912" rtl="0" eaLnBrk="1" latinLnBrk="0" hangingPunct="1">
                        <a:buClr>
                          <a:schemeClr val="accent1"/>
                        </a:buClr>
                        <a:buSzPct val="100000"/>
                        <a:buFont typeface="Wingdings 2" panose="05020102010507070707" pitchFamily="18" charset="2"/>
                        <a:buNone/>
                        <a:tabLst>
                          <a:tab pos="215900" algn="l"/>
                        </a:tabLst>
                      </a:pPr>
                      <a:r>
                        <a:rPr lang="en-US" sz="1100" b="1" kern="1200">
                          <a:solidFill>
                            <a:schemeClr val="accent1"/>
                          </a:solidFill>
                          <a:latin typeface="+mn-lt"/>
                          <a:ea typeface="+mn-ea"/>
                          <a:cs typeface="+mn-cs"/>
                        </a:rPr>
                        <a:t>National</a:t>
                      </a:r>
                    </a:p>
                  </a:txBody>
                  <a:tcP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5242274"/>
                  </a:ext>
                </a:extLst>
              </a:tr>
            </a:tbl>
          </a:graphicData>
        </a:graphic>
      </p:graphicFrame>
      <p:sp>
        <p:nvSpPr>
          <p:cNvPr id="53" name="Rectangle 52">
            <a:extLst>
              <a:ext uri="{FF2B5EF4-FFF2-40B4-BE49-F238E27FC236}">
                <a16:creationId xmlns:a16="http://schemas.microsoft.com/office/drawing/2014/main" id="{2432D2AB-CDEA-8D33-1353-C774B6AFE673}"/>
              </a:ext>
            </a:extLst>
          </p:cNvPr>
          <p:cNvSpPr/>
          <p:nvPr/>
        </p:nvSpPr>
        <p:spPr>
          <a:xfrm>
            <a:off x="537846" y="1856367"/>
            <a:ext cx="1567700" cy="3362024"/>
          </a:xfrm>
          <a:prstGeom prst="rect">
            <a:avLst/>
          </a:prstGeom>
          <a:gradFill flip="none" rotWithShape="1">
            <a:gsLst>
              <a:gs pos="100000">
                <a:schemeClr val="bg1"/>
              </a:gs>
              <a:gs pos="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000" indent="-72000"/>
            <a:endParaRPr lang="en-AU" sz="1000">
              <a:solidFill>
                <a:schemeClr val="tx1"/>
              </a:solidFill>
            </a:endParaRPr>
          </a:p>
        </p:txBody>
      </p:sp>
      <p:sp>
        <p:nvSpPr>
          <p:cNvPr id="2" name="Slide Number Placeholder 1">
            <a:extLst>
              <a:ext uri="{FF2B5EF4-FFF2-40B4-BE49-F238E27FC236}">
                <a16:creationId xmlns:a16="http://schemas.microsoft.com/office/drawing/2014/main" id="{1E92D5A7-679F-32AD-F6DA-E8C712EBEFCE}"/>
              </a:ext>
            </a:extLst>
          </p:cNvPr>
          <p:cNvSpPr>
            <a:spLocks noGrp="1"/>
          </p:cNvSpPr>
          <p:nvPr>
            <p:ph type="sldNum" sz="quarter" idx="12"/>
          </p:nvPr>
        </p:nvSpPr>
        <p:spPr/>
        <p:txBody>
          <a:bodyPr/>
          <a:lstStyle/>
          <a:p>
            <a:fld id="{7E443CD1-5791-4D26-8C69-14AAA2881EA1}" type="slidenum">
              <a:rPr lang="en-GB" noProof="0" smtClean="0"/>
              <a:pPr/>
              <a:t>18</a:t>
            </a:fld>
            <a:endParaRPr lang="en-GB" noProof="0"/>
          </a:p>
        </p:txBody>
      </p:sp>
      <p:grpSp>
        <p:nvGrpSpPr>
          <p:cNvPr id="54" name="Group 53">
            <a:extLst>
              <a:ext uri="{FF2B5EF4-FFF2-40B4-BE49-F238E27FC236}">
                <a16:creationId xmlns:a16="http://schemas.microsoft.com/office/drawing/2014/main" id="{6E6665D1-6082-6CC9-D355-4BB4B3DB8FFC}"/>
              </a:ext>
            </a:extLst>
          </p:cNvPr>
          <p:cNvGrpSpPr/>
          <p:nvPr/>
        </p:nvGrpSpPr>
        <p:grpSpPr>
          <a:xfrm>
            <a:off x="521370" y="2109220"/>
            <a:ext cx="1567699" cy="1244559"/>
            <a:chOff x="459456" y="2122359"/>
            <a:chExt cx="1567699" cy="1244559"/>
          </a:xfrm>
        </p:grpSpPr>
        <p:sp>
          <p:nvSpPr>
            <p:cNvPr id="48" name="Rounded Rectangle 47">
              <a:extLst>
                <a:ext uri="{FF2B5EF4-FFF2-40B4-BE49-F238E27FC236}">
                  <a16:creationId xmlns:a16="http://schemas.microsoft.com/office/drawing/2014/main" id="{8D2E5BCC-D119-4C15-68EF-F4B793435478}"/>
                </a:ext>
              </a:extLst>
            </p:cNvPr>
            <p:cNvSpPr/>
            <p:nvPr/>
          </p:nvSpPr>
          <p:spPr>
            <a:xfrm rot="2700000">
              <a:off x="665471" y="2227030"/>
              <a:ext cx="1162515" cy="1117261"/>
            </a:xfrm>
            <a:prstGeom prst="roundRect">
              <a:avLst>
                <a:gd name="adj" fmla="val 8937"/>
              </a:avLst>
            </a:prstGeom>
            <a:ln>
              <a:noFill/>
            </a:ln>
            <a:effectLst>
              <a:outerShdw blurRad="139181" dist="38100" dir="5400000" sx="106195" sy="106195" algn="t" rotWithShape="0">
                <a:schemeClr val="accent2">
                  <a:lumMod val="60000"/>
                  <a:lumOff val="40000"/>
                  <a:alpha val="50766"/>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TextBox 48">
              <a:extLst>
                <a:ext uri="{FF2B5EF4-FFF2-40B4-BE49-F238E27FC236}">
                  <a16:creationId xmlns:a16="http://schemas.microsoft.com/office/drawing/2014/main" id="{9DDC67A0-4F11-8B76-1019-A1A94D905601}"/>
                </a:ext>
              </a:extLst>
            </p:cNvPr>
            <p:cNvSpPr txBox="1"/>
            <p:nvPr/>
          </p:nvSpPr>
          <p:spPr>
            <a:xfrm>
              <a:off x="919001" y="2122359"/>
              <a:ext cx="648608" cy="492443"/>
            </a:xfrm>
            <a:prstGeom prst="rect">
              <a:avLst/>
            </a:prstGeom>
            <a:noFill/>
          </p:spPr>
          <p:txBody>
            <a:bodyPr wrap="square" lIns="0" tIns="0" rIns="0" bIns="0" rtlCol="0">
              <a:spAutoFit/>
            </a:bodyPr>
            <a:lstStyle/>
            <a:p>
              <a:pPr algn="ctr"/>
              <a:r>
                <a:rPr lang="en-US" sz="3200" b="1" spc="-150">
                  <a:solidFill>
                    <a:schemeClr val="bg1"/>
                  </a:solidFill>
                </a:rPr>
                <a:t>33</a:t>
              </a:r>
              <a:r>
                <a:rPr lang="en-US" sz="2000" b="1" spc="-150">
                  <a:solidFill>
                    <a:schemeClr val="bg1"/>
                  </a:solidFill>
                </a:rPr>
                <a:t>%</a:t>
              </a:r>
              <a:endParaRPr lang="en-US" sz="3200" b="1" spc="-150">
                <a:solidFill>
                  <a:schemeClr val="bg1"/>
                </a:solidFill>
              </a:endParaRPr>
            </a:p>
          </p:txBody>
        </p:sp>
        <p:sp>
          <p:nvSpPr>
            <p:cNvPr id="50" name="TextBox 49">
              <a:extLst>
                <a:ext uri="{FF2B5EF4-FFF2-40B4-BE49-F238E27FC236}">
                  <a16:creationId xmlns:a16="http://schemas.microsoft.com/office/drawing/2014/main" id="{9416C4E6-4E57-C719-0EA0-4BC30C04C83C}"/>
                </a:ext>
              </a:extLst>
            </p:cNvPr>
            <p:cNvSpPr txBox="1"/>
            <p:nvPr/>
          </p:nvSpPr>
          <p:spPr>
            <a:xfrm>
              <a:off x="459456" y="2537906"/>
              <a:ext cx="1567699" cy="807913"/>
            </a:xfrm>
            <a:prstGeom prst="rect">
              <a:avLst/>
            </a:prstGeom>
            <a:noFill/>
          </p:spPr>
          <p:txBody>
            <a:bodyPr wrap="square" lIns="0" tIns="0" rIns="0" bIns="0" rtlCol="0">
              <a:spAutoFit/>
            </a:bodyPr>
            <a:lstStyle/>
            <a:p>
              <a:pPr algn="ctr"/>
              <a:r>
                <a:rPr lang="en-US" sz="1050" b="1">
                  <a:solidFill>
                    <a:schemeClr val="bg1"/>
                  </a:solidFill>
                  <a:latin typeface="+mj-lt"/>
                </a:rPr>
                <a:t>o</a:t>
              </a:r>
              <a:r>
                <a:rPr lang="en-US" sz="1050" b="1" kern="1200">
                  <a:solidFill>
                    <a:schemeClr val="bg1"/>
                  </a:solidFill>
                  <a:latin typeface="+mj-lt"/>
                  <a:ea typeface="+mn-ea"/>
                  <a:cs typeface="+mn-cs"/>
                </a:rPr>
                <a:t>f the gender pay gap attributed to c</a:t>
              </a:r>
              <a:r>
                <a:rPr lang="en-US" sz="1050" b="1">
                  <a:solidFill>
                    <a:schemeClr val="bg1"/>
                  </a:solidFill>
                  <a:latin typeface="+mj-lt"/>
                </a:rPr>
                <a:t>are, family and workforce participation</a:t>
              </a:r>
              <a:r>
                <a:rPr lang="en-US" sz="900" b="1">
                  <a:solidFill>
                    <a:schemeClr val="bg1"/>
                  </a:solidFill>
                </a:rPr>
                <a:t>*</a:t>
              </a:r>
              <a:endParaRPr lang="en-US" sz="900" b="1" kern="1200">
                <a:solidFill>
                  <a:schemeClr val="bg1"/>
                </a:solidFill>
                <a:latin typeface="+mn-lt"/>
                <a:ea typeface="+mn-ea"/>
                <a:cs typeface="+mn-cs"/>
              </a:endParaRPr>
            </a:p>
            <a:p>
              <a:pPr algn="ctr"/>
              <a:endParaRPr lang="en-US" sz="1050" b="1" kern="1200">
                <a:solidFill>
                  <a:schemeClr val="bg1"/>
                </a:solidFill>
                <a:latin typeface="+mn-lt"/>
                <a:ea typeface="+mn-ea"/>
                <a:cs typeface="+mn-cs"/>
              </a:endParaRPr>
            </a:p>
          </p:txBody>
        </p:sp>
      </p:grpSp>
      <p:grpSp>
        <p:nvGrpSpPr>
          <p:cNvPr id="77" name="Group 76">
            <a:extLst>
              <a:ext uri="{FF2B5EF4-FFF2-40B4-BE49-F238E27FC236}">
                <a16:creationId xmlns:a16="http://schemas.microsoft.com/office/drawing/2014/main" id="{F3A60173-056F-DFD7-3F27-A5E509E0BDFA}"/>
              </a:ext>
            </a:extLst>
          </p:cNvPr>
          <p:cNvGrpSpPr/>
          <p:nvPr/>
        </p:nvGrpSpPr>
        <p:grpSpPr>
          <a:xfrm>
            <a:off x="7554737" y="449098"/>
            <a:ext cx="2687713" cy="306403"/>
            <a:chOff x="7516629" y="279076"/>
            <a:chExt cx="2687713" cy="306403"/>
          </a:xfrm>
        </p:grpSpPr>
        <p:grpSp>
          <p:nvGrpSpPr>
            <p:cNvPr id="78" name="Group 77">
              <a:extLst>
                <a:ext uri="{FF2B5EF4-FFF2-40B4-BE49-F238E27FC236}">
                  <a16:creationId xmlns:a16="http://schemas.microsoft.com/office/drawing/2014/main" id="{51D3E537-2798-85C5-96DE-B5D693D508FA}"/>
                </a:ext>
              </a:extLst>
            </p:cNvPr>
            <p:cNvGrpSpPr/>
            <p:nvPr/>
          </p:nvGrpSpPr>
          <p:grpSpPr>
            <a:xfrm>
              <a:off x="9511452" y="279077"/>
              <a:ext cx="293922" cy="300685"/>
              <a:chOff x="9511452" y="279077"/>
              <a:chExt cx="293922" cy="300685"/>
            </a:xfrm>
          </p:grpSpPr>
          <p:sp>
            <p:nvSpPr>
              <p:cNvPr id="96" name="Rounded Rectangle 95">
                <a:extLst>
                  <a:ext uri="{FF2B5EF4-FFF2-40B4-BE49-F238E27FC236}">
                    <a16:creationId xmlns:a16="http://schemas.microsoft.com/office/drawing/2014/main" id="{13074F23-BB64-E09B-AB37-9E4ECE96B90D}"/>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97" name="Picture 96" descr="A black and grey logo&#10;&#10;Description automatically generated with medium confidence">
                <a:extLst>
                  <a:ext uri="{FF2B5EF4-FFF2-40B4-BE49-F238E27FC236}">
                    <a16:creationId xmlns:a16="http://schemas.microsoft.com/office/drawing/2014/main" id="{95CE8DFB-5ED7-AD51-484A-A0F92D4B7C7D}"/>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79" name="Group 78">
              <a:extLst>
                <a:ext uri="{FF2B5EF4-FFF2-40B4-BE49-F238E27FC236}">
                  <a16:creationId xmlns:a16="http://schemas.microsoft.com/office/drawing/2014/main" id="{B40928FC-9B63-2F02-E6EB-BC4639AA2618}"/>
                </a:ext>
              </a:extLst>
            </p:cNvPr>
            <p:cNvGrpSpPr/>
            <p:nvPr/>
          </p:nvGrpSpPr>
          <p:grpSpPr>
            <a:xfrm>
              <a:off x="8316162" y="284794"/>
              <a:ext cx="293922" cy="300685"/>
              <a:chOff x="8316162" y="284794"/>
              <a:chExt cx="293922" cy="300685"/>
            </a:xfrm>
          </p:grpSpPr>
          <p:sp>
            <p:nvSpPr>
              <p:cNvPr id="94" name="Rounded Rectangle 93">
                <a:extLst>
                  <a:ext uri="{FF2B5EF4-FFF2-40B4-BE49-F238E27FC236}">
                    <a16:creationId xmlns:a16="http://schemas.microsoft.com/office/drawing/2014/main" id="{0FB89AA4-5638-D0AB-CFB3-DF8C084B7E46}"/>
                  </a:ext>
                </a:extLst>
              </p:cNvPr>
              <p:cNvSpPr>
                <a:spLocks noChangeAspect="1"/>
              </p:cNvSpPr>
              <p:nvPr/>
            </p:nvSpPr>
            <p:spPr>
              <a:xfrm rot="18824547">
                <a:off x="8312780"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95" name="Picture 94">
                <a:extLst>
                  <a:ext uri="{FF2B5EF4-FFF2-40B4-BE49-F238E27FC236}">
                    <a16:creationId xmlns:a16="http://schemas.microsoft.com/office/drawing/2014/main" id="{576040BA-FA1E-5151-876F-090F82412ED2}"/>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rcRect/>
              <a:stretch/>
            </p:blipFill>
            <p:spPr>
              <a:xfrm>
                <a:off x="8346096" y="321444"/>
                <a:ext cx="230846" cy="215953"/>
              </a:xfrm>
              <a:prstGeom prst="rect">
                <a:avLst/>
              </a:prstGeom>
            </p:spPr>
          </p:pic>
        </p:grpSp>
        <p:grpSp>
          <p:nvGrpSpPr>
            <p:cNvPr id="80" name="Group 79">
              <a:extLst>
                <a:ext uri="{FF2B5EF4-FFF2-40B4-BE49-F238E27FC236}">
                  <a16:creationId xmlns:a16="http://schemas.microsoft.com/office/drawing/2014/main" id="{39B4A08C-CBFD-2B73-E0B4-829AFB9E6AE9}"/>
                </a:ext>
              </a:extLst>
            </p:cNvPr>
            <p:cNvGrpSpPr/>
            <p:nvPr/>
          </p:nvGrpSpPr>
          <p:grpSpPr>
            <a:xfrm>
              <a:off x="9110882" y="279077"/>
              <a:ext cx="293922" cy="300685"/>
              <a:chOff x="9110882" y="279077"/>
              <a:chExt cx="293922" cy="300685"/>
            </a:xfrm>
          </p:grpSpPr>
          <p:sp>
            <p:nvSpPr>
              <p:cNvPr id="92" name="Rounded Rectangle 91">
                <a:extLst>
                  <a:ext uri="{FF2B5EF4-FFF2-40B4-BE49-F238E27FC236}">
                    <a16:creationId xmlns:a16="http://schemas.microsoft.com/office/drawing/2014/main" id="{8CDC196C-876A-4726-78B2-DA6A15363943}"/>
                  </a:ext>
                </a:extLst>
              </p:cNvPr>
              <p:cNvSpPr>
                <a:spLocks noChangeAspect="1"/>
              </p:cNvSpPr>
              <p:nvPr/>
            </p:nvSpPr>
            <p:spPr>
              <a:xfrm rot="18824547">
                <a:off x="9107500"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93" name="Picture 92" descr="A logo with arrows in a circle&#10;&#10;Description automatically generated">
                <a:extLst>
                  <a:ext uri="{FF2B5EF4-FFF2-40B4-BE49-F238E27FC236}">
                    <a16:creationId xmlns:a16="http://schemas.microsoft.com/office/drawing/2014/main" id="{1A319918-BC40-ACB9-2198-2316ED37B17A}"/>
                  </a:ext>
                </a:extLst>
              </p:cNvPr>
              <p:cNvPicPr>
                <a:picLocks noChangeAspect="1"/>
              </p:cNvPicPr>
              <p:nvPr/>
            </p:nvPicPr>
            <p:blipFill>
              <a:blip r:embed="rId5" cstate="print">
                <a:biLevel thresh="25000"/>
                <a:alphaModFix/>
                <a:extLst>
                  <a:ext uri="{28A0092B-C50C-407E-A947-70E740481C1C}">
                    <a14:useLocalDpi xmlns:a14="http://schemas.microsoft.com/office/drawing/2010/main" val="0"/>
                  </a:ext>
                </a:extLst>
              </a:blip>
              <a:stretch>
                <a:fillRect/>
              </a:stretch>
            </p:blipFill>
            <p:spPr>
              <a:xfrm>
                <a:off x="9153442" y="325020"/>
                <a:ext cx="208800" cy="208800"/>
              </a:xfrm>
              <a:prstGeom prst="rect">
                <a:avLst/>
              </a:prstGeom>
            </p:spPr>
          </p:pic>
        </p:grpSp>
        <p:grpSp>
          <p:nvGrpSpPr>
            <p:cNvPr id="81" name="Group 80">
              <a:extLst>
                <a:ext uri="{FF2B5EF4-FFF2-40B4-BE49-F238E27FC236}">
                  <a16:creationId xmlns:a16="http://schemas.microsoft.com/office/drawing/2014/main" id="{C02E8768-8E94-E8BF-564A-590869AC14EC}"/>
                </a:ext>
              </a:extLst>
            </p:cNvPr>
            <p:cNvGrpSpPr/>
            <p:nvPr/>
          </p:nvGrpSpPr>
          <p:grpSpPr>
            <a:xfrm>
              <a:off x="9910420" y="279077"/>
              <a:ext cx="293922" cy="300685"/>
              <a:chOff x="9910420" y="279077"/>
              <a:chExt cx="293922" cy="300685"/>
            </a:xfrm>
          </p:grpSpPr>
          <p:sp>
            <p:nvSpPr>
              <p:cNvPr id="90" name="Rounded Rectangle 89">
                <a:extLst>
                  <a:ext uri="{FF2B5EF4-FFF2-40B4-BE49-F238E27FC236}">
                    <a16:creationId xmlns:a16="http://schemas.microsoft.com/office/drawing/2014/main" id="{F1B6E120-355F-6487-4EF2-DE28C29A3996}"/>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91" name="Picture 90" descr="A circular object with dots&#10;&#10;Description automatically generated with medium confidence">
                <a:extLst>
                  <a:ext uri="{FF2B5EF4-FFF2-40B4-BE49-F238E27FC236}">
                    <a16:creationId xmlns:a16="http://schemas.microsoft.com/office/drawing/2014/main" id="{0C6DE557-A433-F1B2-6AC2-276C93A94A7C}"/>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82" name="Group 81">
              <a:extLst>
                <a:ext uri="{FF2B5EF4-FFF2-40B4-BE49-F238E27FC236}">
                  <a16:creationId xmlns:a16="http://schemas.microsoft.com/office/drawing/2014/main" id="{BD5A6042-8178-B874-AA01-DAE322C8B870}"/>
                </a:ext>
              </a:extLst>
            </p:cNvPr>
            <p:cNvGrpSpPr/>
            <p:nvPr/>
          </p:nvGrpSpPr>
          <p:grpSpPr>
            <a:xfrm>
              <a:off x="8712387" y="279076"/>
              <a:ext cx="293922" cy="300685"/>
              <a:chOff x="8712387" y="279076"/>
              <a:chExt cx="293922" cy="300685"/>
            </a:xfrm>
          </p:grpSpPr>
          <p:sp>
            <p:nvSpPr>
              <p:cNvPr id="88" name="Rounded Rectangle 87">
                <a:extLst>
                  <a:ext uri="{FF2B5EF4-FFF2-40B4-BE49-F238E27FC236}">
                    <a16:creationId xmlns:a16="http://schemas.microsoft.com/office/drawing/2014/main" id="{80C2E99D-71C0-7BB3-29D6-C06E3D22EF4A}"/>
                  </a:ext>
                </a:extLst>
              </p:cNvPr>
              <p:cNvSpPr>
                <a:spLocks noChangeAspect="1"/>
              </p:cNvSpPr>
              <p:nvPr/>
            </p:nvSpPr>
            <p:spPr>
              <a:xfrm rot="18824547">
                <a:off x="8709005"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89" name="Picture 88">
                <a:extLst>
                  <a:ext uri="{FF2B5EF4-FFF2-40B4-BE49-F238E27FC236}">
                    <a16:creationId xmlns:a16="http://schemas.microsoft.com/office/drawing/2014/main" id="{DE3542BE-FBBE-53E7-E7EC-B93ED8D60F87}"/>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nvGrpSpPr>
            <p:cNvPr id="83" name="Group 82">
              <a:extLst>
                <a:ext uri="{FF2B5EF4-FFF2-40B4-BE49-F238E27FC236}">
                  <a16:creationId xmlns:a16="http://schemas.microsoft.com/office/drawing/2014/main" id="{79616344-E8C5-A480-FDA3-98A815FFCB13}"/>
                </a:ext>
              </a:extLst>
            </p:cNvPr>
            <p:cNvGrpSpPr/>
            <p:nvPr/>
          </p:nvGrpSpPr>
          <p:grpSpPr>
            <a:xfrm>
              <a:off x="7916731" y="284794"/>
              <a:ext cx="293922" cy="300685"/>
              <a:chOff x="7916731" y="284794"/>
              <a:chExt cx="293922" cy="300685"/>
            </a:xfrm>
          </p:grpSpPr>
          <p:sp>
            <p:nvSpPr>
              <p:cNvPr id="86" name="Rounded Rectangle 85">
                <a:extLst>
                  <a:ext uri="{FF2B5EF4-FFF2-40B4-BE49-F238E27FC236}">
                    <a16:creationId xmlns:a16="http://schemas.microsoft.com/office/drawing/2014/main" id="{66BDDF67-2069-D259-AF08-2936218E6BF3}"/>
                  </a:ext>
                </a:extLst>
              </p:cNvPr>
              <p:cNvSpPr>
                <a:spLocks noChangeAspect="1"/>
              </p:cNvSpPr>
              <p:nvPr/>
            </p:nvSpPr>
            <p:spPr>
              <a:xfrm rot="18824547">
                <a:off x="7913349"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87" name="Picture 86">
                <a:extLst>
                  <a:ext uri="{FF2B5EF4-FFF2-40B4-BE49-F238E27FC236}">
                    <a16:creationId xmlns:a16="http://schemas.microsoft.com/office/drawing/2014/main" id="{3C70AC87-A0C6-3491-009E-3337E00983E2}"/>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grpSp>
        <p:sp>
          <p:nvSpPr>
            <p:cNvPr id="84" name="Rounded Rectangle 83">
              <a:extLst>
                <a:ext uri="{FF2B5EF4-FFF2-40B4-BE49-F238E27FC236}">
                  <a16:creationId xmlns:a16="http://schemas.microsoft.com/office/drawing/2014/main" id="{66144DCE-40B3-88CB-3438-4CE3C795DA97}"/>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85" name="Picture 84">
              <a:extLst>
                <a:ext uri="{FF2B5EF4-FFF2-40B4-BE49-F238E27FC236}">
                  <a16:creationId xmlns:a16="http://schemas.microsoft.com/office/drawing/2014/main" id="{9E957F39-1033-8DAD-881E-BE6B8B4C5F2D}"/>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sp>
        <p:nvSpPr>
          <p:cNvPr id="98" name="Title 5">
            <a:extLst>
              <a:ext uri="{FF2B5EF4-FFF2-40B4-BE49-F238E27FC236}">
                <a16:creationId xmlns:a16="http://schemas.microsoft.com/office/drawing/2014/main" id="{813E9BC9-5C0B-5C3E-CFD9-6E8ACC57531A}"/>
              </a:ext>
            </a:extLst>
          </p:cNvPr>
          <p:cNvSpPr txBox="1">
            <a:spLocks/>
          </p:cNvSpPr>
          <p:nvPr/>
        </p:nvSpPr>
        <p:spPr bwMode="gray">
          <a:xfrm>
            <a:off x="446881" y="345599"/>
            <a:ext cx="9361286" cy="504000"/>
          </a:xfrm>
          <a:prstGeom prst="rect">
            <a:avLst/>
          </a:prstGeom>
        </p:spPr>
        <p:txBody>
          <a:bodyPr vert="horz" lIns="91440" tIns="45720" rIns="91440" bIns="45720" rtlCol="0" anchor="ctr">
            <a:noAutofit/>
          </a:bodyPr>
          <a:lst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a:lstStyle>
          <a:p>
            <a:r>
              <a:rPr lang="en-AU" sz="2600" spc="-30">
                <a:latin typeface="+mj-lt"/>
              </a:rPr>
              <a:t>5. </a:t>
            </a:r>
            <a:r>
              <a:rPr lang="en-AU" sz="2600" spc="-30"/>
              <a:t>Key drivers of gender pay gaps in our organisation</a:t>
            </a:r>
          </a:p>
        </p:txBody>
      </p:sp>
      <p:sp>
        <p:nvSpPr>
          <p:cNvPr id="4" name="TextBox 3">
            <a:extLst>
              <a:ext uri="{FF2B5EF4-FFF2-40B4-BE49-F238E27FC236}">
                <a16:creationId xmlns:a16="http://schemas.microsoft.com/office/drawing/2014/main" id="{40D659B4-6490-4B54-77DA-80EA70645B74}"/>
              </a:ext>
            </a:extLst>
          </p:cNvPr>
          <p:cNvSpPr txBox="1"/>
          <p:nvPr/>
        </p:nvSpPr>
        <p:spPr>
          <a:xfrm>
            <a:off x="446881" y="7176593"/>
            <a:ext cx="9686852" cy="338554"/>
          </a:xfrm>
          <a:prstGeom prst="rect">
            <a:avLst/>
          </a:prstGeom>
          <a:noFill/>
        </p:spPr>
        <p:txBody>
          <a:bodyPr wrap="square" lIns="0" tIns="0" rIns="0" bIns="0" rtlCol="0">
            <a:spAutoFit/>
          </a:bodyPr>
          <a:lstStyle/>
          <a:p>
            <a:r>
              <a:rPr lang="en-US" sz="1100"/>
              <a:t>The key drivers of the gender pay gap, according to </a:t>
            </a:r>
            <a:r>
              <a:rPr lang="en-US" sz="1100" i="1"/>
              <a:t>She’s Price(d)less: The economics of the gender pay gap</a:t>
            </a:r>
            <a:r>
              <a:rPr lang="en-US" sz="1100"/>
              <a:t>, KPMG, July 2022, page 38. Note: the remaining 7% of the gender pay gap is driven by age, tenure with current employer and whether employment is in government or NGOs.</a:t>
            </a:r>
            <a:endParaRPr lang="en-AU" sz="1100"/>
          </a:p>
        </p:txBody>
      </p:sp>
    </p:spTree>
    <p:extLst>
      <p:ext uri="{BB962C8B-B14F-4D97-AF65-F5344CB8AC3E}">
        <p14:creationId xmlns:p14="http://schemas.microsoft.com/office/powerpoint/2010/main" val="175197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F2B2F0-35E6-334B-70C1-24F40A315A95}"/>
              </a:ext>
            </a:extLst>
          </p:cNvPr>
          <p:cNvSpPr>
            <a:spLocks noGrp="1"/>
          </p:cNvSpPr>
          <p:nvPr>
            <p:ph type="sldNum" sz="quarter" idx="12"/>
          </p:nvPr>
        </p:nvSpPr>
        <p:spPr/>
        <p:txBody>
          <a:bodyPr/>
          <a:lstStyle/>
          <a:p>
            <a:fld id="{7E443CD1-5791-4D26-8C69-14AAA2881EA1}" type="slidenum">
              <a:rPr lang="en-GB" noProof="0" smtClean="0"/>
              <a:pPr/>
              <a:t>1</a:t>
            </a:fld>
            <a:endParaRPr lang="en-GB" noProof="0"/>
          </a:p>
        </p:txBody>
      </p:sp>
      <p:sp>
        <p:nvSpPr>
          <p:cNvPr id="5" name="Content Placeholder 11">
            <a:extLst>
              <a:ext uri="{FF2B5EF4-FFF2-40B4-BE49-F238E27FC236}">
                <a16:creationId xmlns:a16="http://schemas.microsoft.com/office/drawing/2014/main" id="{95E9A6EC-B8D9-897B-FBAD-6F8CB0243C9C}"/>
              </a:ext>
            </a:extLst>
          </p:cNvPr>
          <p:cNvSpPr txBox="1">
            <a:spLocks/>
          </p:cNvSpPr>
          <p:nvPr/>
        </p:nvSpPr>
        <p:spPr bwMode="gray">
          <a:xfrm>
            <a:off x="593377" y="2063612"/>
            <a:ext cx="4752529" cy="4202277"/>
          </a:xfrm>
          <a:prstGeom prst="rect">
            <a:avLst/>
          </a:prstGeom>
        </p:spPr>
        <p:txBody>
          <a:bodyPr vert="horz" lIns="0" tIns="0" rIns="0" bIns="0" numCol="1" rtlCol="0" anchor="t" anchorCtr="0">
            <a:noAutofit/>
          </a:bodyPr>
          <a:lstStyle>
            <a:lvl1pPr marL="0" indent="0" algn="l" defTabSz="986912" rtl="0" eaLnBrk="1" latinLnBrk="0" hangingPunct="1">
              <a:lnSpc>
                <a:spcPct val="100000"/>
              </a:lnSpc>
              <a:spcBef>
                <a:spcPts val="1200"/>
              </a:spcBef>
              <a:buFont typeface="Arial" panose="020B0604020202020204" pitchFamily="34" charset="0"/>
              <a:buNone/>
              <a:defRPr sz="2000" b="0" kern="1200">
                <a:solidFill>
                  <a:schemeClr val="accent2"/>
                </a:solidFill>
                <a:latin typeface="+mj-lt"/>
                <a:ea typeface="+mn-ea"/>
                <a:cs typeface="+mn-cs"/>
              </a:defRPr>
            </a:lvl1pPr>
            <a:lvl2pPr marL="0" indent="0" algn="l" defTabSz="986912"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2pPr>
            <a:lvl3pPr marL="270000" indent="-270000" algn="l" defTabSz="986912" rtl="0" eaLnBrk="1" latinLnBrk="0" hangingPunct="1">
              <a:lnSpc>
                <a:spcPct val="100000"/>
              </a:lnSpc>
              <a:spcBef>
                <a:spcPts val="400"/>
              </a:spcBef>
              <a:buClr>
                <a:schemeClr val="accent1"/>
              </a:buClr>
              <a:buFont typeface="Wingdings 2" panose="05020102010507070707" pitchFamily="18" charset="2"/>
              <a:buChar char="®"/>
              <a:defRPr sz="1200" kern="1200">
                <a:solidFill>
                  <a:schemeClr val="tx1"/>
                </a:solidFill>
                <a:latin typeface="+mn-lt"/>
                <a:ea typeface="+mn-ea"/>
                <a:cs typeface="+mn-cs"/>
              </a:defRPr>
            </a:lvl3pPr>
            <a:lvl4pPr marL="541338" indent="-271463"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808038" indent="-270000" algn="l" defTabSz="986912" rtl="0" eaLnBrk="1" latinLnBrk="0" hangingPunct="1">
              <a:lnSpc>
                <a:spcPct val="100000"/>
              </a:lnSpc>
              <a:spcBef>
                <a:spcPts val="400"/>
              </a:spcBef>
              <a:buClr>
                <a:schemeClr val="accent1"/>
              </a:buClr>
              <a:buFont typeface="Arial" panose="020B0604020202020204" pitchFamily="34" charset="0"/>
              <a:buChar char="˗"/>
              <a:defRPr sz="1000" kern="1200" baseline="0">
                <a:solidFill>
                  <a:schemeClr val="tx1"/>
                </a:solidFill>
                <a:latin typeface="+mn-lt"/>
                <a:ea typeface="+mn-ea"/>
                <a:cs typeface="+mn-cs"/>
              </a:defRPr>
            </a:lvl5pPr>
            <a:lvl6pPr marL="270000" indent="-270000" algn="l" defTabSz="986912" rtl="0" eaLnBrk="1" latinLnBrk="0" hangingPunct="1">
              <a:lnSpc>
                <a:spcPct val="100000"/>
              </a:lnSpc>
              <a:spcBef>
                <a:spcPts val="400"/>
              </a:spcBef>
              <a:buClr>
                <a:schemeClr val="accent1"/>
              </a:buClr>
              <a:buFont typeface="+mj-lt"/>
              <a:buAutoNum type="arabicPeriod"/>
              <a:defRPr sz="1600" kern="1200">
                <a:solidFill>
                  <a:schemeClr val="tx1"/>
                </a:solidFill>
                <a:latin typeface="+mn-lt"/>
                <a:ea typeface="+mn-ea"/>
                <a:cs typeface="+mn-cs"/>
              </a:defRPr>
            </a:lvl6pPr>
            <a:lvl7pPr marL="541338" indent="-271463" algn="l" defTabSz="986912" rtl="0" eaLnBrk="1" latinLnBrk="0" hangingPunct="1">
              <a:lnSpc>
                <a:spcPct val="100000"/>
              </a:lnSpc>
              <a:spcBef>
                <a:spcPts val="400"/>
              </a:spcBef>
              <a:buClr>
                <a:schemeClr val="accent1"/>
              </a:buClr>
              <a:buFont typeface="+mj-lt"/>
              <a:buAutoNum type="alphaLcPeriod"/>
              <a:defRPr sz="1600" kern="1200">
                <a:solidFill>
                  <a:schemeClr val="tx1"/>
                </a:solidFill>
                <a:latin typeface="+mn-lt"/>
                <a:ea typeface="+mn-ea"/>
                <a:cs typeface="+mn-cs"/>
              </a:defRPr>
            </a:lvl7pPr>
            <a:lvl8pPr marL="808038" indent="-270000" algn="l" defTabSz="986912" rtl="0" eaLnBrk="1" latinLnBrk="0" hangingPunct="1">
              <a:lnSpc>
                <a:spcPct val="100000"/>
              </a:lnSpc>
              <a:spcBef>
                <a:spcPts val="400"/>
              </a:spcBef>
              <a:buClr>
                <a:schemeClr val="accent1"/>
              </a:buClr>
              <a:buFont typeface="+mj-lt"/>
              <a:buAutoNum type="romanLcPeriod"/>
              <a:defRPr sz="1600" kern="1200">
                <a:solidFill>
                  <a:schemeClr val="tx1"/>
                </a:solidFill>
                <a:latin typeface="+mn-lt"/>
                <a:ea typeface="+mn-ea"/>
                <a:cs typeface="+mn-cs"/>
              </a:defRPr>
            </a:lvl8pPr>
            <a:lvl9pPr marL="0" indent="0" algn="l" defTabSz="986912" rtl="0" eaLnBrk="1" latinLnBrk="0" hangingPunct="1">
              <a:lnSpc>
                <a:spcPct val="100000"/>
              </a:lnSpc>
              <a:spcBef>
                <a:spcPts val="800"/>
              </a:spcBef>
              <a:buFont typeface="Arial" panose="020B0604020202020204" pitchFamily="34" charset="0"/>
              <a:buNone/>
              <a:defRPr sz="1600" b="1" i="0" kern="1200">
                <a:solidFill>
                  <a:schemeClr val="accent2"/>
                </a:solidFill>
                <a:latin typeface="+mj-lt"/>
                <a:ea typeface="+mn-ea"/>
                <a:cs typeface="+mn-cs"/>
              </a:defRPr>
            </a:lvl9pPr>
          </a:lstStyle>
          <a:p>
            <a:pPr>
              <a:spcAft>
                <a:spcPts val="600"/>
              </a:spcAft>
            </a:pPr>
            <a:r>
              <a:rPr lang="en-US" sz="1400" b="1" spc="-30">
                <a:solidFill>
                  <a:srgbClr val="F2612C"/>
                </a:solidFill>
                <a:latin typeface="Calibri Light"/>
              </a:rPr>
              <a:t>Developed by Champions of Change Coalition, this resource is designed to support well-informed conversations between </a:t>
            </a:r>
            <a:r>
              <a:rPr lang="en-US" sz="1400" b="1" spc="-30" err="1">
                <a:solidFill>
                  <a:srgbClr val="F2612C"/>
                </a:solidFill>
                <a:latin typeface="Calibri Light"/>
              </a:rPr>
              <a:t>organisations</a:t>
            </a:r>
            <a:r>
              <a:rPr lang="en-US" sz="1400" b="1" spc="-30">
                <a:solidFill>
                  <a:srgbClr val="F2612C"/>
                </a:solidFill>
                <a:latin typeface="Calibri Light"/>
              </a:rPr>
              <a:t> and stakeholders regarding employer gender pay gaps. It can help </a:t>
            </a:r>
            <a:r>
              <a:rPr lang="en-US" sz="1400" b="1" spc="-30" err="1">
                <a:solidFill>
                  <a:srgbClr val="F2612C"/>
                </a:solidFill>
                <a:latin typeface="Calibri Light"/>
              </a:rPr>
              <a:t>organisations</a:t>
            </a:r>
            <a:r>
              <a:rPr lang="en-US" sz="1400" b="1" spc="-30">
                <a:solidFill>
                  <a:srgbClr val="F2612C"/>
                </a:solidFill>
                <a:latin typeface="Calibri Light"/>
              </a:rPr>
              <a:t> focus the discussion on the key drivers of gender pay gaps; steps taken to address them at an </a:t>
            </a:r>
            <a:r>
              <a:rPr lang="en-US" sz="1400" b="1" spc="-30" err="1">
                <a:solidFill>
                  <a:srgbClr val="F2612C"/>
                </a:solidFill>
                <a:latin typeface="Calibri Light"/>
              </a:rPr>
              <a:t>organisation</a:t>
            </a:r>
            <a:r>
              <a:rPr lang="en-US" sz="1400" b="1" spc="-30">
                <a:solidFill>
                  <a:srgbClr val="F2612C"/>
                </a:solidFill>
                <a:latin typeface="Calibri Light"/>
              </a:rPr>
              <a:t>, industry and national level; and future priorities for action</a:t>
            </a:r>
            <a:endParaRPr lang="en-AU" sz="1400" b="1" spc="-30">
              <a:solidFill>
                <a:srgbClr val="F2612C"/>
              </a:solidFill>
              <a:latin typeface="Calibri Light"/>
            </a:endParaRPr>
          </a:p>
          <a:p>
            <a:pPr>
              <a:spcAft>
                <a:spcPts val="600"/>
              </a:spcAft>
            </a:pPr>
            <a:r>
              <a:rPr lang="en-US" sz="1200">
                <a:solidFill>
                  <a:srgbClr val="000000"/>
                </a:solidFill>
                <a:latin typeface="Calibri Light"/>
              </a:rPr>
              <a:t>It covers:</a:t>
            </a:r>
          </a:p>
          <a:p>
            <a:pPr marL="180000" lvl="2" indent="-180000" defTabSz="986912">
              <a:spcAft>
                <a:spcPts val="400"/>
              </a:spcAft>
              <a:buClr>
                <a:srgbClr val="F2612C"/>
              </a:buClr>
              <a:buFont typeface="Wingdings 2" panose="05020102010507070707" pitchFamily="18" charset="2"/>
              <a:buChar char="®"/>
              <a:defRPr/>
            </a:pPr>
            <a:r>
              <a:rPr lang="en-US" sz="1200" spc="-10"/>
              <a:t>Understanding gender pay gaps</a:t>
            </a:r>
          </a:p>
          <a:p>
            <a:pPr marL="180000" lvl="2" indent="-180000" defTabSz="986912">
              <a:spcAft>
                <a:spcPts val="400"/>
              </a:spcAft>
              <a:buClr>
                <a:srgbClr val="F2612C"/>
              </a:buClr>
              <a:buFont typeface="Wingdings 2" panose="05020102010507070707" pitchFamily="18" charset="2"/>
              <a:buChar char="®"/>
              <a:defRPr/>
            </a:pPr>
            <a:r>
              <a:rPr lang="en-US" sz="1200" spc="-10"/>
              <a:t>The drivers of employer gender pay gaps and focus areas for change at </a:t>
            </a:r>
            <a:r>
              <a:rPr lang="en-US" sz="1200" spc="-10" err="1"/>
              <a:t>organisation</a:t>
            </a:r>
            <a:r>
              <a:rPr lang="en-US" sz="1200" spc="-10"/>
              <a:t>, sector and national levels</a:t>
            </a:r>
          </a:p>
          <a:p>
            <a:pPr marL="180000" lvl="2" indent="-180000" defTabSz="986912">
              <a:spcAft>
                <a:spcPts val="400"/>
              </a:spcAft>
              <a:buClr>
                <a:srgbClr val="F2612C"/>
              </a:buClr>
              <a:buFont typeface="Wingdings 2" panose="05020102010507070707" pitchFamily="18" charset="2"/>
              <a:buChar char="®"/>
              <a:defRPr/>
            </a:pPr>
            <a:r>
              <a:rPr lang="en-US" spc="-10"/>
              <a:t>Details of </a:t>
            </a:r>
            <a:r>
              <a:rPr lang="en-US" sz="1200" spc="-10"/>
              <a:t>collective action Champions of Change Coalition has taken to advance gender equality at </a:t>
            </a:r>
            <a:r>
              <a:rPr lang="en-US" sz="1200" spc="-10" err="1"/>
              <a:t>organisation</a:t>
            </a:r>
            <a:r>
              <a:rPr lang="en-US" sz="1200" spc="-10"/>
              <a:t>, sector and national levels, which </a:t>
            </a:r>
            <a:r>
              <a:rPr lang="en-US" spc="-10"/>
              <a:t>helps to close </a:t>
            </a:r>
            <a:r>
              <a:rPr lang="en-US" sz="1200" spc="-10"/>
              <a:t>gender pay gaps</a:t>
            </a:r>
          </a:p>
          <a:p>
            <a:pPr marL="180000" lvl="2" indent="-180000" defTabSz="986912">
              <a:spcAft>
                <a:spcPts val="400"/>
              </a:spcAft>
              <a:buClr>
                <a:srgbClr val="F2612C"/>
              </a:buClr>
              <a:buFont typeface="Wingdings 2" panose="05020102010507070707" pitchFamily="18" charset="2"/>
              <a:buChar char="®"/>
              <a:defRPr/>
            </a:pPr>
            <a:r>
              <a:rPr lang="en-US" sz="1200" spc="-10"/>
              <a:t>Elements that will be important for </a:t>
            </a:r>
            <a:r>
              <a:rPr lang="en-US" sz="1200" spc="-10" err="1"/>
              <a:t>organisations</a:t>
            </a:r>
            <a:r>
              <a:rPr lang="en-US" sz="1200" spc="-10"/>
              <a:t> to understand and address when </a:t>
            </a:r>
            <a:r>
              <a:rPr lang="en-US" spc="-10"/>
              <a:t>communicating their employer gender pay gaps in 2025, including key changes from the previous year.</a:t>
            </a:r>
          </a:p>
          <a:p>
            <a:pPr marL="180000" lvl="2" indent="-180000" defTabSz="986912">
              <a:spcAft>
                <a:spcPts val="400"/>
              </a:spcAft>
              <a:buClr>
                <a:srgbClr val="F2612C"/>
              </a:buClr>
              <a:buFont typeface="Wingdings 2" panose="05020102010507070707" pitchFamily="18" charset="2"/>
              <a:buChar char="®"/>
              <a:defRPr/>
            </a:pPr>
            <a:r>
              <a:rPr lang="en-US" sz="1200" spc="-10"/>
              <a:t>Templates to help </a:t>
            </a:r>
            <a:r>
              <a:rPr lang="en-US" sz="1200" spc="-10" err="1"/>
              <a:t>organisations</a:t>
            </a:r>
            <a:r>
              <a:rPr lang="en-US" sz="1200" spc="-10"/>
              <a:t>: articulate their commitment to closing gender pay gaps; understand their data; compar</a:t>
            </a:r>
            <a:r>
              <a:rPr lang="en-US" spc="-10"/>
              <a:t>e </a:t>
            </a:r>
            <a:r>
              <a:rPr lang="en-US" sz="1200" spc="-10"/>
              <a:t>progress to peers; identify priority areas, develop action plans and communicate about gender pay gaps with their stakeholders.</a:t>
            </a:r>
          </a:p>
          <a:p>
            <a:pPr>
              <a:spcBef>
                <a:spcPts val="400"/>
              </a:spcBef>
              <a:spcAft>
                <a:spcPts val="400"/>
              </a:spcAft>
            </a:pPr>
            <a:endParaRPr lang="en-US" sz="1250">
              <a:solidFill>
                <a:srgbClr val="000000"/>
              </a:solidFill>
              <a:latin typeface="Calibri Light"/>
              <a:ea typeface="Aktiv Grotesk Light" panose="020B0404020202020204" pitchFamily="34" charset="0"/>
              <a:cs typeface="Aktiv Grotesk Light" panose="020B0404020202020204" pitchFamily="34" charset="0"/>
            </a:endParaRPr>
          </a:p>
          <a:p>
            <a:pPr>
              <a:spcBef>
                <a:spcPts val="400"/>
              </a:spcBef>
              <a:spcAft>
                <a:spcPts val="400"/>
              </a:spcAft>
            </a:pPr>
            <a:endParaRPr lang="en-AU" sz="1250">
              <a:solidFill>
                <a:srgbClr val="000000"/>
              </a:solidFill>
              <a:latin typeface="Calibri Light"/>
              <a:ea typeface="Aktiv Grotesk Light" panose="020B0404020202020204" pitchFamily="34" charset="0"/>
              <a:cs typeface="Aktiv Grotesk Light" panose="020B0404020202020204" pitchFamily="34" charset="0"/>
            </a:endParaRPr>
          </a:p>
        </p:txBody>
      </p:sp>
      <p:grpSp>
        <p:nvGrpSpPr>
          <p:cNvPr id="26" name="Group 25">
            <a:extLst>
              <a:ext uri="{FF2B5EF4-FFF2-40B4-BE49-F238E27FC236}">
                <a16:creationId xmlns:a16="http://schemas.microsoft.com/office/drawing/2014/main" id="{AEF64E07-E047-86B1-A746-9355FB566EB0}"/>
              </a:ext>
            </a:extLst>
          </p:cNvPr>
          <p:cNvGrpSpPr/>
          <p:nvPr/>
        </p:nvGrpSpPr>
        <p:grpSpPr>
          <a:xfrm>
            <a:off x="10098434" y="0"/>
            <a:ext cx="602475" cy="1179070"/>
            <a:chOff x="10089338" y="0"/>
            <a:chExt cx="602475" cy="1179070"/>
          </a:xfrm>
        </p:grpSpPr>
        <p:sp>
          <p:nvSpPr>
            <p:cNvPr id="27" name="Top Orange Box">
              <a:extLst>
                <a:ext uri="{FF2B5EF4-FFF2-40B4-BE49-F238E27FC236}">
                  <a16:creationId xmlns:a16="http://schemas.microsoft.com/office/drawing/2014/main" id="{D1A6FFA3-EC8C-D665-692A-2A97C3AA4111}"/>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8" name="Grey Box">
              <a:extLst>
                <a:ext uri="{FF2B5EF4-FFF2-40B4-BE49-F238E27FC236}">
                  <a16:creationId xmlns:a16="http://schemas.microsoft.com/office/drawing/2014/main" id="{0E109029-3057-1696-3B36-596497AA4920}"/>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9" name="Top Orange Box">
              <a:extLst>
                <a:ext uri="{FF2B5EF4-FFF2-40B4-BE49-F238E27FC236}">
                  <a16:creationId xmlns:a16="http://schemas.microsoft.com/office/drawing/2014/main" id="{22F0A99E-EBFC-79B4-F0B4-72D68B831C45}"/>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2" name="Title 6">
            <a:extLst>
              <a:ext uri="{FF2B5EF4-FFF2-40B4-BE49-F238E27FC236}">
                <a16:creationId xmlns:a16="http://schemas.microsoft.com/office/drawing/2014/main" id="{ACAB69D5-5F76-1A07-F28A-90D34FE7FDCF}"/>
              </a:ext>
            </a:extLst>
          </p:cNvPr>
          <p:cNvSpPr>
            <a:spLocks noGrp="1"/>
          </p:cNvSpPr>
          <p:nvPr>
            <p:ph type="title"/>
          </p:nvPr>
        </p:nvSpPr>
        <p:spPr>
          <a:xfrm>
            <a:off x="463214" y="338967"/>
            <a:ext cx="9361286" cy="504000"/>
          </a:xfrm>
        </p:spPr>
        <p:txBody>
          <a:bodyPr>
            <a:noAutofit/>
          </a:bodyPr>
          <a:lstStyle/>
          <a:p>
            <a:r>
              <a:rPr lang="en-AU" sz="2800"/>
              <a:t>About this resource</a:t>
            </a:r>
          </a:p>
        </p:txBody>
      </p:sp>
      <p:sp>
        <p:nvSpPr>
          <p:cNvPr id="6" name="TextBox 5">
            <a:extLst>
              <a:ext uri="{FF2B5EF4-FFF2-40B4-BE49-F238E27FC236}">
                <a16:creationId xmlns:a16="http://schemas.microsoft.com/office/drawing/2014/main" id="{3896463C-8D38-B026-8FBF-5F2A1302BD07}"/>
              </a:ext>
            </a:extLst>
          </p:cNvPr>
          <p:cNvSpPr txBox="1"/>
          <p:nvPr/>
        </p:nvSpPr>
        <p:spPr>
          <a:xfrm>
            <a:off x="472418" y="973266"/>
            <a:ext cx="9409992" cy="1477328"/>
          </a:xfrm>
          <a:prstGeom prst="rect">
            <a:avLst/>
          </a:prstGeom>
          <a:noFill/>
        </p:spPr>
        <p:txBody>
          <a:bodyPr wrap="square">
            <a:spAutoFit/>
          </a:bodyPr>
          <a:lstStyle/>
          <a:p>
            <a:pPr defTabSz="986912"/>
            <a:r>
              <a:rPr lang="en-AU" sz="1800" b="1">
                <a:solidFill>
                  <a:schemeClr val="accent2"/>
                </a:solidFill>
                <a:ea typeface="Aktiv Grotesk Light" panose="020B0404020202020204" pitchFamily="34" charset="0"/>
                <a:cs typeface="Aktiv Grotesk Light" panose="020B0404020202020204" pitchFamily="34" charset="0"/>
              </a:rPr>
              <a:t>The Workplace Gender Equality Agency (</a:t>
            </a:r>
            <a:r>
              <a:rPr lang="en-AU" sz="1800" b="1">
                <a:solidFill>
                  <a:schemeClr val="accent2"/>
                </a:solidFill>
              </a:rPr>
              <a:t>WGEA) has been publishing employer gender pay gaps since February 2024.  This resource aims to help ensure organisations are ready for WGEA’s private sector data release on 4 March 2025 and Commonwealth public sector data release later in 2025.</a:t>
            </a:r>
          </a:p>
          <a:p>
            <a:pPr defTabSz="986912"/>
            <a:endParaRPr lang="en-AU" sz="1800" b="1">
              <a:solidFill>
                <a:schemeClr val="accent2"/>
              </a:solidFill>
              <a:ea typeface="Aktiv Grotesk Light" panose="020B0404020202020204" pitchFamily="34" charset="0"/>
              <a:cs typeface="Aktiv Grotesk Light" panose="020B0404020202020204" pitchFamily="34" charset="0"/>
            </a:endParaRPr>
          </a:p>
          <a:p>
            <a:pPr defTabSz="986912"/>
            <a:endParaRPr lang="en-AU" sz="1800" b="1">
              <a:solidFill>
                <a:schemeClr val="accent2"/>
              </a:solidFill>
              <a:ea typeface="Aktiv Grotesk Light" panose="020B0404020202020204" pitchFamily="34" charset="0"/>
              <a:cs typeface="Aktiv Grotesk Light" panose="020B0404020202020204" pitchFamily="34" charset="0"/>
            </a:endParaRPr>
          </a:p>
        </p:txBody>
      </p:sp>
      <p:sp>
        <p:nvSpPr>
          <p:cNvPr id="9" name="TextBox 8">
            <a:extLst>
              <a:ext uri="{FF2B5EF4-FFF2-40B4-BE49-F238E27FC236}">
                <a16:creationId xmlns:a16="http://schemas.microsoft.com/office/drawing/2014/main" id="{40F19332-F60B-2F2F-A3A6-F29F7266D514}"/>
              </a:ext>
            </a:extLst>
          </p:cNvPr>
          <p:cNvSpPr txBox="1"/>
          <p:nvPr/>
        </p:nvSpPr>
        <p:spPr>
          <a:xfrm>
            <a:off x="5906125" y="5544767"/>
            <a:ext cx="4334044" cy="1025922"/>
          </a:xfrm>
          <a:prstGeom prst="rect">
            <a:avLst/>
          </a:prstGeom>
          <a:noFill/>
        </p:spPr>
        <p:txBody>
          <a:bodyPr wrap="square" lIns="0" tIns="0" rIns="0" bIns="0" rtlCol="0">
            <a:spAutoFit/>
          </a:bodyPr>
          <a:lstStyle/>
          <a:p>
            <a:pPr defTabSz="986912">
              <a:spcBef>
                <a:spcPts val="400"/>
              </a:spcBef>
              <a:spcAft>
                <a:spcPts val="400"/>
              </a:spcAft>
            </a:pPr>
            <a:r>
              <a:rPr lang="en-US" sz="1200"/>
              <a:t>More information, including case studies/examples of Member action to close gender pay gaps and additional resources can be found on the Champions of Change Coalition website </a:t>
            </a:r>
            <a:r>
              <a:rPr lang="en-US" sz="1200">
                <a:hlinkClick r:id="rId3"/>
              </a:rPr>
              <a:t>Working together to close gender pay gaps - Champions Of Change Coalition</a:t>
            </a:r>
            <a:r>
              <a:rPr lang="en-US" sz="1200"/>
              <a:t>. </a:t>
            </a:r>
          </a:p>
          <a:p>
            <a:pPr defTabSz="986912">
              <a:spcBef>
                <a:spcPts val="400"/>
              </a:spcBef>
              <a:spcAft>
                <a:spcPts val="400"/>
              </a:spcAft>
            </a:pPr>
            <a:endParaRPr lang="en-US" sz="1200"/>
          </a:p>
        </p:txBody>
      </p:sp>
      <p:pic>
        <p:nvPicPr>
          <p:cNvPr id="1026" name="Picture 2">
            <a:extLst>
              <a:ext uri="{FF2B5EF4-FFF2-40B4-BE49-F238E27FC236}">
                <a16:creationId xmlns:a16="http://schemas.microsoft.com/office/drawing/2014/main" id="{A0710749-A42A-BBF5-9ADB-2D5552E4D0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964" y="2063612"/>
            <a:ext cx="2595887" cy="3264223"/>
          </a:xfrm>
          <a:prstGeom prst="rect">
            <a:avLst/>
          </a:prstGeom>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00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y and black background&#10;&#10;Description automatically generated">
            <a:extLst>
              <a:ext uri="{FF2B5EF4-FFF2-40B4-BE49-F238E27FC236}">
                <a16:creationId xmlns:a16="http://schemas.microsoft.com/office/drawing/2014/main" id="{BC51C1AB-38E4-47C7-DB35-FFED21823C26}"/>
              </a:ext>
            </a:extLst>
          </p:cNvPr>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1"/>
            <a:ext cx="10691813" cy="7559675"/>
          </a:xfrm>
          <a:prstGeom prst="rect">
            <a:avLst/>
          </a:prstGeom>
        </p:spPr>
      </p:pic>
      <p:sp>
        <p:nvSpPr>
          <p:cNvPr id="2" name="Title 5">
            <a:extLst>
              <a:ext uri="{FF2B5EF4-FFF2-40B4-BE49-F238E27FC236}">
                <a16:creationId xmlns:a16="http://schemas.microsoft.com/office/drawing/2014/main" id="{CCD3B5A1-5CE7-688E-F133-190F4881BB01}"/>
              </a:ext>
            </a:extLst>
          </p:cNvPr>
          <p:cNvSpPr>
            <a:spLocks noGrp="1"/>
          </p:cNvSpPr>
          <p:nvPr>
            <p:ph type="title"/>
          </p:nvPr>
        </p:nvSpPr>
        <p:spPr>
          <a:xfrm>
            <a:off x="446881" y="350901"/>
            <a:ext cx="9361286" cy="504000"/>
          </a:xfrm>
        </p:spPr>
        <p:txBody>
          <a:bodyPr>
            <a:noAutofit/>
          </a:bodyPr>
          <a:lstStyle/>
          <a:p>
            <a:r>
              <a:rPr lang="en-AU" sz="2800">
                <a:latin typeface="+mj-lt"/>
              </a:rPr>
              <a:t>6. </a:t>
            </a:r>
            <a:r>
              <a:rPr lang="en-AU" sz="2800"/>
              <a:t>Actions and impacts to date</a:t>
            </a:r>
          </a:p>
        </p:txBody>
      </p:sp>
      <p:graphicFrame>
        <p:nvGraphicFramePr>
          <p:cNvPr id="42" name="Table 15">
            <a:extLst>
              <a:ext uri="{FF2B5EF4-FFF2-40B4-BE49-F238E27FC236}">
                <a16:creationId xmlns:a16="http://schemas.microsoft.com/office/drawing/2014/main" id="{FE04B681-6092-7D51-5307-E0A9E8F86512}"/>
              </a:ext>
            </a:extLst>
          </p:cNvPr>
          <p:cNvGraphicFramePr>
            <a:graphicFrameLocks noGrp="1"/>
          </p:cNvGraphicFramePr>
          <p:nvPr>
            <p:extLst>
              <p:ext uri="{D42A27DB-BD31-4B8C-83A1-F6EECF244321}">
                <p14:modId xmlns:p14="http://schemas.microsoft.com/office/powerpoint/2010/main" val="3596872684"/>
              </p:ext>
            </p:extLst>
          </p:nvPr>
        </p:nvGraphicFramePr>
        <p:xfrm>
          <a:off x="458955" y="1249713"/>
          <a:ext cx="9783495" cy="5904632"/>
        </p:xfrm>
        <a:graphic>
          <a:graphicData uri="http://schemas.openxmlformats.org/drawingml/2006/table">
            <a:tbl>
              <a:tblPr firstRow="1" bandRow="1">
                <a:tableStyleId>{2D5ABB26-0587-4C30-8999-92F81FD0307C}</a:tableStyleId>
              </a:tblPr>
              <a:tblGrid>
                <a:gridCol w="1281201">
                  <a:extLst>
                    <a:ext uri="{9D8B030D-6E8A-4147-A177-3AD203B41FA5}">
                      <a16:colId xmlns:a16="http://schemas.microsoft.com/office/drawing/2014/main" val="2450581648"/>
                    </a:ext>
                  </a:extLst>
                </a:gridCol>
                <a:gridCol w="2812532">
                  <a:extLst>
                    <a:ext uri="{9D8B030D-6E8A-4147-A177-3AD203B41FA5}">
                      <a16:colId xmlns:a16="http://schemas.microsoft.com/office/drawing/2014/main" val="233462206"/>
                    </a:ext>
                  </a:extLst>
                </a:gridCol>
                <a:gridCol w="2812532">
                  <a:extLst>
                    <a:ext uri="{9D8B030D-6E8A-4147-A177-3AD203B41FA5}">
                      <a16:colId xmlns:a16="http://schemas.microsoft.com/office/drawing/2014/main" val="1078967337"/>
                    </a:ext>
                  </a:extLst>
                </a:gridCol>
                <a:gridCol w="2877230">
                  <a:extLst>
                    <a:ext uri="{9D8B030D-6E8A-4147-A177-3AD203B41FA5}">
                      <a16:colId xmlns:a16="http://schemas.microsoft.com/office/drawing/2014/main" val="3837473066"/>
                    </a:ext>
                  </a:extLst>
                </a:gridCol>
              </a:tblGrid>
              <a:tr h="288032">
                <a:tc>
                  <a:txBody>
                    <a:bodyPr/>
                    <a:lstStyle/>
                    <a:p>
                      <a:r>
                        <a:rPr lang="en-AU" sz="1200" b="1">
                          <a:solidFill>
                            <a:schemeClr val="bg1"/>
                          </a:solidFill>
                        </a:rPr>
                        <a:t>Setting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200" b="1">
                          <a:solidFill>
                            <a:schemeClr val="bg1"/>
                          </a:solidFill>
                        </a:rPr>
                        <a:t>Key driver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200" b="1">
                          <a:solidFill>
                            <a:schemeClr val="bg1"/>
                          </a:solidFill>
                        </a:rPr>
                        <a:t>Action to date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200" b="1">
                          <a:solidFill>
                            <a:schemeClr val="bg1"/>
                          </a:solidFill>
                        </a:rPr>
                        <a:t>Impact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521913456"/>
                  </a:ext>
                </a:extLst>
              </a:tr>
              <a:tr h="1872200">
                <a:tc>
                  <a:txBody>
                    <a:bodyPr/>
                    <a:lstStyle/>
                    <a:p>
                      <a:r>
                        <a:rPr lang="en-AU" sz="1100" b="1">
                          <a:solidFill>
                            <a:schemeClr val="bg1"/>
                          </a:solidFill>
                        </a:rPr>
                        <a:t>Organisation</a:t>
                      </a:r>
                    </a:p>
                  </a:txBody>
                  <a:tcPr marT="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r>
                        <a:rPr lang="en-GB" sz="1100" b="0">
                          <a:solidFill>
                            <a:schemeClr val="tx1"/>
                          </a:solidFill>
                          <a:effectLst/>
                        </a:rPr>
                        <a:t>&lt;Insert&gt;</a:t>
                      </a:r>
                      <a:endParaRPr lang="en-AU" sz="1100"/>
                    </a:p>
                  </a:txBody>
                  <a:tcPr marT="7200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48115249"/>
                  </a:ext>
                </a:extLst>
              </a:tr>
              <a:tr h="1872200">
                <a:tc>
                  <a:txBody>
                    <a:bodyPr/>
                    <a:lstStyle/>
                    <a:p>
                      <a:r>
                        <a:rPr lang="en-AU" sz="1100" b="1">
                          <a:solidFill>
                            <a:schemeClr val="bg1"/>
                          </a:solidFill>
                        </a:rPr>
                        <a:t>Industry and sector</a:t>
                      </a:r>
                    </a:p>
                  </a:txBody>
                  <a:tcPr marT="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Light"/>
                          <a:ea typeface="+mn-ea"/>
                          <a:cs typeface="+mn-cs"/>
                        </a:rPr>
                        <a:t>&lt;Insert&gt;</a:t>
                      </a:r>
                      <a:endParaRPr kumimoji="0" lang="en-AU" sz="1100" b="0" i="0" u="none" strike="noStrike" kern="1200" cap="none" spc="0" normalizeH="0" baseline="0" noProof="0">
                        <a:ln>
                          <a:noFill/>
                        </a:ln>
                        <a:solidFill>
                          <a:srgbClr val="000000"/>
                        </a:solidFill>
                        <a:effectLst/>
                        <a:uLnTx/>
                        <a:uFillTx/>
                        <a:latin typeface="Calibri Light"/>
                        <a:ea typeface="+mn-ea"/>
                        <a:cs typeface="+mn-cs"/>
                      </a:endParaRPr>
                    </a:p>
                  </a:txBody>
                  <a:tcPr marT="7200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Light"/>
                          <a:ea typeface="+mn-ea"/>
                          <a:cs typeface="+mn-cs"/>
                        </a:rPr>
                        <a:t>&lt;Insert&gt;</a:t>
                      </a:r>
                      <a:endParaRPr kumimoji="0" lang="en-AU" sz="1100" b="0" i="0" u="none" strike="noStrike" kern="1200" cap="none" spc="0" normalizeH="0" baseline="0" noProof="0">
                        <a:ln>
                          <a:noFill/>
                        </a:ln>
                        <a:solidFill>
                          <a:srgbClr val="000000"/>
                        </a:solidFill>
                        <a:effectLst/>
                        <a:uLnTx/>
                        <a:uFillTx/>
                        <a:latin typeface="Calibri Ligh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Light"/>
                          <a:ea typeface="+mn-ea"/>
                          <a:cs typeface="+mn-cs"/>
                        </a:rPr>
                        <a:t>&lt;Insert&gt;</a:t>
                      </a:r>
                      <a:endParaRPr kumimoji="0" lang="en-AU" sz="1100" b="0" i="0" u="none" strike="noStrike" kern="1200" cap="none" spc="0" normalizeH="0" baseline="0" noProof="0">
                        <a:ln>
                          <a:noFill/>
                        </a:ln>
                        <a:solidFill>
                          <a:srgbClr val="000000"/>
                        </a:solidFill>
                        <a:effectLst/>
                        <a:uLnTx/>
                        <a:uFillTx/>
                        <a:latin typeface="Calibri Ligh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05977825"/>
                  </a:ext>
                </a:extLst>
              </a:tr>
              <a:tr h="1872200">
                <a:tc>
                  <a:txBody>
                    <a:bodyPr/>
                    <a:lstStyle/>
                    <a:p>
                      <a:r>
                        <a:rPr lang="en-AU" sz="1100" b="1">
                          <a:solidFill>
                            <a:schemeClr val="bg1"/>
                          </a:solidFill>
                        </a:rPr>
                        <a:t>National and societal</a:t>
                      </a:r>
                    </a:p>
                  </a:txBody>
                  <a:tcPr marT="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r>
                        <a:rPr lang="en-GB" sz="1100" b="0">
                          <a:solidFill>
                            <a:schemeClr val="tx1"/>
                          </a:solidFill>
                          <a:effectLst/>
                        </a:rPr>
                        <a:t>&lt;Insert&gt;</a:t>
                      </a:r>
                      <a:endParaRPr lang="en-AU" sz="1100"/>
                    </a:p>
                  </a:txBody>
                  <a:tcPr marT="7200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029820987"/>
                  </a:ext>
                </a:extLst>
              </a:tr>
            </a:tbl>
          </a:graphicData>
        </a:graphic>
      </p:graphicFrame>
      <p:sp>
        <p:nvSpPr>
          <p:cNvPr id="5" name="Slide Number Placeholder 4">
            <a:extLst>
              <a:ext uri="{FF2B5EF4-FFF2-40B4-BE49-F238E27FC236}">
                <a16:creationId xmlns:a16="http://schemas.microsoft.com/office/drawing/2014/main" id="{D9F75FB2-AB92-2636-D7D5-4C0E1841CF5E}"/>
              </a:ext>
            </a:extLst>
          </p:cNvPr>
          <p:cNvSpPr>
            <a:spLocks noGrp="1"/>
          </p:cNvSpPr>
          <p:nvPr>
            <p:ph type="sldNum" sz="quarter" idx="11"/>
          </p:nvPr>
        </p:nvSpPr>
        <p:spPr/>
        <p:txBody>
          <a:bodyPr/>
          <a:lstStyle/>
          <a:p>
            <a:fld id="{5171FFDC-9365-476A-9C7B-017370804353}" type="slidenum">
              <a:rPr lang="en-GB" noProof="0" smtClean="0"/>
              <a:pPr/>
              <a:t>19</a:t>
            </a:fld>
            <a:endParaRPr lang="en-GB" noProof="0"/>
          </a:p>
        </p:txBody>
      </p:sp>
      <p:grpSp>
        <p:nvGrpSpPr>
          <p:cNvPr id="48" name="Group 47">
            <a:extLst>
              <a:ext uri="{FF2B5EF4-FFF2-40B4-BE49-F238E27FC236}">
                <a16:creationId xmlns:a16="http://schemas.microsoft.com/office/drawing/2014/main" id="{4797FCE0-CD68-4B24-D5ED-8FFF85E1BD46}"/>
              </a:ext>
            </a:extLst>
          </p:cNvPr>
          <p:cNvGrpSpPr/>
          <p:nvPr/>
        </p:nvGrpSpPr>
        <p:grpSpPr>
          <a:xfrm>
            <a:off x="7554737" y="449098"/>
            <a:ext cx="2687713" cy="306403"/>
            <a:chOff x="7516629" y="279076"/>
            <a:chExt cx="2687713" cy="306403"/>
          </a:xfrm>
        </p:grpSpPr>
        <p:grpSp>
          <p:nvGrpSpPr>
            <p:cNvPr id="47" name="Group 46">
              <a:extLst>
                <a:ext uri="{FF2B5EF4-FFF2-40B4-BE49-F238E27FC236}">
                  <a16:creationId xmlns:a16="http://schemas.microsoft.com/office/drawing/2014/main" id="{F8979EAD-4AD4-ACB9-2130-0CD938A68909}"/>
                </a:ext>
              </a:extLst>
            </p:cNvPr>
            <p:cNvGrpSpPr/>
            <p:nvPr/>
          </p:nvGrpSpPr>
          <p:grpSpPr>
            <a:xfrm>
              <a:off x="9110882" y="279076"/>
              <a:ext cx="293922" cy="300685"/>
              <a:chOff x="9110882" y="279076"/>
              <a:chExt cx="293922" cy="300685"/>
            </a:xfrm>
          </p:grpSpPr>
          <p:sp>
            <p:nvSpPr>
              <p:cNvPr id="35" name="Rounded Rectangle 34">
                <a:extLst>
                  <a:ext uri="{FF2B5EF4-FFF2-40B4-BE49-F238E27FC236}">
                    <a16:creationId xmlns:a16="http://schemas.microsoft.com/office/drawing/2014/main" id="{50AB15BF-1E83-6387-33E7-0B2E09AD3326}"/>
                  </a:ext>
                </a:extLst>
              </p:cNvPr>
              <p:cNvSpPr>
                <a:spLocks noChangeAspect="1"/>
              </p:cNvSpPr>
              <p:nvPr/>
            </p:nvSpPr>
            <p:spPr>
              <a:xfrm rot="18824547">
                <a:off x="9107500"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2" name="Picture 31">
                <a:extLst>
                  <a:ext uri="{FF2B5EF4-FFF2-40B4-BE49-F238E27FC236}">
                    <a16:creationId xmlns:a16="http://schemas.microsoft.com/office/drawing/2014/main" id="{A54C351E-4E7D-C03F-F58B-7D856274209F}"/>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rcRect/>
              <a:stretch/>
            </p:blipFill>
            <p:spPr>
              <a:xfrm>
                <a:off x="9153443" y="325019"/>
                <a:ext cx="208800" cy="208800"/>
              </a:xfrm>
              <a:prstGeom prst="rect">
                <a:avLst/>
              </a:prstGeom>
            </p:spPr>
          </p:pic>
        </p:grpSp>
        <p:grpSp>
          <p:nvGrpSpPr>
            <p:cNvPr id="7" name="Group 6">
              <a:extLst>
                <a:ext uri="{FF2B5EF4-FFF2-40B4-BE49-F238E27FC236}">
                  <a16:creationId xmlns:a16="http://schemas.microsoft.com/office/drawing/2014/main" id="{4E5FF295-E459-605F-C2F1-1C35421B39E1}"/>
                </a:ext>
              </a:extLst>
            </p:cNvPr>
            <p:cNvGrpSpPr/>
            <p:nvPr/>
          </p:nvGrpSpPr>
          <p:grpSpPr>
            <a:xfrm>
              <a:off x="8316162" y="284794"/>
              <a:ext cx="293922" cy="300685"/>
              <a:chOff x="8316162" y="284794"/>
              <a:chExt cx="293922" cy="300685"/>
            </a:xfrm>
          </p:grpSpPr>
          <p:sp>
            <p:nvSpPr>
              <p:cNvPr id="33" name="Rounded Rectangle 32">
                <a:extLst>
                  <a:ext uri="{FF2B5EF4-FFF2-40B4-BE49-F238E27FC236}">
                    <a16:creationId xmlns:a16="http://schemas.microsoft.com/office/drawing/2014/main" id="{09542AE6-8479-2DEE-C2E0-35B09C04FBB5}"/>
                  </a:ext>
                </a:extLst>
              </p:cNvPr>
              <p:cNvSpPr>
                <a:spLocks noChangeAspect="1"/>
              </p:cNvSpPr>
              <p:nvPr/>
            </p:nvSpPr>
            <p:spPr>
              <a:xfrm rot="18824547">
                <a:off x="8312780"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4" name="Picture 33">
                <a:extLst>
                  <a:ext uri="{FF2B5EF4-FFF2-40B4-BE49-F238E27FC236}">
                    <a16:creationId xmlns:a16="http://schemas.microsoft.com/office/drawing/2014/main" id="{D9DF6BB8-7316-245F-BF7C-217EB7C4B234}"/>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rcRect/>
              <a:stretch/>
            </p:blipFill>
            <p:spPr>
              <a:xfrm>
                <a:off x="8346096" y="321444"/>
                <a:ext cx="230846" cy="215953"/>
              </a:xfrm>
              <a:prstGeom prst="rect">
                <a:avLst/>
              </a:prstGeom>
            </p:spPr>
          </p:pic>
        </p:grpSp>
        <p:grpSp>
          <p:nvGrpSpPr>
            <p:cNvPr id="9" name="Group 8">
              <a:extLst>
                <a:ext uri="{FF2B5EF4-FFF2-40B4-BE49-F238E27FC236}">
                  <a16:creationId xmlns:a16="http://schemas.microsoft.com/office/drawing/2014/main" id="{4020518E-3E05-B445-DEA5-7B7B8DFD6C53}"/>
                </a:ext>
              </a:extLst>
            </p:cNvPr>
            <p:cNvGrpSpPr/>
            <p:nvPr/>
          </p:nvGrpSpPr>
          <p:grpSpPr>
            <a:xfrm>
              <a:off x="9910420" y="279077"/>
              <a:ext cx="293922" cy="300685"/>
              <a:chOff x="9910420" y="279077"/>
              <a:chExt cx="293922" cy="300685"/>
            </a:xfrm>
          </p:grpSpPr>
          <p:sp>
            <p:nvSpPr>
              <p:cNvPr id="29" name="Rounded Rectangle 28">
                <a:extLst>
                  <a:ext uri="{FF2B5EF4-FFF2-40B4-BE49-F238E27FC236}">
                    <a16:creationId xmlns:a16="http://schemas.microsoft.com/office/drawing/2014/main" id="{6B1595A2-6137-1FF3-A0FB-33DB0651D13D}"/>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0" name="Picture 29" descr="A circular object with dots&#10;&#10;Description automatically generated with medium confidence">
                <a:extLst>
                  <a:ext uri="{FF2B5EF4-FFF2-40B4-BE49-F238E27FC236}">
                    <a16:creationId xmlns:a16="http://schemas.microsoft.com/office/drawing/2014/main" id="{EC6E391F-4EAA-4F73-A38F-39E0FD964734}"/>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10" name="Group 9">
              <a:extLst>
                <a:ext uri="{FF2B5EF4-FFF2-40B4-BE49-F238E27FC236}">
                  <a16:creationId xmlns:a16="http://schemas.microsoft.com/office/drawing/2014/main" id="{6BDC798F-CCFF-31E9-3AD7-590762113126}"/>
                </a:ext>
              </a:extLst>
            </p:cNvPr>
            <p:cNvGrpSpPr/>
            <p:nvPr/>
          </p:nvGrpSpPr>
          <p:grpSpPr>
            <a:xfrm>
              <a:off x="8712387" y="279076"/>
              <a:ext cx="293922" cy="300685"/>
              <a:chOff x="8712387" y="279076"/>
              <a:chExt cx="293922" cy="300685"/>
            </a:xfrm>
          </p:grpSpPr>
          <p:sp>
            <p:nvSpPr>
              <p:cNvPr id="26" name="Rounded Rectangle 25">
                <a:extLst>
                  <a:ext uri="{FF2B5EF4-FFF2-40B4-BE49-F238E27FC236}">
                    <a16:creationId xmlns:a16="http://schemas.microsoft.com/office/drawing/2014/main" id="{467F5617-3623-9C96-91D9-6391FA1702A2}"/>
                  </a:ext>
                </a:extLst>
              </p:cNvPr>
              <p:cNvSpPr>
                <a:spLocks noChangeAspect="1"/>
              </p:cNvSpPr>
              <p:nvPr/>
            </p:nvSpPr>
            <p:spPr>
              <a:xfrm rot="18824547">
                <a:off x="8709005"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8" name="Picture 27">
                <a:extLst>
                  <a:ext uri="{FF2B5EF4-FFF2-40B4-BE49-F238E27FC236}">
                    <a16:creationId xmlns:a16="http://schemas.microsoft.com/office/drawing/2014/main" id="{7BBC76B4-02D5-60F2-788B-03586DC4C3B7}"/>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nvGrpSpPr>
            <p:cNvPr id="11" name="Group 10">
              <a:extLst>
                <a:ext uri="{FF2B5EF4-FFF2-40B4-BE49-F238E27FC236}">
                  <a16:creationId xmlns:a16="http://schemas.microsoft.com/office/drawing/2014/main" id="{D38829C8-A3E2-C71B-04BB-EBE3E38F31B3}"/>
                </a:ext>
              </a:extLst>
            </p:cNvPr>
            <p:cNvGrpSpPr/>
            <p:nvPr/>
          </p:nvGrpSpPr>
          <p:grpSpPr>
            <a:xfrm>
              <a:off x="7916731" y="284794"/>
              <a:ext cx="293922" cy="300685"/>
              <a:chOff x="7916731" y="284794"/>
              <a:chExt cx="293922" cy="300685"/>
            </a:xfrm>
          </p:grpSpPr>
          <p:sp>
            <p:nvSpPr>
              <p:cNvPr id="15" name="Rounded Rectangle 14">
                <a:extLst>
                  <a:ext uri="{FF2B5EF4-FFF2-40B4-BE49-F238E27FC236}">
                    <a16:creationId xmlns:a16="http://schemas.microsoft.com/office/drawing/2014/main" id="{5790B598-B735-F99D-D4A6-4372993BD9CD}"/>
                  </a:ext>
                </a:extLst>
              </p:cNvPr>
              <p:cNvSpPr>
                <a:spLocks noChangeAspect="1"/>
              </p:cNvSpPr>
              <p:nvPr/>
            </p:nvSpPr>
            <p:spPr>
              <a:xfrm rot="18824547">
                <a:off x="7913349"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9" name="Picture 18">
                <a:extLst>
                  <a:ext uri="{FF2B5EF4-FFF2-40B4-BE49-F238E27FC236}">
                    <a16:creationId xmlns:a16="http://schemas.microsoft.com/office/drawing/2014/main" id="{F9046642-4FDA-7164-EC78-67B4CF29271A}"/>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grpSp>
        <p:sp>
          <p:nvSpPr>
            <p:cNvPr id="12" name="Rounded Rectangle 11">
              <a:extLst>
                <a:ext uri="{FF2B5EF4-FFF2-40B4-BE49-F238E27FC236}">
                  <a16:creationId xmlns:a16="http://schemas.microsoft.com/office/drawing/2014/main" id="{FB59CBBB-D440-AE20-4A4E-CFB01C338A70}"/>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4" name="Picture 13">
              <a:extLst>
                <a:ext uri="{FF2B5EF4-FFF2-40B4-BE49-F238E27FC236}">
                  <a16:creationId xmlns:a16="http://schemas.microsoft.com/office/drawing/2014/main" id="{59E98206-2F26-72AF-39EF-ED8C6DFC4D7B}"/>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nvGrpSpPr>
            <p:cNvPr id="44" name="Group 43">
              <a:extLst>
                <a:ext uri="{FF2B5EF4-FFF2-40B4-BE49-F238E27FC236}">
                  <a16:creationId xmlns:a16="http://schemas.microsoft.com/office/drawing/2014/main" id="{304CA734-D817-66DC-2416-C8D595166B37}"/>
                </a:ext>
              </a:extLst>
            </p:cNvPr>
            <p:cNvGrpSpPr/>
            <p:nvPr/>
          </p:nvGrpSpPr>
          <p:grpSpPr>
            <a:xfrm>
              <a:off x="9508846" y="279077"/>
              <a:ext cx="293922" cy="300685"/>
              <a:chOff x="9508846" y="279077"/>
              <a:chExt cx="293922" cy="300685"/>
            </a:xfrm>
          </p:grpSpPr>
          <p:sp>
            <p:nvSpPr>
              <p:cNvPr id="31" name="Rounded Rectangle 30">
                <a:extLst>
                  <a:ext uri="{FF2B5EF4-FFF2-40B4-BE49-F238E27FC236}">
                    <a16:creationId xmlns:a16="http://schemas.microsoft.com/office/drawing/2014/main" id="{587D24A0-1722-976C-399E-12477E7F3A9B}"/>
                  </a:ext>
                </a:extLst>
              </p:cNvPr>
              <p:cNvSpPr>
                <a:spLocks noChangeAspect="1"/>
              </p:cNvSpPr>
              <p:nvPr/>
            </p:nvSpPr>
            <p:spPr>
              <a:xfrm rot="18824547">
                <a:off x="9505464"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0" name="Picture 39" descr="A black and grey logo&#10;&#10;Description automatically generated with medium confidence">
                <a:extLst>
                  <a:ext uri="{FF2B5EF4-FFF2-40B4-BE49-F238E27FC236}">
                    <a16:creationId xmlns:a16="http://schemas.microsoft.com/office/drawing/2014/main" id="{5F9FE46F-A700-0266-B3A2-1A687E2C7072}"/>
                  </a:ext>
                </a:extLst>
              </p:cNvPr>
              <p:cNvPicPr>
                <a:picLocks noChangeAspect="1"/>
              </p:cNvPicPr>
              <p:nvPr/>
            </p:nvPicPr>
            <p:blipFill>
              <a:blip r:embed="rId10" cstate="print">
                <a:biLevel thresh="25000"/>
                <a:alphaModFix/>
                <a:extLst>
                  <a:ext uri="{28A0092B-C50C-407E-A947-70E740481C1C}">
                    <a14:useLocalDpi xmlns:a14="http://schemas.microsoft.com/office/drawing/2010/main" val="0"/>
                  </a:ext>
                </a:extLst>
              </a:blip>
              <a:stretch>
                <a:fillRect/>
              </a:stretch>
            </p:blipFill>
            <p:spPr>
              <a:xfrm>
                <a:off x="9553037" y="316020"/>
                <a:ext cx="205538" cy="226800"/>
              </a:xfrm>
              <a:prstGeom prst="rect">
                <a:avLst/>
              </a:prstGeom>
            </p:spPr>
          </p:pic>
        </p:grpSp>
      </p:grpSp>
      <p:sp>
        <p:nvSpPr>
          <p:cNvPr id="4" name="TextBox 3">
            <a:extLst>
              <a:ext uri="{FF2B5EF4-FFF2-40B4-BE49-F238E27FC236}">
                <a16:creationId xmlns:a16="http://schemas.microsoft.com/office/drawing/2014/main" id="{A70810B7-8615-CB95-2F9E-77AAF1861297}"/>
              </a:ext>
            </a:extLst>
          </p:cNvPr>
          <p:cNvSpPr txBox="1"/>
          <p:nvPr/>
        </p:nvSpPr>
        <p:spPr>
          <a:xfrm>
            <a:off x="5098889" y="5535929"/>
            <a:ext cx="5141280" cy="1628815"/>
          </a:xfrm>
          <a:prstGeom prst="wedgeRoundRectCallout">
            <a:avLst>
              <a:gd name="adj1" fmla="val 56773"/>
              <a:gd name="adj2" fmla="val 46490"/>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Include your organisation’s strategies and actions to address gender pay gaps.</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Identify what is having the most impact; link actions and evidence with trends in gender pay gap data overall and for the target area.</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Include qualitative and quantitative evidence where available, and provide commentary </a:t>
            </a:r>
            <a:br>
              <a:rPr lang="en-GB" sz="1050">
                <a:solidFill>
                  <a:schemeClr val="accent4">
                    <a:lumMod val="50000"/>
                  </a:schemeClr>
                </a:solidFill>
              </a:rPr>
            </a:br>
            <a:r>
              <a:rPr lang="en-GB" sz="1050">
                <a:solidFill>
                  <a:schemeClr val="accent4">
                    <a:lumMod val="50000"/>
                  </a:schemeClr>
                </a:solidFill>
              </a:rPr>
              <a:t>on actions at an organisation, industry and national level.</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Many actions can be leveraged from the Champions of Change strategy to advance gender equality in the workplace, which closes gender pay gaps.</a:t>
            </a:r>
          </a:p>
        </p:txBody>
      </p:sp>
    </p:spTree>
    <p:extLst>
      <p:ext uri="{BB962C8B-B14F-4D97-AF65-F5344CB8AC3E}">
        <p14:creationId xmlns:p14="http://schemas.microsoft.com/office/powerpoint/2010/main" val="327224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y and black background&#10;&#10;Description automatically generated">
            <a:extLst>
              <a:ext uri="{FF2B5EF4-FFF2-40B4-BE49-F238E27FC236}">
                <a16:creationId xmlns:a16="http://schemas.microsoft.com/office/drawing/2014/main" id="{9F561E93-1D67-BD1A-6D51-B2072F255D11}"/>
              </a:ext>
            </a:extLst>
          </p:cNvPr>
          <p:cNvPicPr>
            <a:picLocks noGrp="1" noRot="1" noMove="1" noResize="1" noEditPoints="1" noAdjustHandles="1" noChangeArrowheads="1" noChangeShapeType="1" noCrop="1"/>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1"/>
            <a:ext cx="10691813" cy="7559675"/>
          </a:xfrm>
          <a:prstGeom prst="rect">
            <a:avLst/>
          </a:prstGeom>
        </p:spPr>
      </p:pic>
      <p:graphicFrame>
        <p:nvGraphicFramePr>
          <p:cNvPr id="42" name="Table 15">
            <a:extLst>
              <a:ext uri="{FF2B5EF4-FFF2-40B4-BE49-F238E27FC236}">
                <a16:creationId xmlns:a16="http://schemas.microsoft.com/office/drawing/2014/main" id="{81683B46-4D0A-EE60-57B0-94993E031A47}"/>
              </a:ext>
            </a:extLst>
          </p:cNvPr>
          <p:cNvGraphicFramePr>
            <a:graphicFrameLocks noGrp="1"/>
          </p:cNvGraphicFramePr>
          <p:nvPr>
            <p:extLst>
              <p:ext uri="{D42A27DB-BD31-4B8C-83A1-F6EECF244321}">
                <p14:modId xmlns:p14="http://schemas.microsoft.com/office/powerpoint/2010/main" val="3352489072"/>
              </p:ext>
            </p:extLst>
          </p:nvPr>
        </p:nvGraphicFramePr>
        <p:xfrm>
          <a:off x="456674" y="1242365"/>
          <a:ext cx="9783495" cy="5904632"/>
        </p:xfrm>
        <a:graphic>
          <a:graphicData uri="http://schemas.openxmlformats.org/drawingml/2006/table">
            <a:tbl>
              <a:tblPr firstRow="1" bandRow="1">
                <a:tableStyleId>{2D5ABB26-0587-4C30-8999-92F81FD0307C}</a:tableStyleId>
              </a:tblPr>
              <a:tblGrid>
                <a:gridCol w="1281201">
                  <a:extLst>
                    <a:ext uri="{9D8B030D-6E8A-4147-A177-3AD203B41FA5}">
                      <a16:colId xmlns:a16="http://schemas.microsoft.com/office/drawing/2014/main" val="2450581648"/>
                    </a:ext>
                  </a:extLst>
                </a:gridCol>
                <a:gridCol w="2812532">
                  <a:extLst>
                    <a:ext uri="{9D8B030D-6E8A-4147-A177-3AD203B41FA5}">
                      <a16:colId xmlns:a16="http://schemas.microsoft.com/office/drawing/2014/main" val="233462206"/>
                    </a:ext>
                  </a:extLst>
                </a:gridCol>
                <a:gridCol w="2812532">
                  <a:extLst>
                    <a:ext uri="{9D8B030D-6E8A-4147-A177-3AD203B41FA5}">
                      <a16:colId xmlns:a16="http://schemas.microsoft.com/office/drawing/2014/main" val="1078967337"/>
                    </a:ext>
                  </a:extLst>
                </a:gridCol>
                <a:gridCol w="2877230">
                  <a:extLst>
                    <a:ext uri="{9D8B030D-6E8A-4147-A177-3AD203B41FA5}">
                      <a16:colId xmlns:a16="http://schemas.microsoft.com/office/drawing/2014/main" val="3837473066"/>
                    </a:ext>
                  </a:extLst>
                </a:gridCol>
              </a:tblGrid>
              <a:tr h="288032">
                <a:tc>
                  <a:txBody>
                    <a:bodyPr/>
                    <a:lstStyle/>
                    <a:p>
                      <a:r>
                        <a:rPr lang="en-AU" sz="1200" b="1">
                          <a:solidFill>
                            <a:schemeClr val="bg1"/>
                          </a:solidFill>
                        </a:rPr>
                        <a:t>Setting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200" b="1">
                          <a:solidFill>
                            <a:schemeClr val="bg1"/>
                          </a:solidFill>
                        </a:rPr>
                        <a:t>Key driver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200" b="1">
                          <a:solidFill>
                            <a:schemeClr val="bg1"/>
                          </a:solidFill>
                        </a:rPr>
                        <a:t>Priority focus areas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200" b="1">
                          <a:solidFill>
                            <a:schemeClr val="bg1"/>
                          </a:solidFill>
                        </a:rPr>
                        <a:t>Plans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521913456"/>
                  </a:ext>
                </a:extLst>
              </a:tr>
              <a:tr h="1872200">
                <a:tc>
                  <a:txBody>
                    <a:bodyPr/>
                    <a:lstStyle/>
                    <a:p>
                      <a:r>
                        <a:rPr lang="en-AU" sz="1100" b="1">
                          <a:solidFill>
                            <a:schemeClr val="bg1"/>
                          </a:solidFill>
                        </a:rPr>
                        <a:t>Organisation</a:t>
                      </a:r>
                    </a:p>
                  </a:txBody>
                  <a:tcPr marT="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r>
                        <a:rPr lang="en-GB" sz="1100" b="0">
                          <a:solidFill>
                            <a:schemeClr val="tx1"/>
                          </a:solidFill>
                          <a:effectLst/>
                        </a:rPr>
                        <a:t>&lt;Insert&gt;</a:t>
                      </a:r>
                      <a:endParaRPr lang="en-AU" sz="1100"/>
                    </a:p>
                  </a:txBody>
                  <a:tcPr marT="7200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48115249"/>
                  </a:ext>
                </a:extLst>
              </a:tr>
              <a:tr h="1872200">
                <a:tc>
                  <a:txBody>
                    <a:bodyPr/>
                    <a:lstStyle/>
                    <a:p>
                      <a:r>
                        <a:rPr lang="en-AU" sz="1100" b="1">
                          <a:solidFill>
                            <a:schemeClr val="bg1"/>
                          </a:solidFill>
                        </a:rPr>
                        <a:t>Industry and sector</a:t>
                      </a:r>
                    </a:p>
                  </a:txBody>
                  <a:tcPr marT="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Light"/>
                          <a:ea typeface="+mn-ea"/>
                          <a:cs typeface="+mn-cs"/>
                        </a:rPr>
                        <a:t>&lt;Insert&gt;</a:t>
                      </a:r>
                      <a:endParaRPr kumimoji="0" lang="en-AU" sz="1100" b="0" i="0" u="none" strike="noStrike" kern="1200" cap="none" spc="0" normalizeH="0" baseline="0" noProof="0">
                        <a:ln>
                          <a:noFill/>
                        </a:ln>
                        <a:solidFill>
                          <a:srgbClr val="000000"/>
                        </a:solidFill>
                        <a:effectLst/>
                        <a:uLnTx/>
                        <a:uFillTx/>
                        <a:latin typeface="Calibri Light"/>
                        <a:ea typeface="+mn-ea"/>
                        <a:cs typeface="+mn-cs"/>
                      </a:endParaRPr>
                    </a:p>
                  </a:txBody>
                  <a:tcPr marT="7200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Light"/>
                          <a:ea typeface="+mn-ea"/>
                          <a:cs typeface="+mn-cs"/>
                        </a:rPr>
                        <a:t>&lt;Insert&gt;</a:t>
                      </a:r>
                      <a:endParaRPr kumimoji="0" lang="en-AU" sz="1100" b="0" i="0" u="none" strike="noStrike" kern="1200" cap="none" spc="0" normalizeH="0" baseline="0" noProof="0">
                        <a:ln>
                          <a:noFill/>
                        </a:ln>
                        <a:solidFill>
                          <a:srgbClr val="000000"/>
                        </a:solidFill>
                        <a:effectLst/>
                        <a:uLnTx/>
                        <a:uFillTx/>
                        <a:latin typeface="Calibri Ligh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Light"/>
                          <a:ea typeface="+mn-ea"/>
                          <a:cs typeface="+mn-cs"/>
                        </a:rPr>
                        <a:t>&lt;Insert&gt;</a:t>
                      </a:r>
                      <a:endParaRPr kumimoji="0" lang="en-AU" sz="1100" b="0" i="0" u="none" strike="noStrike" kern="1200" cap="none" spc="0" normalizeH="0" baseline="0" noProof="0">
                        <a:ln>
                          <a:noFill/>
                        </a:ln>
                        <a:solidFill>
                          <a:srgbClr val="000000"/>
                        </a:solidFill>
                        <a:effectLst/>
                        <a:uLnTx/>
                        <a:uFillTx/>
                        <a:latin typeface="Calibri Light"/>
                        <a:ea typeface="+mn-ea"/>
                        <a:cs typeface="+mn-cs"/>
                      </a:endParaRPr>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05977825"/>
                  </a:ext>
                </a:extLst>
              </a:tr>
              <a:tr h="1872200">
                <a:tc>
                  <a:txBody>
                    <a:bodyPr/>
                    <a:lstStyle/>
                    <a:p>
                      <a:r>
                        <a:rPr lang="en-AU" sz="1100" b="1">
                          <a:solidFill>
                            <a:schemeClr val="bg1"/>
                          </a:solidFill>
                        </a:rPr>
                        <a:t>National and societal</a:t>
                      </a:r>
                    </a:p>
                  </a:txBody>
                  <a:tcPr marT="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r>
                        <a:rPr lang="en-GB" sz="1100" b="0">
                          <a:solidFill>
                            <a:schemeClr val="tx1"/>
                          </a:solidFill>
                          <a:effectLst/>
                        </a:rPr>
                        <a:t>&lt;Insert&gt;</a:t>
                      </a:r>
                      <a:endParaRPr lang="en-AU" sz="1100"/>
                    </a:p>
                  </a:txBody>
                  <a:tcPr marT="72000">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r>
                        <a:rPr lang="en-GB" sz="1100" b="0">
                          <a:solidFill>
                            <a:schemeClr val="tx1"/>
                          </a:solidFill>
                          <a:effectLst/>
                        </a:rPr>
                        <a:t>&lt;Insert&gt;</a:t>
                      </a:r>
                      <a:endParaRPr lang="en-AU" sz="1100"/>
                    </a:p>
                  </a:txBody>
                  <a:tcPr marT="72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029820987"/>
                  </a:ext>
                </a:extLst>
              </a:tr>
            </a:tbl>
          </a:graphicData>
        </a:graphic>
      </p:graphicFrame>
      <p:sp>
        <p:nvSpPr>
          <p:cNvPr id="2" name="Title 5">
            <a:extLst>
              <a:ext uri="{FF2B5EF4-FFF2-40B4-BE49-F238E27FC236}">
                <a16:creationId xmlns:a16="http://schemas.microsoft.com/office/drawing/2014/main" id="{CCD3B5A1-5CE7-688E-F133-190F4881BB01}"/>
              </a:ext>
            </a:extLst>
          </p:cNvPr>
          <p:cNvSpPr>
            <a:spLocks noGrp="1"/>
          </p:cNvSpPr>
          <p:nvPr>
            <p:ph type="title"/>
          </p:nvPr>
        </p:nvSpPr>
        <p:spPr>
          <a:xfrm>
            <a:off x="446881" y="353138"/>
            <a:ext cx="9361286" cy="504000"/>
          </a:xfrm>
        </p:spPr>
        <p:txBody>
          <a:bodyPr>
            <a:noAutofit/>
          </a:bodyPr>
          <a:lstStyle/>
          <a:p>
            <a:r>
              <a:rPr lang="en-AU" sz="2800">
                <a:latin typeface="+mj-lt"/>
              </a:rPr>
              <a:t>7. </a:t>
            </a:r>
            <a:r>
              <a:rPr lang="en-AU" sz="2800"/>
              <a:t>Priority focus areas and plans</a:t>
            </a:r>
          </a:p>
        </p:txBody>
      </p:sp>
      <p:sp>
        <p:nvSpPr>
          <p:cNvPr id="5" name="Slide Number Placeholder 4">
            <a:extLst>
              <a:ext uri="{FF2B5EF4-FFF2-40B4-BE49-F238E27FC236}">
                <a16:creationId xmlns:a16="http://schemas.microsoft.com/office/drawing/2014/main" id="{FD1E3093-DCC8-33AF-F6F4-794DADAF8EC1}"/>
              </a:ext>
            </a:extLst>
          </p:cNvPr>
          <p:cNvSpPr>
            <a:spLocks noGrp="1"/>
          </p:cNvSpPr>
          <p:nvPr>
            <p:ph type="sldNum" sz="quarter" idx="11"/>
          </p:nvPr>
        </p:nvSpPr>
        <p:spPr/>
        <p:txBody>
          <a:bodyPr/>
          <a:lstStyle/>
          <a:p>
            <a:fld id="{5171FFDC-9365-476A-9C7B-017370804353}" type="slidenum">
              <a:rPr lang="en-GB" noProof="0" smtClean="0"/>
              <a:pPr/>
              <a:t>20</a:t>
            </a:fld>
            <a:endParaRPr lang="en-GB" noProof="0"/>
          </a:p>
        </p:txBody>
      </p:sp>
      <p:grpSp>
        <p:nvGrpSpPr>
          <p:cNvPr id="47" name="Group 46">
            <a:extLst>
              <a:ext uri="{FF2B5EF4-FFF2-40B4-BE49-F238E27FC236}">
                <a16:creationId xmlns:a16="http://schemas.microsoft.com/office/drawing/2014/main" id="{7265BF98-9CD1-17D7-BF0D-4DC09147C117}"/>
              </a:ext>
            </a:extLst>
          </p:cNvPr>
          <p:cNvGrpSpPr/>
          <p:nvPr/>
        </p:nvGrpSpPr>
        <p:grpSpPr>
          <a:xfrm>
            <a:off x="7549857" y="449098"/>
            <a:ext cx="2692593" cy="306403"/>
            <a:chOff x="7516629" y="279076"/>
            <a:chExt cx="2692593" cy="306403"/>
          </a:xfrm>
        </p:grpSpPr>
        <p:grpSp>
          <p:nvGrpSpPr>
            <p:cNvPr id="7" name="Group 6">
              <a:extLst>
                <a:ext uri="{FF2B5EF4-FFF2-40B4-BE49-F238E27FC236}">
                  <a16:creationId xmlns:a16="http://schemas.microsoft.com/office/drawing/2014/main" id="{5D9B3A3B-8454-A6EB-3C0A-83BB0935D7B4}"/>
                </a:ext>
              </a:extLst>
            </p:cNvPr>
            <p:cNvGrpSpPr/>
            <p:nvPr/>
          </p:nvGrpSpPr>
          <p:grpSpPr>
            <a:xfrm>
              <a:off x="9110882" y="279076"/>
              <a:ext cx="293922" cy="300685"/>
              <a:chOff x="9110882" y="279076"/>
              <a:chExt cx="293922" cy="300685"/>
            </a:xfrm>
          </p:grpSpPr>
          <p:sp>
            <p:nvSpPr>
              <p:cNvPr id="40" name="Rounded Rectangle 39">
                <a:extLst>
                  <a:ext uri="{FF2B5EF4-FFF2-40B4-BE49-F238E27FC236}">
                    <a16:creationId xmlns:a16="http://schemas.microsoft.com/office/drawing/2014/main" id="{56825269-EA61-B422-6CA0-7B2E994323C2}"/>
                  </a:ext>
                </a:extLst>
              </p:cNvPr>
              <p:cNvSpPr>
                <a:spLocks noChangeAspect="1"/>
              </p:cNvSpPr>
              <p:nvPr/>
            </p:nvSpPr>
            <p:spPr>
              <a:xfrm rot="18824547">
                <a:off x="9107500"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1" name="Picture 40">
                <a:extLst>
                  <a:ext uri="{FF2B5EF4-FFF2-40B4-BE49-F238E27FC236}">
                    <a16:creationId xmlns:a16="http://schemas.microsoft.com/office/drawing/2014/main" id="{F9A38FE4-FA39-F496-A0CF-2FB253814B54}"/>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rcRect/>
              <a:stretch/>
            </p:blipFill>
            <p:spPr>
              <a:xfrm>
                <a:off x="9153443" y="325019"/>
                <a:ext cx="208800" cy="208800"/>
              </a:xfrm>
              <a:prstGeom prst="rect">
                <a:avLst/>
              </a:prstGeom>
            </p:spPr>
          </p:pic>
        </p:grpSp>
        <p:grpSp>
          <p:nvGrpSpPr>
            <p:cNvPr id="8" name="Group 7">
              <a:extLst>
                <a:ext uri="{FF2B5EF4-FFF2-40B4-BE49-F238E27FC236}">
                  <a16:creationId xmlns:a16="http://schemas.microsoft.com/office/drawing/2014/main" id="{03F4CEF2-1FFB-6FD9-9637-C920272B42D6}"/>
                </a:ext>
              </a:extLst>
            </p:cNvPr>
            <p:cNvGrpSpPr/>
            <p:nvPr/>
          </p:nvGrpSpPr>
          <p:grpSpPr>
            <a:xfrm>
              <a:off x="8316162" y="284794"/>
              <a:ext cx="293922" cy="300685"/>
              <a:chOff x="8316162" y="284794"/>
              <a:chExt cx="293922" cy="300685"/>
            </a:xfrm>
          </p:grpSpPr>
          <p:sp>
            <p:nvSpPr>
              <p:cNvPr id="34" name="Rounded Rectangle 33">
                <a:extLst>
                  <a:ext uri="{FF2B5EF4-FFF2-40B4-BE49-F238E27FC236}">
                    <a16:creationId xmlns:a16="http://schemas.microsoft.com/office/drawing/2014/main" id="{52420192-64AE-DDBD-F18D-D53E2BF51911}"/>
                  </a:ext>
                </a:extLst>
              </p:cNvPr>
              <p:cNvSpPr>
                <a:spLocks noChangeAspect="1"/>
              </p:cNvSpPr>
              <p:nvPr/>
            </p:nvSpPr>
            <p:spPr>
              <a:xfrm rot="18824547">
                <a:off x="8312780"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5" name="Picture 34">
                <a:extLst>
                  <a:ext uri="{FF2B5EF4-FFF2-40B4-BE49-F238E27FC236}">
                    <a16:creationId xmlns:a16="http://schemas.microsoft.com/office/drawing/2014/main" id="{F42D440E-0ED2-3F56-1CE9-DAA665723055}"/>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rcRect/>
              <a:stretch/>
            </p:blipFill>
            <p:spPr>
              <a:xfrm>
                <a:off x="8346096" y="321444"/>
                <a:ext cx="230846" cy="215953"/>
              </a:xfrm>
              <a:prstGeom prst="rect">
                <a:avLst/>
              </a:prstGeom>
            </p:spPr>
          </p:pic>
        </p:grpSp>
        <p:grpSp>
          <p:nvGrpSpPr>
            <p:cNvPr id="10" name="Group 9">
              <a:extLst>
                <a:ext uri="{FF2B5EF4-FFF2-40B4-BE49-F238E27FC236}">
                  <a16:creationId xmlns:a16="http://schemas.microsoft.com/office/drawing/2014/main" id="{663D61DE-10F7-1BAE-1391-1287BE3D3414}"/>
                </a:ext>
              </a:extLst>
            </p:cNvPr>
            <p:cNvGrpSpPr/>
            <p:nvPr/>
          </p:nvGrpSpPr>
          <p:grpSpPr>
            <a:xfrm>
              <a:off x="8712387" y="279076"/>
              <a:ext cx="293922" cy="300685"/>
              <a:chOff x="8712387" y="279076"/>
              <a:chExt cx="293922" cy="300685"/>
            </a:xfrm>
          </p:grpSpPr>
          <p:sp>
            <p:nvSpPr>
              <p:cNvPr id="30" name="Rounded Rectangle 29">
                <a:extLst>
                  <a:ext uri="{FF2B5EF4-FFF2-40B4-BE49-F238E27FC236}">
                    <a16:creationId xmlns:a16="http://schemas.microsoft.com/office/drawing/2014/main" id="{2977D18C-8EB6-2F06-F596-4CB1E4F4E02E}"/>
                  </a:ext>
                </a:extLst>
              </p:cNvPr>
              <p:cNvSpPr>
                <a:spLocks noChangeAspect="1"/>
              </p:cNvSpPr>
              <p:nvPr/>
            </p:nvSpPr>
            <p:spPr>
              <a:xfrm rot="18824547">
                <a:off x="8709005"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1" name="Picture 30">
                <a:extLst>
                  <a:ext uri="{FF2B5EF4-FFF2-40B4-BE49-F238E27FC236}">
                    <a16:creationId xmlns:a16="http://schemas.microsoft.com/office/drawing/2014/main" id="{CA421DE3-9F66-AFD1-661E-6C9ED2EFA003}"/>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nvGrpSpPr>
            <p:cNvPr id="11" name="Group 10">
              <a:extLst>
                <a:ext uri="{FF2B5EF4-FFF2-40B4-BE49-F238E27FC236}">
                  <a16:creationId xmlns:a16="http://schemas.microsoft.com/office/drawing/2014/main" id="{FA5EBD8D-ECD7-D844-417C-477A0007E643}"/>
                </a:ext>
              </a:extLst>
            </p:cNvPr>
            <p:cNvGrpSpPr/>
            <p:nvPr/>
          </p:nvGrpSpPr>
          <p:grpSpPr>
            <a:xfrm>
              <a:off x="7916731" y="284794"/>
              <a:ext cx="293922" cy="300685"/>
              <a:chOff x="7916731" y="284794"/>
              <a:chExt cx="293922" cy="300685"/>
            </a:xfrm>
          </p:grpSpPr>
          <p:sp>
            <p:nvSpPr>
              <p:cNvPr id="28" name="Rounded Rectangle 27">
                <a:extLst>
                  <a:ext uri="{FF2B5EF4-FFF2-40B4-BE49-F238E27FC236}">
                    <a16:creationId xmlns:a16="http://schemas.microsoft.com/office/drawing/2014/main" id="{D39EF55E-6563-9874-CBA5-2499E6879563}"/>
                  </a:ext>
                </a:extLst>
              </p:cNvPr>
              <p:cNvSpPr>
                <a:spLocks noChangeAspect="1"/>
              </p:cNvSpPr>
              <p:nvPr/>
            </p:nvSpPr>
            <p:spPr>
              <a:xfrm rot="18824547">
                <a:off x="7913349" y="288176"/>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9" name="Picture 28">
                <a:extLst>
                  <a:ext uri="{FF2B5EF4-FFF2-40B4-BE49-F238E27FC236}">
                    <a16:creationId xmlns:a16="http://schemas.microsoft.com/office/drawing/2014/main" id="{B6128766-1E0C-6D38-C9BB-B4EB6E00FB9C}"/>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rcRect/>
              <a:stretch/>
            </p:blipFill>
            <p:spPr>
              <a:xfrm>
                <a:off x="7960208" y="322103"/>
                <a:ext cx="206968" cy="214633"/>
              </a:xfrm>
              <a:prstGeom prst="rect">
                <a:avLst/>
              </a:prstGeom>
            </p:spPr>
          </p:pic>
        </p:grpSp>
        <p:sp>
          <p:nvSpPr>
            <p:cNvPr id="12" name="Rounded Rectangle 11">
              <a:extLst>
                <a:ext uri="{FF2B5EF4-FFF2-40B4-BE49-F238E27FC236}">
                  <a16:creationId xmlns:a16="http://schemas.microsoft.com/office/drawing/2014/main" id="{5F33B91D-9452-9A47-9ACB-79C49E7A1B4A}"/>
                </a:ext>
              </a:extLst>
            </p:cNvPr>
            <p:cNvSpPr>
              <a:spLocks noChangeAspect="1"/>
            </p:cNvSpPr>
            <p:nvPr/>
          </p:nvSpPr>
          <p:spPr>
            <a:xfrm rot="18824547">
              <a:off x="7513247" y="282459"/>
              <a:ext cx="300685" cy="293922"/>
            </a:xfrm>
            <a:prstGeom prst="roundRect">
              <a:avLst/>
            </a:prstGeom>
            <a:solidFill>
              <a:schemeClr val="accent2">
                <a:alpha val="75000"/>
              </a:schemeClr>
            </a:solidFill>
            <a:ln>
              <a:no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14" name="Picture 13">
              <a:extLst>
                <a:ext uri="{FF2B5EF4-FFF2-40B4-BE49-F238E27FC236}">
                  <a16:creationId xmlns:a16="http://schemas.microsoft.com/office/drawing/2014/main" id="{998A4217-B57F-4BF1-9E5D-5786154CB69A}"/>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rcRect/>
            <a:stretch/>
          </p:blipFill>
          <p:spPr>
            <a:xfrm>
              <a:off x="7560105" y="325936"/>
              <a:ext cx="206968" cy="206968"/>
            </a:xfrm>
            <a:prstGeom prst="rect">
              <a:avLst/>
            </a:prstGeom>
          </p:spPr>
        </p:pic>
        <p:grpSp>
          <p:nvGrpSpPr>
            <p:cNvPr id="46" name="Group 45">
              <a:extLst>
                <a:ext uri="{FF2B5EF4-FFF2-40B4-BE49-F238E27FC236}">
                  <a16:creationId xmlns:a16="http://schemas.microsoft.com/office/drawing/2014/main" id="{50A27C4C-E412-DCA2-3977-18BF823DAC45}"/>
                </a:ext>
              </a:extLst>
            </p:cNvPr>
            <p:cNvGrpSpPr/>
            <p:nvPr/>
          </p:nvGrpSpPr>
          <p:grpSpPr>
            <a:xfrm>
              <a:off x="9509377" y="279076"/>
              <a:ext cx="293922" cy="300685"/>
              <a:chOff x="9509377" y="279076"/>
              <a:chExt cx="293922" cy="300685"/>
            </a:xfrm>
          </p:grpSpPr>
          <p:sp>
            <p:nvSpPr>
              <p:cNvPr id="32" name="Rounded Rectangle 31">
                <a:extLst>
                  <a:ext uri="{FF2B5EF4-FFF2-40B4-BE49-F238E27FC236}">
                    <a16:creationId xmlns:a16="http://schemas.microsoft.com/office/drawing/2014/main" id="{37A9C2BC-B44F-1F57-E536-FB3D02339312}"/>
                  </a:ext>
                </a:extLst>
              </p:cNvPr>
              <p:cNvSpPr>
                <a:spLocks noChangeAspect="1"/>
              </p:cNvSpPr>
              <p:nvPr/>
            </p:nvSpPr>
            <p:spPr>
              <a:xfrm rot="18824547">
                <a:off x="9505995" y="282458"/>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26" name="Picture 25">
                <a:extLst>
                  <a:ext uri="{FF2B5EF4-FFF2-40B4-BE49-F238E27FC236}">
                    <a16:creationId xmlns:a16="http://schemas.microsoft.com/office/drawing/2014/main" id="{302B4576-A9BF-686C-2D19-150008233736}"/>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rcRect/>
              <a:stretch/>
            </p:blipFill>
            <p:spPr>
              <a:xfrm>
                <a:off x="9553568" y="316019"/>
                <a:ext cx="205537" cy="226800"/>
              </a:xfrm>
              <a:prstGeom prst="rect">
                <a:avLst/>
              </a:prstGeom>
            </p:spPr>
          </p:pic>
        </p:grpSp>
        <p:grpSp>
          <p:nvGrpSpPr>
            <p:cNvPr id="45" name="Group 44">
              <a:extLst>
                <a:ext uri="{FF2B5EF4-FFF2-40B4-BE49-F238E27FC236}">
                  <a16:creationId xmlns:a16="http://schemas.microsoft.com/office/drawing/2014/main" id="{59572111-0D69-E658-A5B9-D4F45E5070DF}"/>
                </a:ext>
              </a:extLst>
            </p:cNvPr>
            <p:cNvGrpSpPr/>
            <p:nvPr/>
          </p:nvGrpSpPr>
          <p:grpSpPr>
            <a:xfrm>
              <a:off x="9915300" y="279076"/>
              <a:ext cx="293922" cy="300685"/>
              <a:chOff x="9915300" y="279076"/>
              <a:chExt cx="293922" cy="300685"/>
            </a:xfrm>
          </p:grpSpPr>
          <p:sp>
            <p:nvSpPr>
              <p:cNvPr id="19" name="Rounded Rectangle 18">
                <a:extLst>
                  <a:ext uri="{FF2B5EF4-FFF2-40B4-BE49-F238E27FC236}">
                    <a16:creationId xmlns:a16="http://schemas.microsoft.com/office/drawing/2014/main" id="{E157FE6A-B7E5-50BF-58BC-AD14108B26D6}"/>
                  </a:ext>
                </a:extLst>
              </p:cNvPr>
              <p:cNvSpPr>
                <a:spLocks noChangeAspect="1"/>
              </p:cNvSpPr>
              <p:nvPr/>
            </p:nvSpPr>
            <p:spPr>
              <a:xfrm rot="18824547">
                <a:off x="9911918" y="282458"/>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33" name="Picture 32" descr="A circular object with dots&#10;&#10;Description automatically generated with medium confidence">
                <a:extLst>
                  <a:ext uri="{FF2B5EF4-FFF2-40B4-BE49-F238E27FC236}">
                    <a16:creationId xmlns:a16="http://schemas.microsoft.com/office/drawing/2014/main" id="{710E973B-EAC9-6904-E5D5-EF8A60FF0071}"/>
                  </a:ext>
                </a:extLst>
              </p:cNvPr>
              <p:cNvPicPr>
                <a:picLocks noChangeAspect="1"/>
              </p:cNvPicPr>
              <p:nvPr/>
            </p:nvPicPr>
            <p:blipFill>
              <a:blip r:embed="rId10" cstate="print">
                <a:biLevel thresh="25000"/>
                <a:alphaModFix/>
                <a:extLst>
                  <a:ext uri="{28A0092B-C50C-407E-A947-70E740481C1C}">
                    <a14:useLocalDpi xmlns:a14="http://schemas.microsoft.com/office/drawing/2010/main" val="0"/>
                  </a:ext>
                </a:extLst>
              </a:blip>
              <a:stretch>
                <a:fillRect/>
              </a:stretch>
            </p:blipFill>
            <p:spPr>
              <a:xfrm>
                <a:off x="9957860" y="325019"/>
                <a:ext cx="208800" cy="208800"/>
              </a:xfrm>
              <a:prstGeom prst="rect">
                <a:avLst/>
              </a:prstGeom>
            </p:spPr>
          </p:pic>
        </p:grpSp>
      </p:grpSp>
      <p:sp>
        <p:nvSpPr>
          <p:cNvPr id="3" name="TextBox 2">
            <a:extLst>
              <a:ext uri="{FF2B5EF4-FFF2-40B4-BE49-F238E27FC236}">
                <a16:creationId xmlns:a16="http://schemas.microsoft.com/office/drawing/2014/main" id="{9F946929-AAD7-2BA8-DFBB-63CF46E75910}"/>
              </a:ext>
            </a:extLst>
          </p:cNvPr>
          <p:cNvSpPr txBox="1"/>
          <p:nvPr/>
        </p:nvSpPr>
        <p:spPr>
          <a:xfrm>
            <a:off x="5098889" y="5724053"/>
            <a:ext cx="5141280" cy="1035745"/>
          </a:xfrm>
          <a:prstGeom prst="wedgeRoundRectCallout">
            <a:avLst>
              <a:gd name="adj1" fmla="val 56773"/>
              <a:gd name="adj2" fmla="val 46490"/>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What has and hasn’t worked, and what have been the key lessons?</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What are your organisation’s strategies for amplifying actions and opportunities at the organisation, sector and national level?</a:t>
            </a:r>
          </a:p>
          <a:p>
            <a:pPr marL="180000" lvl="2" indent="-180000" defTabSz="986912" fontAlgn="t">
              <a:spcBef>
                <a:spcPts val="200"/>
              </a:spcBef>
              <a:spcAft>
                <a:spcPts val="200"/>
              </a:spcAft>
              <a:buClr>
                <a:schemeClr val="accent1"/>
              </a:buClr>
              <a:buSzPct val="100000"/>
              <a:buFont typeface="Wingdings 2" panose="05020102010507070707" pitchFamily="18" charset="2"/>
              <a:buChar char="®"/>
              <a:tabLst>
                <a:tab pos="215900" algn="l"/>
              </a:tabLst>
              <a:defRPr/>
            </a:pPr>
            <a:r>
              <a:rPr lang="en-GB" sz="1050">
                <a:solidFill>
                  <a:schemeClr val="accent4">
                    <a:lumMod val="50000"/>
                  </a:schemeClr>
                </a:solidFill>
              </a:rPr>
              <a:t>What are your organisation’s goals and how will you make leaders accountable?</a:t>
            </a:r>
          </a:p>
        </p:txBody>
      </p:sp>
    </p:spTree>
    <p:extLst>
      <p:ext uri="{BB962C8B-B14F-4D97-AF65-F5344CB8AC3E}">
        <p14:creationId xmlns:p14="http://schemas.microsoft.com/office/powerpoint/2010/main" val="284248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9DDAACF-1AF2-351F-91DB-F6BA56C3AF1C}"/>
              </a:ext>
            </a:extLst>
          </p:cNvPr>
          <p:cNvSpPr>
            <a:spLocks noGrp="1"/>
          </p:cNvSpPr>
          <p:nvPr>
            <p:ph type="ctrTitle"/>
          </p:nvPr>
        </p:nvSpPr>
        <p:spPr>
          <a:xfrm>
            <a:off x="688507" y="3123998"/>
            <a:ext cx="5688632" cy="936104"/>
          </a:xfrm>
        </p:spPr>
        <p:txBody>
          <a:bodyPr/>
          <a:lstStyle/>
          <a:p>
            <a:pPr>
              <a:lnSpc>
                <a:spcPts val="4000"/>
              </a:lnSpc>
            </a:pPr>
            <a:r>
              <a:rPr kumimoji="0" lang="en-AU" sz="4400" b="0" i="0" u="none" strike="noStrike" kern="1200" cap="none" spc="0" normalizeH="0" baseline="0" noProof="0">
                <a:ln>
                  <a:noFill/>
                </a:ln>
                <a:effectLst/>
                <a:uLnTx/>
                <a:uFillTx/>
                <a:latin typeface="Calibri"/>
                <a:ea typeface="+mj-ea"/>
                <a:cs typeface="+mj-cs"/>
              </a:rPr>
              <a:t>Closing gender pay gaps</a:t>
            </a:r>
            <a:endParaRPr lang="en-US" sz="4400">
              <a:solidFill>
                <a:schemeClr val="accent1"/>
              </a:solidFill>
              <a:latin typeface="+mn-lt"/>
              <a:ea typeface="+mn-ea"/>
              <a:cs typeface="+mn-cs"/>
            </a:endParaRPr>
          </a:p>
        </p:txBody>
      </p:sp>
      <p:sp>
        <p:nvSpPr>
          <p:cNvPr id="3" name="Title 2">
            <a:extLst>
              <a:ext uri="{FF2B5EF4-FFF2-40B4-BE49-F238E27FC236}">
                <a16:creationId xmlns:a16="http://schemas.microsoft.com/office/drawing/2014/main" id="{BA52755E-827D-C0A0-6965-4DE3F4D49928}"/>
              </a:ext>
            </a:extLst>
          </p:cNvPr>
          <p:cNvSpPr txBox="1">
            <a:spLocks/>
          </p:cNvSpPr>
          <p:nvPr/>
        </p:nvSpPr>
        <p:spPr bwMode="gray">
          <a:xfrm>
            <a:off x="688507" y="4067869"/>
            <a:ext cx="5688632" cy="936104"/>
          </a:xfrm>
          <a:prstGeom prst="rect">
            <a:avLst/>
          </a:prstGeom>
        </p:spPr>
        <p:txBody>
          <a:bodyPr vert="horz" lIns="0" tIns="0" rIns="0" bIns="0" rtlCol="0" anchor="b">
            <a:noAutofit/>
          </a:bodyPr>
          <a:lstStyle>
            <a:lvl1pPr algn="l" defTabSz="986912" rtl="0" eaLnBrk="1" latinLnBrk="0" hangingPunct="1">
              <a:lnSpc>
                <a:spcPts val="5000"/>
              </a:lnSpc>
              <a:spcBef>
                <a:spcPct val="0"/>
              </a:spcBef>
              <a:buNone/>
              <a:defRPr lang="en-GB" sz="5000" b="0" kern="1200">
                <a:solidFill>
                  <a:schemeClr val="accent2"/>
                </a:solidFill>
                <a:latin typeface="+mj-lt"/>
                <a:ea typeface="+mj-ea"/>
                <a:cs typeface="+mj-cs"/>
              </a:defRPr>
            </a:lvl1pPr>
          </a:lstStyle>
          <a:p>
            <a:pPr>
              <a:lnSpc>
                <a:spcPts val="3000"/>
              </a:lnSpc>
            </a:pPr>
            <a:r>
              <a:rPr kumimoji="0" lang="en-US" sz="2800" b="0" i="0" u="none" strike="noStrike" kern="1200" cap="none" spc="0" normalizeH="0" baseline="0" noProof="0">
                <a:ln>
                  <a:noFill/>
                </a:ln>
                <a:solidFill>
                  <a:schemeClr val="accent1"/>
                </a:solidFill>
                <a:effectLst/>
                <a:uLnTx/>
                <a:uFillTx/>
                <a:latin typeface="Calibri Light"/>
                <a:ea typeface="+mj-ea"/>
                <a:cs typeface="+mj-cs"/>
              </a:rPr>
              <a:t>Guide for leadership, transparency </a:t>
            </a:r>
            <a:br>
              <a:rPr kumimoji="0" lang="en-US" sz="2800" b="0" i="0" u="none" strike="noStrike" kern="1200" cap="none" spc="0" normalizeH="0" baseline="0" noProof="0">
                <a:ln>
                  <a:noFill/>
                </a:ln>
                <a:solidFill>
                  <a:schemeClr val="accent1"/>
                </a:solidFill>
                <a:effectLst/>
                <a:uLnTx/>
                <a:uFillTx/>
                <a:latin typeface="Calibri Light"/>
                <a:ea typeface="+mj-ea"/>
                <a:cs typeface="+mj-cs"/>
              </a:rPr>
            </a:br>
            <a:r>
              <a:rPr kumimoji="0" lang="en-US" sz="2800" b="0" i="0" u="none" strike="noStrike" kern="1200" cap="none" spc="0" normalizeH="0" baseline="0" noProof="0">
                <a:ln>
                  <a:noFill/>
                </a:ln>
                <a:solidFill>
                  <a:schemeClr val="accent1"/>
                </a:solidFill>
                <a:effectLst/>
                <a:uLnTx/>
                <a:uFillTx/>
                <a:latin typeface="Calibri Light"/>
                <a:ea typeface="+mj-ea"/>
                <a:cs typeface="+mj-cs"/>
              </a:rPr>
              <a:t>and employer </a:t>
            </a:r>
            <a:r>
              <a:rPr lang="en-US" sz="2800">
                <a:solidFill>
                  <a:schemeClr val="accent1"/>
                </a:solidFill>
                <a:latin typeface="Calibri Light"/>
              </a:rPr>
              <a:t>action</a:t>
            </a:r>
            <a:endParaRPr lang="en-US" sz="2800">
              <a:solidFill>
                <a:schemeClr val="accent1"/>
              </a:solidFill>
              <a:latin typeface="+mn-lt"/>
              <a:ea typeface="+mn-ea"/>
              <a:cs typeface="+mn-cs"/>
            </a:endParaRPr>
          </a:p>
        </p:txBody>
      </p:sp>
      <p:sp>
        <p:nvSpPr>
          <p:cNvPr id="7" name="TextBox 6">
            <a:extLst>
              <a:ext uri="{FF2B5EF4-FFF2-40B4-BE49-F238E27FC236}">
                <a16:creationId xmlns:a16="http://schemas.microsoft.com/office/drawing/2014/main" id="{D43D9FCA-D15B-7CD1-02F7-D17D7D1B7C55}"/>
              </a:ext>
            </a:extLst>
          </p:cNvPr>
          <p:cNvSpPr txBox="1"/>
          <p:nvPr/>
        </p:nvSpPr>
        <p:spPr bwMode="gray">
          <a:xfrm>
            <a:off x="671388" y="5652045"/>
            <a:ext cx="3810422" cy="1368152"/>
          </a:xfrm>
          <a:prstGeom prst="roundRect">
            <a:avLst>
              <a:gd name="adj" fmla="val 0"/>
            </a:avLst>
          </a:prstGeom>
          <a:noFill/>
          <a:ln>
            <a:noFill/>
          </a:ln>
          <a:effectLst>
            <a:outerShdw blurRad="282687" sx="101000" sy="101000" algn="ctr" rotWithShape="0">
              <a:prstClr val="black">
                <a:alpha val="6000"/>
              </a:prstClr>
            </a:outerShdw>
          </a:effectLst>
        </p:spPr>
        <p:style>
          <a:lnRef idx="2">
            <a:schemeClr val="accent1"/>
          </a:lnRef>
          <a:fillRef idx="1">
            <a:schemeClr val="lt1"/>
          </a:fillRef>
          <a:effectRef idx="0">
            <a:schemeClr val="accent1"/>
          </a:effectRef>
          <a:fontRef idx="minor">
            <a:schemeClr val="dk1"/>
          </a:fontRef>
        </p:style>
        <p:txBody>
          <a:bodyPr wrap="square" lIns="36000" tIns="36000" rIns="36000" bIns="36000" numCol="1" rtlCol="0">
            <a:noAutofit/>
          </a:bodyPr>
          <a:lstStyle/>
          <a:p>
            <a:pPr marL="0" lvl="2" defTabSz="986912" fontAlgn="t">
              <a:spcBef>
                <a:spcPts val="400"/>
              </a:spcBef>
              <a:spcAft>
                <a:spcPts val="400"/>
              </a:spcAft>
              <a:buClr>
                <a:schemeClr val="accent2"/>
              </a:buClr>
              <a:buSzPct val="100000"/>
              <a:tabLst>
                <a:tab pos="215900" algn="l"/>
              </a:tabLst>
              <a:defRPr/>
            </a:pPr>
            <a:r>
              <a:rPr lang="en-US" sz="1000" spc="-20">
                <a:solidFill>
                  <a:schemeClr val="bg2">
                    <a:lumMod val="90000"/>
                  </a:schemeClr>
                </a:solidFill>
              </a:rPr>
              <a:t>The Champions of Change Coalition includes CEOs, secretaries of government departments, non-executive directors and community leaders who believe gender equality is a major business, economic, societal and human rights issue. Established in 2010 by Elizabeth Broderick AO, our mission is to achieve inclusive gender equality across our workplaces by 2030 and a significant and sustainable increase in the representation of women in leadership.</a:t>
            </a:r>
          </a:p>
          <a:p>
            <a:pPr marL="0" lvl="2" defTabSz="986912" fontAlgn="t">
              <a:spcBef>
                <a:spcPts val="400"/>
              </a:spcBef>
              <a:spcAft>
                <a:spcPts val="400"/>
              </a:spcAft>
              <a:buClr>
                <a:schemeClr val="accent2"/>
              </a:buClr>
              <a:buSzPct val="100000"/>
              <a:tabLst>
                <a:tab pos="215900" algn="l"/>
              </a:tabLst>
              <a:defRPr/>
            </a:pPr>
            <a:r>
              <a:rPr lang="en-US" sz="1000" spc="-20">
                <a:solidFill>
                  <a:schemeClr val="bg2">
                    <a:lumMod val="90000"/>
                  </a:schemeClr>
                </a:solidFill>
              </a:rPr>
              <a:t>championsofchangecoalition.org </a:t>
            </a:r>
          </a:p>
        </p:txBody>
      </p:sp>
    </p:spTree>
    <p:extLst>
      <p:ext uri="{BB962C8B-B14F-4D97-AF65-F5344CB8AC3E}">
        <p14:creationId xmlns:p14="http://schemas.microsoft.com/office/powerpoint/2010/main" val="183600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BA26D0F-736B-8019-FA4B-AD9D0F498DA9}"/>
              </a:ext>
            </a:extLst>
          </p:cNvPr>
          <p:cNvSpPr>
            <a:spLocks noGrp="1"/>
          </p:cNvSpPr>
          <p:nvPr>
            <p:ph idx="1"/>
          </p:nvPr>
        </p:nvSpPr>
        <p:spPr>
          <a:xfrm>
            <a:off x="598907" y="1387382"/>
            <a:ext cx="4680000" cy="5208289"/>
          </a:xfrm>
        </p:spPr>
        <p:txBody>
          <a:bodyPr numCol="1"/>
          <a:lstStyle/>
          <a:p>
            <a:pPr>
              <a:spcAft>
                <a:spcPts val="600"/>
              </a:spcAft>
            </a:pPr>
            <a:r>
              <a:rPr lang="en-AU" sz="1400" b="1" spc="-30">
                <a:solidFill>
                  <a:srgbClr val="F2612C"/>
                </a:solidFill>
                <a:latin typeface="Calibri Light"/>
              </a:rPr>
              <a:t>National, sector-based and employer gender pay gaps </a:t>
            </a:r>
            <a:br>
              <a:rPr lang="en-AU" sz="1400" b="1">
                <a:solidFill>
                  <a:srgbClr val="F2612C"/>
                </a:solidFill>
                <a:latin typeface="Calibri Light"/>
              </a:rPr>
            </a:br>
            <a:r>
              <a:rPr lang="en-AU" sz="1400" b="1">
                <a:solidFill>
                  <a:srgbClr val="F2612C"/>
                </a:solidFill>
                <a:latin typeface="Calibri Light"/>
              </a:rPr>
              <a:t>provide powerful, aggregate measures of progress </a:t>
            </a:r>
            <a:br>
              <a:rPr lang="en-AU" sz="1400" b="1">
                <a:solidFill>
                  <a:srgbClr val="F2612C"/>
                </a:solidFill>
                <a:latin typeface="Calibri Light"/>
              </a:rPr>
            </a:br>
            <a:r>
              <a:rPr lang="en-AU" sz="1400" b="1">
                <a:solidFill>
                  <a:srgbClr val="F2612C"/>
                </a:solidFill>
                <a:latin typeface="Calibri Light"/>
              </a:rPr>
              <a:t>towards –  and critical insights to inform –  strategies </a:t>
            </a:r>
            <a:br>
              <a:rPr lang="en-AU" sz="1400" b="1">
                <a:solidFill>
                  <a:srgbClr val="F2612C"/>
                </a:solidFill>
                <a:latin typeface="Calibri Light"/>
              </a:rPr>
            </a:br>
            <a:r>
              <a:rPr lang="en-AU" sz="1400" b="1">
                <a:solidFill>
                  <a:srgbClr val="F2612C"/>
                </a:solidFill>
                <a:latin typeface="Calibri Light"/>
              </a:rPr>
              <a:t>for advancing gender equality in the workplace</a:t>
            </a:r>
            <a:r>
              <a:rPr lang="en-AU" sz="1475" b="1">
                <a:solidFill>
                  <a:srgbClr val="F2612C"/>
                </a:solidFill>
                <a:latin typeface="Calibri Light"/>
              </a:rPr>
              <a:t>.</a:t>
            </a:r>
          </a:p>
          <a:p>
            <a:pPr>
              <a:spcBef>
                <a:spcPts val="400"/>
              </a:spcBef>
              <a:spcAft>
                <a:spcPts val="400"/>
              </a:spcAft>
            </a:pPr>
            <a:r>
              <a:rPr lang="en-US" sz="1200" err="1">
                <a:solidFill>
                  <a:schemeClr val="tx1"/>
                </a:solidFill>
                <a:latin typeface="+mn-lt"/>
              </a:rPr>
              <a:t>Analysing</a:t>
            </a:r>
            <a:r>
              <a:rPr lang="en-US" sz="1200">
                <a:solidFill>
                  <a:schemeClr val="tx1"/>
                </a:solidFill>
                <a:latin typeface="+mn-lt"/>
              </a:rPr>
              <a:t> gender pay gap data is useful for tracking and encouraging employer, industry and societal action on gender equality. It shows how </a:t>
            </a:r>
            <a:r>
              <a:rPr lang="en-US" sz="1200" err="1">
                <a:solidFill>
                  <a:schemeClr val="tx1"/>
                </a:solidFill>
                <a:latin typeface="+mn-lt"/>
              </a:rPr>
              <a:t>organisations</a:t>
            </a:r>
            <a:r>
              <a:rPr lang="en-US" sz="1200">
                <a:solidFill>
                  <a:schemeClr val="tx1"/>
                </a:solidFill>
                <a:latin typeface="+mn-lt"/>
              </a:rPr>
              <a:t> and industries are progressing towards pay equality, and how well they do in attracting, retaining and advancing women at all job levels – including into positions that are high-paid, higher profile and that attract higher economic value.</a:t>
            </a:r>
          </a:p>
          <a:p>
            <a:pPr>
              <a:spcBef>
                <a:spcPts val="400"/>
              </a:spcBef>
              <a:spcAft>
                <a:spcPts val="400"/>
              </a:spcAft>
            </a:pPr>
            <a:r>
              <a:rPr lang="en-US" sz="1200">
                <a:solidFill>
                  <a:schemeClr val="tx1"/>
                </a:solidFill>
                <a:latin typeface="+mn-lt"/>
              </a:rPr>
              <a:t>By collecting, </a:t>
            </a:r>
            <a:r>
              <a:rPr lang="en-US" sz="1200" err="1">
                <a:solidFill>
                  <a:schemeClr val="tx1"/>
                </a:solidFill>
                <a:latin typeface="+mn-lt"/>
              </a:rPr>
              <a:t>analysing</a:t>
            </a:r>
            <a:r>
              <a:rPr lang="en-US" sz="1200">
                <a:solidFill>
                  <a:schemeClr val="tx1"/>
                </a:solidFill>
                <a:latin typeface="+mn-lt"/>
              </a:rPr>
              <a:t> and reporting data on gender pay gaps we can understand </a:t>
            </a:r>
            <a:r>
              <a:rPr lang="en-US" sz="1200" err="1">
                <a:solidFill>
                  <a:schemeClr val="tx1"/>
                </a:solidFill>
                <a:latin typeface="+mn-lt"/>
              </a:rPr>
              <a:t>organisations’</a:t>
            </a:r>
            <a:r>
              <a:rPr lang="en-US" sz="1200">
                <a:solidFill>
                  <a:schemeClr val="tx1"/>
                </a:solidFill>
                <a:latin typeface="+mn-lt"/>
              </a:rPr>
              <a:t> and industries’ level of commitment to achieving gender equality when it comes to job opportunities, progression and pay. </a:t>
            </a:r>
          </a:p>
          <a:p>
            <a:pPr>
              <a:spcBef>
                <a:spcPts val="400"/>
              </a:spcBef>
              <a:spcAft>
                <a:spcPts val="400"/>
              </a:spcAft>
            </a:pPr>
            <a:r>
              <a:rPr lang="en-US" sz="1200">
                <a:solidFill>
                  <a:schemeClr val="tx1"/>
                </a:solidFill>
                <a:latin typeface="+mn-lt"/>
              </a:rPr>
              <a:t>This analysis also prompts a more in-depth consideration of the gender stereotypes and norms that influence education, career pathways, caring roles and, importantly, the historical under-valuation of traditionally </a:t>
            </a:r>
            <a:r>
              <a:rPr lang="en-US" sz="1200" err="1">
                <a:solidFill>
                  <a:schemeClr val="tx1"/>
                </a:solidFill>
                <a:latin typeface="+mn-lt"/>
              </a:rPr>
              <a:t>feminised</a:t>
            </a:r>
            <a:r>
              <a:rPr lang="en-US" sz="1200">
                <a:solidFill>
                  <a:schemeClr val="tx1"/>
                </a:solidFill>
                <a:latin typeface="+mn-lt"/>
              </a:rPr>
              <a:t> roles and sectors.</a:t>
            </a:r>
          </a:p>
          <a:p>
            <a:pPr>
              <a:spcBef>
                <a:spcPts val="400"/>
              </a:spcBef>
              <a:spcAft>
                <a:spcPts val="400"/>
              </a:spcAft>
            </a:pPr>
            <a:r>
              <a:rPr lang="en-US" sz="1200">
                <a:solidFill>
                  <a:schemeClr val="tx1"/>
                </a:solidFill>
                <a:latin typeface="+mn-lt"/>
              </a:rPr>
              <a:t>While related, pay equality and gender pay gaps are two different aspects of compensation disparity. Pay equality is more about individual disparities, while gender pay gaps represent disparities across cohorts. </a:t>
            </a:r>
            <a:r>
              <a:rPr lang="en-US" sz="1200" err="1">
                <a:solidFill>
                  <a:schemeClr val="tx1"/>
                </a:solidFill>
                <a:latin typeface="+mn-lt"/>
              </a:rPr>
              <a:t>Analysing</a:t>
            </a:r>
            <a:r>
              <a:rPr lang="en-US" sz="1200">
                <a:solidFill>
                  <a:schemeClr val="tx1"/>
                </a:solidFill>
                <a:latin typeface="+mn-lt"/>
              </a:rPr>
              <a:t> data on average and median gender pay gaps, and their distribution across entire industries and nations, helps to identify the systemic causes of the gaps. These causes include the low representation of women in leadership or traditionally male-dominated roles, which cannot be fixed with individual corrective salary adjustments alone.</a:t>
            </a:r>
            <a:endParaRPr lang="en-AU" sz="1200">
              <a:solidFill>
                <a:schemeClr val="tx1"/>
              </a:solidFill>
              <a:latin typeface="+mn-lt"/>
            </a:endParaRPr>
          </a:p>
        </p:txBody>
      </p:sp>
      <p:sp>
        <p:nvSpPr>
          <p:cNvPr id="7" name="Title 6"/>
          <p:cNvSpPr>
            <a:spLocks noGrp="1"/>
          </p:cNvSpPr>
          <p:nvPr>
            <p:ph type="title"/>
          </p:nvPr>
        </p:nvSpPr>
        <p:spPr>
          <a:xfrm>
            <a:off x="463214" y="338967"/>
            <a:ext cx="9361286" cy="504000"/>
          </a:xfrm>
        </p:spPr>
        <p:txBody>
          <a:bodyPr>
            <a:noAutofit/>
          </a:bodyPr>
          <a:lstStyle/>
          <a:p>
            <a:r>
              <a:rPr lang="en-AU" sz="2800"/>
              <a:t>Understanding gender pay gaps</a:t>
            </a:r>
          </a:p>
        </p:txBody>
      </p:sp>
      <p:sp>
        <p:nvSpPr>
          <p:cNvPr id="3" name="Slide Number Placeholder 2">
            <a:extLst>
              <a:ext uri="{FF2B5EF4-FFF2-40B4-BE49-F238E27FC236}">
                <a16:creationId xmlns:a16="http://schemas.microsoft.com/office/drawing/2014/main" id="{B3F2B2F0-35E6-334B-70C1-24F40A315A95}"/>
              </a:ext>
            </a:extLst>
          </p:cNvPr>
          <p:cNvSpPr>
            <a:spLocks noGrp="1"/>
          </p:cNvSpPr>
          <p:nvPr>
            <p:ph type="sldNum" sz="quarter" idx="12"/>
          </p:nvPr>
        </p:nvSpPr>
        <p:spPr>
          <a:xfrm>
            <a:off x="9808169" y="7200237"/>
            <a:ext cx="432000" cy="180000"/>
          </a:xfrm>
        </p:spPr>
        <p:txBody>
          <a:bodyPr/>
          <a:lstStyle/>
          <a:p>
            <a:fld id="{7E443CD1-5791-4D26-8C69-14AAA2881EA1}" type="slidenum">
              <a:rPr lang="en-GB" noProof="0" smtClean="0"/>
              <a:pPr/>
              <a:t>2</a:t>
            </a:fld>
            <a:endParaRPr lang="en-GB" noProof="0"/>
          </a:p>
        </p:txBody>
      </p:sp>
      <p:pic>
        <p:nvPicPr>
          <p:cNvPr id="10" name="Picture 9" descr="A logo of a globe with dots and arrows&#10;&#10;Description automatically generated">
            <a:extLst>
              <a:ext uri="{FF2B5EF4-FFF2-40B4-BE49-F238E27FC236}">
                <a16:creationId xmlns:a16="http://schemas.microsoft.com/office/drawing/2014/main" id="{0E3C9770-2E4E-EE68-72B4-2AA966E3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754" y="1491695"/>
            <a:ext cx="689668" cy="747735"/>
          </a:xfrm>
          <a:prstGeom prst="rect">
            <a:avLst/>
          </a:prstGeom>
        </p:spPr>
      </p:pic>
      <p:grpSp>
        <p:nvGrpSpPr>
          <p:cNvPr id="19" name="Group 18">
            <a:extLst>
              <a:ext uri="{FF2B5EF4-FFF2-40B4-BE49-F238E27FC236}">
                <a16:creationId xmlns:a16="http://schemas.microsoft.com/office/drawing/2014/main" id="{DB2941E2-6708-5893-516C-4D34FC3F348B}"/>
              </a:ext>
            </a:extLst>
          </p:cNvPr>
          <p:cNvGrpSpPr/>
          <p:nvPr/>
        </p:nvGrpSpPr>
        <p:grpSpPr>
          <a:xfrm>
            <a:off x="10098434" y="0"/>
            <a:ext cx="602475" cy="1179070"/>
            <a:chOff x="10089338" y="0"/>
            <a:chExt cx="602475" cy="1179070"/>
          </a:xfrm>
        </p:grpSpPr>
        <p:sp>
          <p:nvSpPr>
            <p:cNvPr id="20" name="Top Orange Box">
              <a:extLst>
                <a:ext uri="{FF2B5EF4-FFF2-40B4-BE49-F238E27FC236}">
                  <a16:creationId xmlns:a16="http://schemas.microsoft.com/office/drawing/2014/main" id="{22FD8CA4-5960-0D73-2BC4-2956288E9E1E}"/>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1" name="Grey Box">
              <a:extLst>
                <a:ext uri="{FF2B5EF4-FFF2-40B4-BE49-F238E27FC236}">
                  <a16:creationId xmlns:a16="http://schemas.microsoft.com/office/drawing/2014/main" id="{8BF47633-5CBB-C556-52FF-3705B6B21F06}"/>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2" name="Top Orange Box">
              <a:extLst>
                <a:ext uri="{FF2B5EF4-FFF2-40B4-BE49-F238E27FC236}">
                  <a16:creationId xmlns:a16="http://schemas.microsoft.com/office/drawing/2014/main" id="{66DA704D-98D7-97E6-0A0A-EF9DDB510AB5}"/>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23" name="TextBox 22">
            <a:extLst>
              <a:ext uri="{FF2B5EF4-FFF2-40B4-BE49-F238E27FC236}">
                <a16:creationId xmlns:a16="http://schemas.microsoft.com/office/drawing/2014/main" id="{A1667C06-1D95-5F39-DFE1-54F1E8FF75E4}"/>
              </a:ext>
            </a:extLst>
          </p:cNvPr>
          <p:cNvSpPr txBox="1"/>
          <p:nvPr/>
        </p:nvSpPr>
        <p:spPr>
          <a:xfrm>
            <a:off x="5735066" y="1387383"/>
            <a:ext cx="4505103" cy="3580467"/>
          </a:xfrm>
          <a:prstGeom prst="rect">
            <a:avLst/>
          </a:prstGeom>
          <a:noFill/>
        </p:spPr>
        <p:txBody>
          <a:bodyPr wrap="square" lIns="0" tIns="0" rIns="0" bIns="0" rtlCol="0">
            <a:spAutoFit/>
          </a:bodyPr>
          <a:lstStyle/>
          <a:p>
            <a:pPr defTabSz="986912">
              <a:spcBef>
                <a:spcPts val="1200"/>
              </a:spcBef>
              <a:spcAft>
                <a:spcPts val="800"/>
              </a:spcAft>
            </a:pPr>
            <a:r>
              <a:rPr lang="en-AU" sz="1400" b="1">
                <a:solidFill>
                  <a:srgbClr val="F2612C"/>
                </a:solidFill>
                <a:latin typeface="Calibri Light"/>
              </a:rPr>
              <a:t>New standards for disclosure are in place and employers </a:t>
            </a:r>
            <a:br>
              <a:rPr lang="en-AU" sz="1400" b="1">
                <a:solidFill>
                  <a:srgbClr val="F2612C"/>
                </a:solidFill>
                <a:latin typeface="Calibri Light"/>
              </a:rPr>
            </a:br>
            <a:r>
              <a:rPr lang="en-AU" sz="1400" b="1">
                <a:solidFill>
                  <a:srgbClr val="F2612C"/>
                </a:solidFill>
                <a:latin typeface="Calibri Light"/>
              </a:rPr>
              <a:t>have access to more detailed data on pay gaps.</a:t>
            </a:r>
          </a:p>
          <a:p>
            <a:pPr defTabSz="986912">
              <a:spcBef>
                <a:spcPts val="400"/>
              </a:spcBef>
              <a:spcAft>
                <a:spcPts val="400"/>
              </a:spcAft>
            </a:pPr>
            <a:r>
              <a:rPr lang="en-US" sz="1200"/>
              <a:t>Amendments to the Workplace Gender Equality Act 2012 passed by Federal Parliament in March 2023 created new standards for reporting and disclosure of employer gender pay gaps for the Australian workforce.</a:t>
            </a:r>
          </a:p>
          <a:p>
            <a:pPr defTabSz="986912">
              <a:spcBef>
                <a:spcPts val="400"/>
              </a:spcBef>
              <a:spcAft>
                <a:spcPts val="400"/>
              </a:spcAft>
            </a:pPr>
            <a:r>
              <a:rPr lang="en-US" sz="1200"/>
              <a:t>These reforms aim to improve transparency, accountability and motivate action to accelerate progress on gender equality in workplaces.</a:t>
            </a:r>
          </a:p>
          <a:p>
            <a:pPr defTabSz="986912">
              <a:spcBef>
                <a:spcPts val="400"/>
              </a:spcBef>
              <a:spcAft>
                <a:spcPts val="400"/>
              </a:spcAft>
            </a:pPr>
            <a:r>
              <a:rPr lang="en-US" sz="1200"/>
              <a:t>From March 2025 annual public reporting of employer gender pay gap data includes </a:t>
            </a:r>
            <a:r>
              <a:rPr lang="en-US" sz="1200" b="1"/>
              <a:t>average gender pay gaps </a:t>
            </a:r>
            <a:r>
              <a:rPr lang="en-US" sz="1200"/>
              <a:t>by total remuneration and base salary, </a:t>
            </a:r>
            <a:r>
              <a:rPr lang="en-US" sz="1200" b="1"/>
              <a:t>median gender pay gaps </a:t>
            </a:r>
            <a:r>
              <a:rPr lang="en-US" sz="1200"/>
              <a:t>by total remuneration and base salary, </a:t>
            </a:r>
            <a:r>
              <a:rPr lang="en-US" sz="1200" b="1"/>
              <a:t>gender composition by quartile </a:t>
            </a:r>
            <a:r>
              <a:rPr lang="en-US" sz="1200"/>
              <a:t>and </a:t>
            </a:r>
            <a:r>
              <a:rPr lang="en-US" sz="1200" b="1"/>
              <a:t>average remuneration by quartile</a:t>
            </a:r>
            <a:r>
              <a:rPr lang="en-US" sz="1200"/>
              <a:t>.</a:t>
            </a:r>
          </a:p>
          <a:p>
            <a:pPr defTabSz="986912">
              <a:spcBef>
                <a:spcPts val="400"/>
              </a:spcBef>
              <a:spcAft>
                <a:spcPts val="400"/>
              </a:spcAft>
            </a:pPr>
            <a:r>
              <a:rPr lang="en-US" sz="1200"/>
              <a:t>Applying different 'lenses' to the review of employer gender pay gaps enables deeper analysis and offers new insight to guide meaningful action.</a:t>
            </a:r>
          </a:p>
          <a:p>
            <a:pPr defTabSz="986912">
              <a:spcBef>
                <a:spcPts val="400"/>
              </a:spcBef>
              <a:spcAft>
                <a:spcPts val="400"/>
              </a:spcAft>
            </a:pPr>
            <a:r>
              <a:rPr lang="en-US" sz="1200"/>
              <a:t>For further information on WGEA's methodology for calculating gender pay gaps refer to </a:t>
            </a:r>
            <a:r>
              <a:rPr lang="en-US" sz="1200">
                <a:hlinkClick r:id="rId4"/>
              </a:rPr>
              <a:t>wgea.gov.au.</a:t>
            </a:r>
            <a:endParaRPr lang="en-US" sz="1200"/>
          </a:p>
        </p:txBody>
      </p:sp>
    </p:spTree>
    <p:extLst>
      <p:ext uri="{BB962C8B-B14F-4D97-AF65-F5344CB8AC3E}">
        <p14:creationId xmlns:p14="http://schemas.microsoft.com/office/powerpoint/2010/main" val="397480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F2B2F0-35E6-334B-70C1-24F40A315A95}"/>
              </a:ext>
            </a:extLst>
          </p:cNvPr>
          <p:cNvSpPr>
            <a:spLocks noGrp="1"/>
          </p:cNvSpPr>
          <p:nvPr>
            <p:ph type="sldNum" sz="quarter" idx="12"/>
          </p:nvPr>
        </p:nvSpPr>
        <p:spPr/>
        <p:txBody>
          <a:bodyPr/>
          <a:lstStyle/>
          <a:p>
            <a:fld id="{7E443CD1-5791-4D26-8C69-14AAA2881EA1}" type="slidenum">
              <a:rPr lang="en-GB" noProof="0" smtClean="0"/>
              <a:pPr/>
              <a:t>3</a:t>
            </a:fld>
            <a:endParaRPr lang="en-GB" noProof="0"/>
          </a:p>
        </p:txBody>
      </p:sp>
      <p:sp>
        <p:nvSpPr>
          <p:cNvPr id="5" name="Content Placeholder 11">
            <a:extLst>
              <a:ext uri="{FF2B5EF4-FFF2-40B4-BE49-F238E27FC236}">
                <a16:creationId xmlns:a16="http://schemas.microsoft.com/office/drawing/2014/main" id="{95E9A6EC-B8D9-897B-FBAD-6F8CB0243C9C}"/>
              </a:ext>
            </a:extLst>
          </p:cNvPr>
          <p:cNvSpPr txBox="1">
            <a:spLocks/>
          </p:cNvSpPr>
          <p:nvPr/>
        </p:nvSpPr>
        <p:spPr bwMode="gray">
          <a:xfrm>
            <a:off x="593378" y="1891225"/>
            <a:ext cx="4608512" cy="5272988"/>
          </a:xfrm>
          <a:prstGeom prst="rect">
            <a:avLst/>
          </a:prstGeom>
        </p:spPr>
        <p:txBody>
          <a:bodyPr vert="horz" lIns="0" tIns="0" rIns="0" bIns="0" numCol="1" rtlCol="0" anchor="t" anchorCtr="0">
            <a:noAutofit/>
          </a:bodyPr>
          <a:lstStyle>
            <a:lvl1pPr marL="0" indent="0" algn="l" defTabSz="986912" rtl="0" eaLnBrk="1" latinLnBrk="0" hangingPunct="1">
              <a:lnSpc>
                <a:spcPct val="100000"/>
              </a:lnSpc>
              <a:spcBef>
                <a:spcPts val="1200"/>
              </a:spcBef>
              <a:buFont typeface="Arial" panose="020B0604020202020204" pitchFamily="34" charset="0"/>
              <a:buNone/>
              <a:defRPr sz="2000" b="0" kern="1200">
                <a:solidFill>
                  <a:schemeClr val="accent2"/>
                </a:solidFill>
                <a:latin typeface="+mj-lt"/>
                <a:ea typeface="+mn-ea"/>
                <a:cs typeface="+mn-cs"/>
              </a:defRPr>
            </a:lvl1pPr>
            <a:lvl2pPr marL="0" indent="0" algn="l" defTabSz="986912"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2pPr>
            <a:lvl3pPr marL="270000" indent="-270000" algn="l" defTabSz="986912" rtl="0" eaLnBrk="1" latinLnBrk="0" hangingPunct="1">
              <a:lnSpc>
                <a:spcPct val="100000"/>
              </a:lnSpc>
              <a:spcBef>
                <a:spcPts val="400"/>
              </a:spcBef>
              <a:buClr>
                <a:schemeClr val="accent1"/>
              </a:buClr>
              <a:buFont typeface="Wingdings 2" panose="05020102010507070707" pitchFamily="18" charset="2"/>
              <a:buChar char="®"/>
              <a:defRPr sz="1200" kern="1200">
                <a:solidFill>
                  <a:schemeClr val="tx1"/>
                </a:solidFill>
                <a:latin typeface="+mn-lt"/>
                <a:ea typeface="+mn-ea"/>
                <a:cs typeface="+mn-cs"/>
              </a:defRPr>
            </a:lvl3pPr>
            <a:lvl4pPr marL="541338" indent="-271463" algn="l" defTabSz="986912" rtl="0" eaLnBrk="1" latinLnBrk="0" hangingPunct="1">
              <a:lnSpc>
                <a:spcPct val="100000"/>
              </a:lnSpc>
              <a:spcBef>
                <a:spcPts val="4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808038" indent="-270000" algn="l" defTabSz="986912" rtl="0" eaLnBrk="1" latinLnBrk="0" hangingPunct="1">
              <a:lnSpc>
                <a:spcPct val="100000"/>
              </a:lnSpc>
              <a:spcBef>
                <a:spcPts val="400"/>
              </a:spcBef>
              <a:buClr>
                <a:schemeClr val="accent1"/>
              </a:buClr>
              <a:buFont typeface="Arial" panose="020B0604020202020204" pitchFamily="34" charset="0"/>
              <a:buChar char="˗"/>
              <a:defRPr sz="1000" kern="1200" baseline="0">
                <a:solidFill>
                  <a:schemeClr val="tx1"/>
                </a:solidFill>
                <a:latin typeface="+mn-lt"/>
                <a:ea typeface="+mn-ea"/>
                <a:cs typeface="+mn-cs"/>
              </a:defRPr>
            </a:lvl5pPr>
            <a:lvl6pPr marL="270000" indent="-270000" algn="l" defTabSz="986912" rtl="0" eaLnBrk="1" latinLnBrk="0" hangingPunct="1">
              <a:lnSpc>
                <a:spcPct val="100000"/>
              </a:lnSpc>
              <a:spcBef>
                <a:spcPts val="400"/>
              </a:spcBef>
              <a:buClr>
                <a:schemeClr val="accent1"/>
              </a:buClr>
              <a:buFont typeface="+mj-lt"/>
              <a:buAutoNum type="arabicPeriod"/>
              <a:defRPr sz="1600" kern="1200">
                <a:solidFill>
                  <a:schemeClr val="tx1"/>
                </a:solidFill>
                <a:latin typeface="+mn-lt"/>
                <a:ea typeface="+mn-ea"/>
                <a:cs typeface="+mn-cs"/>
              </a:defRPr>
            </a:lvl6pPr>
            <a:lvl7pPr marL="541338" indent="-271463" algn="l" defTabSz="986912" rtl="0" eaLnBrk="1" latinLnBrk="0" hangingPunct="1">
              <a:lnSpc>
                <a:spcPct val="100000"/>
              </a:lnSpc>
              <a:spcBef>
                <a:spcPts val="400"/>
              </a:spcBef>
              <a:buClr>
                <a:schemeClr val="accent1"/>
              </a:buClr>
              <a:buFont typeface="+mj-lt"/>
              <a:buAutoNum type="alphaLcPeriod"/>
              <a:defRPr sz="1600" kern="1200">
                <a:solidFill>
                  <a:schemeClr val="tx1"/>
                </a:solidFill>
                <a:latin typeface="+mn-lt"/>
                <a:ea typeface="+mn-ea"/>
                <a:cs typeface="+mn-cs"/>
              </a:defRPr>
            </a:lvl7pPr>
            <a:lvl8pPr marL="808038" indent="-270000" algn="l" defTabSz="986912" rtl="0" eaLnBrk="1" latinLnBrk="0" hangingPunct="1">
              <a:lnSpc>
                <a:spcPct val="100000"/>
              </a:lnSpc>
              <a:spcBef>
                <a:spcPts val="400"/>
              </a:spcBef>
              <a:buClr>
                <a:schemeClr val="accent1"/>
              </a:buClr>
              <a:buFont typeface="+mj-lt"/>
              <a:buAutoNum type="romanLcPeriod"/>
              <a:defRPr sz="1600" kern="1200">
                <a:solidFill>
                  <a:schemeClr val="tx1"/>
                </a:solidFill>
                <a:latin typeface="+mn-lt"/>
                <a:ea typeface="+mn-ea"/>
                <a:cs typeface="+mn-cs"/>
              </a:defRPr>
            </a:lvl8pPr>
            <a:lvl9pPr marL="0" indent="0" algn="l" defTabSz="986912" rtl="0" eaLnBrk="1" latinLnBrk="0" hangingPunct="1">
              <a:lnSpc>
                <a:spcPct val="100000"/>
              </a:lnSpc>
              <a:spcBef>
                <a:spcPts val="800"/>
              </a:spcBef>
              <a:buFont typeface="Arial" panose="020B0604020202020204" pitchFamily="34" charset="0"/>
              <a:buNone/>
              <a:defRPr sz="1600" b="1" i="0" kern="1200">
                <a:solidFill>
                  <a:schemeClr val="accent2"/>
                </a:solidFill>
                <a:latin typeface="+mj-lt"/>
                <a:ea typeface="+mn-ea"/>
                <a:cs typeface="+mn-cs"/>
              </a:defRPr>
            </a:lvl9pPr>
          </a:lstStyle>
          <a:p>
            <a:pPr defTabSz="995507">
              <a:spcAft>
                <a:spcPts val="600"/>
              </a:spcAft>
            </a:pPr>
            <a:r>
              <a:rPr lang="en-AU" sz="1400" b="1" spc="-10">
                <a:solidFill>
                  <a:srgbClr val="F2612C"/>
                </a:solidFill>
                <a:latin typeface="Calibri Light"/>
              </a:rPr>
              <a:t>Materially and sustainably closing gender pay gaps requires </a:t>
            </a:r>
            <a:br>
              <a:rPr lang="en-AU" sz="1400" b="1" spc="-10">
                <a:solidFill>
                  <a:srgbClr val="F2612C"/>
                </a:solidFill>
                <a:latin typeface="Calibri Light"/>
              </a:rPr>
            </a:br>
            <a:r>
              <a:rPr lang="en-AU" sz="1400" b="1" spc="-10">
                <a:solidFill>
                  <a:srgbClr val="F2612C"/>
                </a:solidFill>
                <a:latin typeface="Calibri Light"/>
              </a:rPr>
              <a:t>actions at organisational, industry and societal levels – such as those undertaken through the Champions of Change strategy. </a:t>
            </a:r>
          </a:p>
          <a:p>
            <a:pPr defTabSz="995507">
              <a:spcBef>
                <a:spcPts val="400"/>
              </a:spcBef>
              <a:spcAft>
                <a:spcPts val="400"/>
              </a:spcAft>
            </a:pPr>
            <a:r>
              <a:rPr lang="en-US" sz="1200">
                <a:solidFill>
                  <a:srgbClr val="000000"/>
                </a:solidFill>
                <a:latin typeface="Calibri Light"/>
                <a:ea typeface="Aktiv Grotesk Light" panose="020B0404020202020204" pitchFamily="34" charset="0"/>
                <a:cs typeface="Aktiv Grotesk Light" panose="020B0404020202020204" pitchFamily="34" charset="0"/>
              </a:rPr>
              <a:t>Champions of Change Coalition Member efforts at an </a:t>
            </a:r>
            <a:r>
              <a:rPr lang="en-US" sz="1200" err="1">
                <a:solidFill>
                  <a:srgbClr val="000000"/>
                </a:solidFill>
                <a:latin typeface="Calibri Light"/>
                <a:ea typeface="Aktiv Grotesk Light" panose="020B0404020202020204" pitchFamily="34" charset="0"/>
                <a:cs typeface="Aktiv Grotesk Light" panose="020B0404020202020204" pitchFamily="34" charset="0"/>
              </a:rPr>
              <a:t>organisational</a:t>
            </a:r>
            <a:r>
              <a:rPr lang="en-US" sz="1200">
                <a:solidFill>
                  <a:srgbClr val="000000"/>
                </a:solidFill>
                <a:latin typeface="Calibri Light"/>
                <a:ea typeface="Aktiv Grotesk Light" panose="020B0404020202020204" pitchFamily="34" charset="0"/>
                <a:cs typeface="Aktiv Grotesk Light" panose="020B0404020202020204" pitchFamily="34" charset="0"/>
              </a:rPr>
              <a:t> level include actions such as implementing remuneration policies that proactively address gender pay disparities, supporting 40:40:20 gender representation goals in recruitment and promotion processes, providing sponsorship to elevate the next generation of women leaders, addressing the under- or over-representation of women in certain job families or functions, and building safe and inclusive workplaces for all people.</a:t>
            </a:r>
            <a:r>
              <a:rPr lang="en-AU" sz="1200">
                <a:solidFill>
                  <a:srgbClr val="000000"/>
                </a:solidFill>
                <a:latin typeface="Calibri Light"/>
                <a:ea typeface="Aktiv Grotesk Light" panose="020B0404020202020204" pitchFamily="34" charset="0"/>
                <a:cs typeface="Aktiv Grotesk Light" panose="020B0404020202020204" pitchFamily="34" charset="0"/>
              </a:rPr>
              <a:t> </a:t>
            </a:r>
          </a:p>
          <a:p>
            <a:pPr defTabSz="995507">
              <a:spcBef>
                <a:spcPts val="400"/>
              </a:spcBef>
              <a:spcAft>
                <a:spcPts val="800"/>
              </a:spcAft>
            </a:pPr>
            <a:r>
              <a:rPr lang="en-US" sz="1200">
                <a:solidFill>
                  <a:srgbClr val="000000"/>
                </a:solidFill>
                <a:latin typeface="Calibri Light"/>
                <a:ea typeface="Aktiv Grotesk Light" panose="020B0404020202020204" pitchFamily="34" charset="0"/>
                <a:cs typeface="Aktiv Grotesk Light" panose="020B0404020202020204" pitchFamily="34" charset="0"/>
              </a:rPr>
              <a:t>Beyond these </a:t>
            </a:r>
            <a:r>
              <a:rPr lang="en-US" sz="1200" err="1">
                <a:solidFill>
                  <a:srgbClr val="000000"/>
                </a:solidFill>
                <a:latin typeface="Calibri Light"/>
                <a:ea typeface="Aktiv Grotesk Light" panose="020B0404020202020204" pitchFamily="34" charset="0"/>
                <a:cs typeface="Aktiv Grotesk Light" panose="020B0404020202020204" pitchFamily="34" charset="0"/>
              </a:rPr>
              <a:t>organisational</a:t>
            </a:r>
            <a:r>
              <a:rPr lang="en-US" sz="1200">
                <a:solidFill>
                  <a:srgbClr val="000000"/>
                </a:solidFill>
                <a:latin typeface="Calibri Light"/>
                <a:ea typeface="Aktiv Grotesk Light" panose="020B0404020202020204" pitchFamily="34" charset="0"/>
                <a:cs typeface="Aktiv Grotesk Light" panose="020B0404020202020204" pitchFamily="34" charset="0"/>
              </a:rPr>
              <a:t> actions, the Coalition engages in whole-of-industry efforts to drive inclusive gender equality, and to address the societal structural inequalities, gender norms, stereotypes and beliefs that:</a:t>
            </a:r>
          </a:p>
          <a:p>
            <a:pPr marL="180000" lvl="2" indent="-180000">
              <a:spcBef>
                <a:spcPts val="0"/>
              </a:spcBef>
              <a:spcAft>
                <a:spcPts val="400"/>
              </a:spcAft>
              <a:buClr>
                <a:srgbClr val="F2612C"/>
              </a:buClr>
              <a:defRPr/>
            </a:pPr>
            <a:r>
              <a:rPr lang="en-AU" spc="-10"/>
              <a:t>underpin children and young people’s educational interests and preferences</a:t>
            </a:r>
          </a:p>
          <a:p>
            <a:pPr marL="180000" lvl="2" indent="-180000">
              <a:spcBef>
                <a:spcPts val="0"/>
              </a:spcBef>
              <a:spcAft>
                <a:spcPts val="400"/>
              </a:spcAft>
              <a:buClr>
                <a:srgbClr val="F2612C"/>
              </a:buClr>
              <a:defRPr/>
            </a:pPr>
            <a:r>
              <a:rPr lang="en-AU" spc="-10"/>
              <a:t>channel men and women into certain roles, occupations and industries </a:t>
            </a:r>
          </a:p>
          <a:p>
            <a:pPr marL="180000" lvl="2" indent="-180000">
              <a:spcBef>
                <a:spcPts val="0"/>
              </a:spcBef>
              <a:spcAft>
                <a:spcPts val="400"/>
              </a:spcAft>
              <a:buClr>
                <a:srgbClr val="F2612C"/>
              </a:buClr>
              <a:defRPr/>
            </a:pPr>
            <a:r>
              <a:rPr lang="en-AU" spc="-10"/>
              <a:t>perpetuate the gendered division of household management and caring</a:t>
            </a:r>
          </a:p>
          <a:p>
            <a:pPr marL="180000" lvl="2" indent="-180000">
              <a:spcBef>
                <a:spcPts val="0"/>
              </a:spcBef>
              <a:spcAft>
                <a:spcPts val="400"/>
              </a:spcAft>
              <a:buClr>
                <a:srgbClr val="F2612C"/>
              </a:buClr>
              <a:defRPr/>
            </a:pPr>
            <a:r>
              <a:rPr lang="en-AU"/>
              <a:t>inequitably pay and/or reward roles or occupations historically dominated by women. </a:t>
            </a:r>
          </a:p>
          <a:p>
            <a:pPr>
              <a:spcBef>
                <a:spcPts val="400"/>
              </a:spcBef>
              <a:spcAft>
                <a:spcPts val="400"/>
              </a:spcAft>
            </a:pPr>
            <a:r>
              <a:rPr lang="en-AU" sz="1200" spc="-10">
                <a:solidFill>
                  <a:srgbClr val="000000"/>
                </a:solidFill>
                <a:latin typeface="Calibri Light"/>
                <a:ea typeface="Aktiv Grotesk Light" panose="020B0404020202020204" pitchFamily="34" charset="0"/>
                <a:cs typeface="Aktiv Grotesk Light" panose="020B0404020202020204" pitchFamily="34" charset="0"/>
              </a:rPr>
              <a:t>To achieve sustainable societal change, employer actions will need to be </a:t>
            </a:r>
            <a:r>
              <a:rPr lang="en-AU" sz="1200">
                <a:solidFill>
                  <a:srgbClr val="000000"/>
                </a:solidFill>
                <a:latin typeface="Calibri Light"/>
                <a:ea typeface="Aktiv Grotesk Light" panose="020B0404020202020204" pitchFamily="34" charset="0"/>
                <a:cs typeface="Aktiv Grotesk Light" panose="020B0404020202020204" pitchFamily="34" charset="0"/>
              </a:rPr>
              <a:t>complemented by the everyday actions of teachers, career influencers, </a:t>
            </a:r>
            <a:br>
              <a:rPr lang="en-AU" sz="1200">
                <a:solidFill>
                  <a:srgbClr val="000000"/>
                </a:solidFill>
                <a:latin typeface="Calibri Light"/>
                <a:ea typeface="Aktiv Grotesk Light" panose="020B0404020202020204" pitchFamily="34" charset="0"/>
                <a:cs typeface="Aktiv Grotesk Light" panose="020B0404020202020204" pitchFamily="34" charset="0"/>
              </a:rPr>
            </a:br>
            <a:r>
              <a:rPr lang="en-AU" sz="1200">
                <a:solidFill>
                  <a:srgbClr val="000000"/>
                </a:solidFill>
                <a:latin typeface="Calibri Light"/>
                <a:ea typeface="Aktiv Grotesk Light" panose="020B0404020202020204" pitchFamily="34" charset="0"/>
                <a:cs typeface="Aktiv Grotesk Light" panose="020B0404020202020204" pitchFamily="34" charset="0"/>
              </a:rPr>
              <a:t>the broader education sector, parents, carers and families</a:t>
            </a:r>
            <a:r>
              <a:rPr lang="en-AU" sz="1250">
                <a:solidFill>
                  <a:srgbClr val="000000"/>
                </a:solidFill>
                <a:latin typeface="Calibri Light"/>
                <a:ea typeface="Aktiv Grotesk Light" panose="020B0404020202020204" pitchFamily="34" charset="0"/>
                <a:cs typeface="Aktiv Grotesk Light" panose="020B0404020202020204" pitchFamily="34" charset="0"/>
              </a:rPr>
              <a:t>.</a:t>
            </a:r>
          </a:p>
        </p:txBody>
      </p:sp>
      <p:sp>
        <p:nvSpPr>
          <p:cNvPr id="4" name="TextBox 3">
            <a:extLst>
              <a:ext uri="{FF2B5EF4-FFF2-40B4-BE49-F238E27FC236}">
                <a16:creationId xmlns:a16="http://schemas.microsoft.com/office/drawing/2014/main" id="{FF497364-6DAB-92E0-D726-81BEE7F0FD89}"/>
              </a:ext>
            </a:extLst>
          </p:cNvPr>
          <p:cNvSpPr txBox="1"/>
          <p:nvPr/>
        </p:nvSpPr>
        <p:spPr>
          <a:xfrm>
            <a:off x="5659160" y="1891225"/>
            <a:ext cx="4500000" cy="2964914"/>
          </a:xfrm>
          <a:prstGeom prst="rect">
            <a:avLst/>
          </a:prstGeom>
          <a:noFill/>
        </p:spPr>
        <p:txBody>
          <a:bodyPr wrap="square" lIns="0" tIns="0" rIns="0" bIns="0" rtlCol="0">
            <a:spAutoFit/>
          </a:bodyPr>
          <a:lstStyle/>
          <a:p>
            <a:pPr>
              <a:spcAft>
                <a:spcPts val="800"/>
              </a:spcAft>
            </a:pPr>
            <a:r>
              <a:rPr lang="en-AU" sz="1400" b="1">
                <a:solidFill>
                  <a:srgbClr val="F2612C"/>
                </a:solidFill>
                <a:latin typeface="Calibri Light"/>
              </a:rPr>
              <a:t>Applying a range of different lenses can help </a:t>
            </a:r>
            <a:br>
              <a:rPr lang="en-AU" sz="1400" b="1">
                <a:solidFill>
                  <a:srgbClr val="F2612C"/>
                </a:solidFill>
                <a:latin typeface="Calibri Light"/>
              </a:rPr>
            </a:br>
            <a:r>
              <a:rPr lang="en-AU" sz="1400" b="1">
                <a:solidFill>
                  <a:srgbClr val="F2612C"/>
                </a:solidFill>
                <a:latin typeface="Calibri Light"/>
              </a:rPr>
              <a:t>organisations to more deeply understand the </a:t>
            </a:r>
            <a:br>
              <a:rPr lang="en-AU" sz="1400" b="1">
                <a:solidFill>
                  <a:srgbClr val="F2612C"/>
                </a:solidFill>
                <a:latin typeface="Calibri Light"/>
              </a:rPr>
            </a:br>
            <a:r>
              <a:rPr lang="en-AU" sz="1400" b="1">
                <a:solidFill>
                  <a:srgbClr val="F2612C"/>
                </a:solidFill>
                <a:latin typeface="Calibri Light"/>
              </a:rPr>
              <a:t>drivers of gender pay gaps</a:t>
            </a:r>
            <a:r>
              <a:rPr lang="en-AU" sz="1400" b="1" spc="-30">
                <a:solidFill>
                  <a:srgbClr val="F2612C"/>
                </a:solidFill>
                <a:latin typeface="Calibri Light"/>
              </a:rPr>
              <a:t>.</a:t>
            </a:r>
          </a:p>
          <a:p>
            <a:r>
              <a:rPr lang="en-AU" sz="1200">
                <a:solidFill>
                  <a:srgbClr val="000000"/>
                </a:solidFill>
                <a:latin typeface="Calibri Light"/>
                <a:ea typeface="Aktiv Grotesk Light" panose="020B0404020202020204" pitchFamily="34" charset="0"/>
                <a:cs typeface="Aktiv Grotesk Light" panose="020B0404020202020204" pitchFamily="34" charset="0"/>
              </a:rPr>
              <a:t>Reviewing gender pay gaps through, average, median and quartile analysis provides a comprehensive and more granular insight into the distribution of earnings. It also helps identify the causes of and potential solutions for gender pay gaps. Organisations can use these insights to help track progress on gender equality and identify the most targeted and effective opportunities for improvement. </a:t>
            </a:r>
          </a:p>
          <a:p>
            <a:endParaRPr lang="en-AU" sz="1200">
              <a:solidFill>
                <a:srgbClr val="000000"/>
              </a:solidFill>
              <a:latin typeface="Calibri Light"/>
              <a:ea typeface="Aktiv Grotesk Light" panose="020B0404020202020204" pitchFamily="34" charset="0"/>
              <a:cs typeface="Aktiv Grotesk Light" panose="020B0404020202020204" pitchFamily="34" charset="0"/>
            </a:endParaRPr>
          </a:p>
          <a:p>
            <a:r>
              <a:rPr lang="en-US" sz="1200">
                <a:solidFill>
                  <a:srgbClr val="000000"/>
                </a:solidFill>
                <a:latin typeface="Calibri Light"/>
                <a:ea typeface="Aktiv Grotesk Light" panose="020B0404020202020204" pitchFamily="34" charset="0"/>
                <a:cs typeface="Aktiv Grotesk Light" panose="020B0404020202020204" pitchFamily="34" charset="0"/>
              </a:rPr>
              <a:t>The gender pay gap can be wider for women who experience other forms of discrimination, such as First Nations women, LBTQ+ and culturally and racially </a:t>
            </a:r>
            <a:r>
              <a:rPr lang="en-US" sz="1200" err="1">
                <a:solidFill>
                  <a:srgbClr val="000000"/>
                </a:solidFill>
                <a:latin typeface="Calibri Light"/>
                <a:ea typeface="Aktiv Grotesk Light" panose="020B0404020202020204" pitchFamily="34" charset="0"/>
                <a:cs typeface="Aktiv Grotesk Light" panose="020B0404020202020204" pitchFamily="34" charset="0"/>
              </a:rPr>
              <a:t>marginalised</a:t>
            </a:r>
            <a:r>
              <a:rPr lang="en-US" sz="1200">
                <a:solidFill>
                  <a:srgbClr val="000000"/>
                </a:solidFill>
                <a:latin typeface="Calibri Light"/>
                <a:ea typeface="Aktiv Grotesk Light" panose="020B0404020202020204" pitchFamily="34" charset="0"/>
                <a:cs typeface="Aktiv Grotesk Light" panose="020B0404020202020204" pitchFamily="34" charset="0"/>
              </a:rPr>
              <a:t> women and women with disability. Many Members capture this data at an </a:t>
            </a:r>
            <a:r>
              <a:rPr lang="en-US" sz="1200" err="1">
                <a:solidFill>
                  <a:srgbClr val="000000"/>
                </a:solidFill>
                <a:latin typeface="Calibri Light"/>
                <a:ea typeface="Aktiv Grotesk Light" panose="020B0404020202020204" pitchFamily="34" charset="0"/>
                <a:cs typeface="Aktiv Grotesk Light" panose="020B0404020202020204" pitchFamily="34" charset="0"/>
              </a:rPr>
              <a:t>organisation</a:t>
            </a:r>
            <a:r>
              <a:rPr lang="en-US" sz="1200">
                <a:solidFill>
                  <a:srgbClr val="000000"/>
                </a:solidFill>
                <a:latin typeface="Calibri Light"/>
                <a:ea typeface="Aktiv Grotesk Light" panose="020B0404020202020204" pitchFamily="34" charset="0"/>
                <a:cs typeface="Aktiv Grotesk Light" panose="020B0404020202020204" pitchFamily="34" charset="0"/>
              </a:rPr>
              <a:t> level as part of their analysis to understand the full extent of pay disparities in Australia.</a:t>
            </a:r>
            <a:endParaRPr lang="en-AU" sz="1200">
              <a:solidFill>
                <a:srgbClr val="000000"/>
              </a:solidFill>
              <a:latin typeface="Calibri Light"/>
              <a:ea typeface="Aktiv Grotesk Light" panose="020B0404020202020204" pitchFamily="34" charset="0"/>
              <a:cs typeface="Aktiv Grotesk Light" panose="020B0404020202020204" pitchFamily="34" charset="0"/>
            </a:endParaRPr>
          </a:p>
        </p:txBody>
      </p:sp>
      <p:pic>
        <p:nvPicPr>
          <p:cNvPr id="24" name="Picture 23" descr="A hand holding a magnifying glass over a couple of people&#10;&#10;Description automatically generated">
            <a:extLst>
              <a:ext uri="{FF2B5EF4-FFF2-40B4-BE49-F238E27FC236}">
                <a16:creationId xmlns:a16="http://schemas.microsoft.com/office/drawing/2014/main" id="{AB71405C-BAC6-03F2-94DB-DD6502E62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6346" y="1835621"/>
            <a:ext cx="720080" cy="682834"/>
          </a:xfrm>
          <a:prstGeom prst="rect">
            <a:avLst/>
          </a:prstGeom>
        </p:spPr>
      </p:pic>
      <p:grpSp>
        <p:nvGrpSpPr>
          <p:cNvPr id="26" name="Group 25">
            <a:extLst>
              <a:ext uri="{FF2B5EF4-FFF2-40B4-BE49-F238E27FC236}">
                <a16:creationId xmlns:a16="http://schemas.microsoft.com/office/drawing/2014/main" id="{AEF64E07-E047-86B1-A746-9355FB566EB0}"/>
              </a:ext>
            </a:extLst>
          </p:cNvPr>
          <p:cNvGrpSpPr/>
          <p:nvPr/>
        </p:nvGrpSpPr>
        <p:grpSpPr>
          <a:xfrm>
            <a:off x="10098434" y="0"/>
            <a:ext cx="602475" cy="1179070"/>
            <a:chOff x="10089338" y="0"/>
            <a:chExt cx="602475" cy="1179070"/>
          </a:xfrm>
        </p:grpSpPr>
        <p:sp>
          <p:nvSpPr>
            <p:cNvPr id="27" name="Top Orange Box">
              <a:extLst>
                <a:ext uri="{FF2B5EF4-FFF2-40B4-BE49-F238E27FC236}">
                  <a16:creationId xmlns:a16="http://schemas.microsoft.com/office/drawing/2014/main" id="{D1A6FFA3-EC8C-D665-692A-2A97C3AA4111}"/>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8" name="Grey Box">
              <a:extLst>
                <a:ext uri="{FF2B5EF4-FFF2-40B4-BE49-F238E27FC236}">
                  <a16:creationId xmlns:a16="http://schemas.microsoft.com/office/drawing/2014/main" id="{0E109029-3057-1696-3B36-596497AA4920}"/>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29" name="Top Orange Box">
              <a:extLst>
                <a:ext uri="{FF2B5EF4-FFF2-40B4-BE49-F238E27FC236}">
                  <a16:creationId xmlns:a16="http://schemas.microsoft.com/office/drawing/2014/main" id="{22F0A99E-EBFC-79B4-F0B4-72D68B831C45}"/>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2" name="Title 6">
            <a:extLst>
              <a:ext uri="{FF2B5EF4-FFF2-40B4-BE49-F238E27FC236}">
                <a16:creationId xmlns:a16="http://schemas.microsoft.com/office/drawing/2014/main" id="{ACAB69D5-5F76-1A07-F28A-90D34FE7FDCF}"/>
              </a:ext>
            </a:extLst>
          </p:cNvPr>
          <p:cNvSpPr>
            <a:spLocks noGrp="1"/>
          </p:cNvSpPr>
          <p:nvPr>
            <p:ph type="title"/>
          </p:nvPr>
        </p:nvSpPr>
        <p:spPr>
          <a:xfrm>
            <a:off x="463214" y="338967"/>
            <a:ext cx="9361286" cy="504000"/>
          </a:xfrm>
        </p:spPr>
        <p:txBody>
          <a:bodyPr>
            <a:noAutofit/>
          </a:bodyPr>
          <a:lstStyle/>
          <a:p>
            <a:r>
              <a:rPr lang="en-AU" sz="2800"/>
              <a:t>Understanding gender pay gaps</a:t>
            </a:r>
          </a:p>
        </p:txBody>
      </p:sp>
    </p:spTree>
    <p:extLst>
      <p:ext uri="{BB962C8B-B14F-4D97-AF65-F5344CB8AC3E}">
        <p14:creationId xmlns:p14="http://schemas.microsoft.com/office/powerpoint/2010/main" val="237754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4F6433C8-D980-F0E6-F8C5-770E82C4DBFB}"/>
              </a:ext>
            </a:extLst>
          </p:cNvPr>
          <p:cNvGrpSpPr/>
          <p:nvPr/>
        </p:nvGrpSpPr>
        <p:grpSpPr>
          <a:xfrm>
            <a:off x="498625" y="1331565"/>
            <a:ext cx="4674715" cy="2262390"/>
            <a:chOff x="5563411" y="1790376"/>
            <a:chExt cx="4674715" cy="2262390"/>
          </a:xfrm>
        </p:grpSpPr>
        <p:pic>
          <p:nvPicPr>
            <p:cNvPr id="33" name="Picture 32" descr="A black and grey rectangular object with orange border&#10;&#10;Description automatically generated">
              <a:extLst>
                <a:ext uri="{FF2B5EF4-FFF2-40B4-BE49-F238E27FC236}">
                  <a16:creationId xmlns:a16="http://schemas.microsoft.com/office/drawing/2014/main" id="{CA8575ED-7A74-14E1-DF2E-456138D99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411" y="1965078"/>
              <a:ext cx="4572698" cy="2087688"/>
            </a:xfrm>
            <a:prstGeom prst="rect">
              <a:avLst/>
            </a:prstGeom>
          </p:spPr>
        </p:pic>
        <p:pic>
          <p:nvPicPr>
            <p:cNvPr id="38" name="Picture 37" descr="A close up of a cross&#10;&#10;Description automatically generated">
              <a:extLst>
                <a:ext uri="{FF2B5EF4-FFF2-40B4-BE49-F238E27FC236}">
                  <a16:creationId xmlns:a16="http://schemas.microsoft.com/office/drawing/2014/main" id="{13FDD964-4C51-1BB4-AD19-EA2115393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5526" y="1790376"/>
              <a:ext cx="482600" cy="533400"/>
            </a:xfrm>
            <a:prstGeom prst="rect">
              <a:avLst/>
            </a:prstGeom>
          </p:spPr>
        </p:pic>
      </p:grpSp>
      <p:grpSp>
        <p:nvGrpSpPr>
          <p:cNvPr id="69" name="Group 68">
            <a:extLst>
              <a:ext uri="{FF2B5EF4-FFF2-40B4-BE49-F238E27FC236}">
                <a16:creationId xmlns:a16="http://schemas.microsoft.com/office/drawing/2014/main" id="{250A6D45-6FB6-6413-410A-FBA7935771B7}"/>
              </a:ext>
            </a:extLst>
          </p:cNvPr>
          <p:cNvGrpSpPr/>
          <p:nvPr/>
        </p:nvGrpSpPr>
        <p:grpSpPr>
          <a:xfrm>
            <a:off x="353128" y="3593955"/>
            <a:ext cx="5099905" cy="2950344"/>
            <a:chOff x="5417914" y="4052766"/>
            <a:chExt cx="5099905" cy="2950344"/>
          </a:xfrm>
        </p:grpSpPr>
        <p:pic>
          <p:nvPicPr>
            <p:cNvPr id="36" name="Picture 35" descr="A grey and black screen&#10;&#10;Description automatically generated">
              <a:extLst>
                <a:ext uri="{FF2B5EF4-FFF2-40B4-BE49-F238E27FC236}">
                  <a16:creationId xmlns:a16="http://schemas.microsoft.com/office/drawing/2014/main" id="{65024BF9-7D7E-9DF6-5272-BDF9142C67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914" y="4279453"/>
              <a:ext cx="4659624" cy="2723657"/>
            </a:xfrm>
            <a:prstGeom prst="rect">
              <a:avLst/>
            </a:prstGeom>
          </p:spPr>
        </p:pic>
        <p:pic>
          <p:nvPicPr>
            <p:cNvPr id="45" name="Picture 44" descr="A blue check mark on a black background&#10;&#10;Description automatically generated">
              <a:extLst>
                <a:ext uri="{FF2B5EF4-FFF2-40B4-BE49-F238E27FC236}">
                  <a16:creationId xmlns:a16="http://schemas.microsoft.com/office/drawing/2014/main" id="{14B04544-C584-450D-EB2D-4608986EC6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6619" y="4052766"/>
              <a:ext cx="711200" cy="584200"/>
            </a:xfrm>
            <a:prstGeom prst="rect">
              <a:avLst/>
            </a:prstGeom>
          </p:spPr>
        </p:pic>
      </p:grpSp>
      <p:sp>
        <p:nvSpPr>
          <p:cNvPr id="3" name="Slide Number Placeholder 2">
            <a:extLst>
              <a:ext uri="{FF2B5EF4-FFF2-40B4-BE49-F238E27FC236}">
                <a16:creationId xmlns:a16="http://schemas.microsoft.com/office/drawing/2014/main" id="{8C7AF3D7-9F6B-3656-E886-207205586F5F}"/>
              </a:ext>
            </a:extLst>
          </p:cNvPr>
          <p:cNvSpPr>
            <a:spLocks noGrp="1"/>
          </p:cNvSpPr>
          <p:nvPr>
            <p:ph type="sldNum" sz="quarter" idx="12"/>
          </p:nvPr>
        </p:nvSpPr>
        <p:spPr/>
        <p:txBody>
          <a:bodyPr/>
          <a:lstStyle/>
          <a:p>
            <a:fld id="{7E443CD1-5791-4D26-8C69-14AAA2881EA1}" type="slidenum">
              <a:rPr lang="en-GB" noProof="0" smtClean="0"/>
              <a:pPr/>
              <a:t>4</a:t>
            </a:fld>
            <a:endParaRPr lang="en-GB" noProof="0"/>
          </a:p>
        </p:txBody>
      </p:sp>
      <p:sp>
        <p:nvSpPr>
          <p:cNvPr id="50" name="Speech Bubble: Rectangle 49">
            <a:extLst>
              <a:ext uri="{FF2B5EF4-FFF2-40B4-BE49-F238E27FC236}">
                <a16:creationId xmlns:a16="http://schemas.microsoft.com/office/drawing/2014/main" id="{725B8160-1461-8E5C-0C63-C7D78EC350F3}"/>
              </a:ext>
            </a:extLst>
          </p:cNvPr>
          <p:cNvSpPr/>
          <p:nvPr/>
        </p:nvSpPr>
        <p:spPr>
          <a:xfrm>
            <a:off x="679211" y="1631955"/>
            <a:ext cx="4177542" cy="1282436"/>
          </a:xfrm>
          <a:prstGeom prst="wedgeRoundRectCallout">
            <a:avLst>
              <a:gd name="adj1" fmla="val -21332"/>
              <a:gd name="adj2" fmla="val 49690"/>
              <a:gd name="adj3" fmla="val 16667"/>
            </a:avLst>
          </a:prstGeom>
          <a:noFill/>
          <a:ln>
            <a:noFill/>
          </a:ln>
          <a:effectLst>
            <a:outerShdw blurRad="139700" sx="101000" sy="101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spcAft>
                <a:spcPts val="400"/>
              </a:spcAft>
            </a:pPr>
            <a:r>
              <a:rPr lang="en-AU" sz="1300" b="1">
                <a:solidFill>
                  <a:schemeClr val="accent2"/>
                </a:solidFill>
                <a:latin typeface="+mj-lt"/>
                <a:ea typeface="Aktiv Grotesk Light" panose="020B0404020202020204" pitchFamily="34" charset="0"/>
                <a:cs typeface="Aktiv Grotesk Light" panose="020B0404020202020204" pitchFamily="34" charset="0"/>
              </a:rPr>
              <a:t>WGEA reporting IS NOT about like-for-like pay gaps</a:t>
            </a:r>
          </a:p>
          <a:p>
            <a:r>
              <a:rPr lang="en-AU" sz="1100">
                <a:solidFill>
                  <a:schemeClr val="accent2">
                    <a:lumMod val="75000"/>
                  </a:schemeClr>
                </a:solidFill>
                <a:latin typeface="Calibri Light"/>
                <a:ea typeface="Aktiv Grotesk Light" panose="020B0404020202020204" pitchFamily="34" charset="0"/>
                <a:cs typeface="Aktiv Grotesk Light" panose="020B0404020202020204" pitchFamily="34" charset="0"/>
              </a:rPr>
              <a:t>Gender pay gaps are not the same as pay inequality or like-for-like </a:t>
            </a:r>
            <a:br>
              <a:rPr lang="en-AU" sz="1100">
                <a:solidFill>
                  <a:schemeClr val="accent2">
                    <a:lumMod val="75000"/>
                  </a:schemeClr>
                </a:solidFill>
                <a:latin typeface="Calibri Light"/>
                <a:ea typeface="Aktiv Grotesk Light" panose="020B0404020202020204" pitchFamily="34" charset="0"/>
                <a:cs typeface="Aktiv Grotesk Light" panose="020B0404020202020204" pitchFamily="34" charset="0"/>
              </a:rPr>
            </a:br>
            <a:r>
              <a:rPr lang="en-AU" sz="1100">
                <a:solidFill>
                  <a:schemeClr val="accent2">
                    <a:lumMod val="75000"/>
                  </a:schemeClr>
                </a:solidFill>
                <a:latin typeface="Calibri Light"/>
                <a:ea typeface="Aktiv Grotesk Light" panose="020B0404020202020204" pitchFamily="34" charset="0"/>
                <a:cs typeface="Aktiv Grotesk Light" panose="020B0404020202020204" pitchFamily="34" charset="0"/>
              </a:rPr>
              <a:t>pay gaps. Pay inequality is where women and men are paid different amounts for performing the same role or different work of equal or comparable value. In Australia, paying men and women equally for performing the same roles has been a legal requirement since 1969.</a:t>
            </a:r>
          </a:p>
        </p:txBody>
      </p:sp>
      <p:sp>
        <p:nvSpPr>
          <p:cNvPr id="53" name="TextBox 52">
            <a:extLst>
              <a:ext uri="{FF2B5EF4-FFF2-40B4-BE49-F238E27FC236}">
                <a16:creationId xmlns:a16="http://schemas.microsoft.com/office/drawing/2014/main" id="{BDE8ACFB-FE59-68D5-F8E2-BB069F3AD126}"/>
              </a:ext>
            </a:extLst>
          </p:cNvPr>
          <p:cNvSpPr txBox="1"/>
          <p:nvPr/>
        </p:nvSpPr>
        <p:spPr>
          <a:xfrm>
            <a:off x="637707" y="3886055"/>
            <a:ext cx="4340644" cy="1878528"/>
          </a:xfrm>
          <a:prstGeom prst="wedgeRoundRectCallout">
            <a:avLst>
              <a:gd name="adj1" fmla="val -23329"/>
              <a:gd name="adj2" fmla="val 50359"/>
              <a:gd name="adj3" fmla="val 16667"/>
            </a:avLst>
          </a:prstGeom>
          <a:noFill/>
          <a:ln>
            <a:noFill/>
          </a:ln>
          <a:effectLst>
            <a:outerShdw blurRad="139700" sx="101000" sy="101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400"/>
              </a:spcAft>
            </a:pPr>
            <a:r>
              <a:rPr lang="en-AU" sz="1300" b="1">
                <a:solidFill>
                  <a:srgbClr val="F2612C"/>
                </a:solidFill>
                <a:latin typeface="+mj-lt"/>
                <a:ea typeface="Aktiv Grotesk Light" panose="020B0404020202020204" pitchFamily="34" charset="0"/>
                <a:cs typeface="Aktiv Grotesk Light" panose="020B0404020202020204" pitchFamily="34" charset="0"/>
              </a:rPr>
              <a:t>WGEA is reporting on employer gender pay gaps</a:t>
            </a:r>
          </a:p>
          <a:p>
            <a:r>
              <a:rPr lang="en-AU" sz="1100">
                <a:solidFill>
                  <a:schemeClr val="accent2">
                    <a:lumMod val="75000"/>
                  </a:schemeClr>
                </a:solidFill>
                <a:latin typeface="Calibri Light"/>
                <a:ea typeface="Aktiv Grotesk Light" panose="020B0404020202020204" pitchFamily="34" charset="0"/>
                <a:cs typeface="Aktiv Grotesk Light" panose="020B0404020202020204" pitchFamily="34" charset="0"/>
              </a:rPr>
              <a:t>Employer gender pay gaps reflect the overall uneven distribution of salaries in an organisation. Analysis of employer gender pay gap data can show whether certain groups or demographics are disproportionately </a:t>
            </a:r>
            <a:r>
              <a:rPr lang="en-US" sz="1100">
                <a:solidFill>
                  <a:schemeClr val="accent2">
                    <a:lumMod val="75000"/>
                  </a:schemeClr>
                </a:solidFill>
                <a:latin typeface="Calibri Light"/>
                <a:ea typeface="Aktiv Grotesk Light" panose="020B0404020202020204" pitchFamily="34" charset="0"/>
                <a:cs typeface="Aktiv Grotesk Light" panose="020B0404020202020204" pitchFamily="34" charset="0"/>
              </a:rPr>
              <a:t>represented in different job categories or levels. </a:t>
            </a:r>
            <a:r>
              <a:rPr lang="en-AU" sz="1100">
                <a:solidFill>
                  <a:schemeClr val="accent2">
                    <a:lumMod val="75000"/>
                  </a:schemeClr>
                </a:solidFill>
                <a:latin typeface="Calibri Light"/>
                <a:ea typeface="Aktiv Grotesk Light" panose="020B0404020202020204" pitchFamily="34" charset="0"/>
                <a:cs typeface="Aktiv Grotesk Light" panose="020B0404020202020204" pitchFamily="34" charset="0"/>
              </a:rPr>
              <a:t> By evaluating the pay gaps, organisations can gain insights into potential systemic issues related to workforce equity. Gender pay gap data is therefore a key tool for assessing overall progress on gender equality and pay equality in the workplace.</a:t>
            </a:r>
          </a:p>
        </p:txBody>
      </p:sp>
      <p:grpSp>
        <p:nvGrpSpPr>
          <p:cNvPr id="70" name="Group 69">
            <a:extLst>
              <a:ext uri="{FF2B5EF4-FFF2-40B4-BE49-F238E27FC236}">
                <a16:creationId xmlns:a16="http://schemas.microsoft.com/office/drawing/2014/main" id="{376CF095-F13A-E432-1D0A-20343A116DBA}"/>
              </a:ext>
            </a:extLst>
          </p:cNvPr>
          <p:cNvGrpSpPr/>
          <p:nvPr/>
        </p:nvGrpSpPr>
        <p:grpSpPr>
          <a:xfrm>
            <a:off x="10098434" y="0"/>
            <a:ext cx="602475" cy="1179070"/>
            <a:chOff x="10089338" y="0"/>
            <a:chExt cx="602475" cy="1179070"/>
          </a:xfrm>
        </p:grpSpPr>
        <p:sp>
          <p:nvSpPr>
            <p:cNvPr id="71" name="Top Orange Box">
              <a:extLst>
                <a:ext uri="{FF2B5EF4-FFF2-40B4-BE49-F238E27FC236}">
                  <a16:creationId xmlns:a16="http://schemas.microsoft.com/office/drawing/2014/main" id="{0052AC63-5B91-9797-C5F8-BE51D1DCD143}"/>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72" name="Grey Box">
              <a:extLst>
                <a:ext uri="{FF2B5EF4-FFF2-40B4-BE49-F238E27FC236}">
                  <a16:creationId xmlns:a16="http://schemas.microsoft.com/office/drawing/2014/main" id="{B0762105-F2B7-3D89-F33F-C1147E6892AD}"/>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73" name="Top Orange Box">
              <a:extLst>
                <a:ext uri="{FF2B5EF4-FFF2-40B4-BE49-F238E27FC236}">
                  <a16:creationId xmlns:a16="http://schemas.microsoft.com/office/drawing/2014/main" id="{93C08A12-4716-C881-F353-928B396D658A}"/>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2" name="Title 5">
            <a:extLst>
              <a:ext uri="{FF2B5EF4-FFF2-40B4-BE49-F238E27FC236}">
                <a16:creationId xmlns:a16="http://schemas.microsoft.com/office/drawing/2014/main" id="{5329D115-2A72-7DE4-3A8D-26B813EC6F65}"/>
              </a:ext>
            </a:extLst>
          </p:cNvPr>
          <p:cNvSpPr>
            <a:spLocks noGrp="1"/>
          </p:cNvSpPr>
          <p:nvPr>
            <p:ph type="title"/>
          </p:nvPr>
        </p:nvSpPr>
        <p:spPr>
          <a:xfrm>
            <a:off x="446881" y="429420"/>
            <a:ext cx="9361286" cy="504000"/>
          </a:xfrm>
        </p:spPr>
        <p:txBody>
          <a:bodyPr>
            <a:noAutofit/>
          </a:bodyPr>
          <a:lstStyle/>
          <a:p>
            <a:r>
              <a:rPr lang="en-AU" sz="2800"/>
              <a:t>Understanding gender pay gaps</a:t>
            </a:r>
          </a:p>
        </p:txBody>
      </p:sp>
      <p:sp>
        <p:nvSpPr>
          <p:cNvPr id="4" name="TextBox 3">
            <a:extLst>
              <a:ext uri="{FF2B5EF4-FFF2-40B4-BE49-F238E27FC236}">
                <a16:creationId xmlns:a16="http://schemas.microsoft.com/office/drawing/2014/main" id="{F71860C3-1F74-68B7-A814-C80A07B7CA36}"/>
              </a:ext>
            </a:extLst>
          </p:cNvPr>
          <p:cNvSpPr txBox="1"/>
          <p:nvPr/>
        </p:nvSpPr>
        <p:spPr>
          <a:xfrm>
            <a:off x="629464" y="6420866"/>
            <a:ext cx="9636863" cy="959237"/>
          </a:xfrm>
          <a:prstGeom prst="rect">
            <a:avLst/>
          </a:prstGeom>
          <a:noFill/>
        </p:spPr>
        <p:txBody>
          <a:bodyPr wrap="square" lIns="0" tIns="0" rIns="0" bIns="0" rtlCol="0" anchor="t">
            <a:spAutoFit/>
          </a:bodyPr>
          <a:lstStyle/>
          <a:p>
            <a:pPr marL="0" lvl="2" defTabSz="986912">
              <a:spcBef>
                <a:spcPts val="400"/>
              </a:spcBef>
              <a:buClr>
                <a:srgbClr val="F2612C"/>
              </a:buClr>
              <a:defRPr/>
            </a:pPr>
            <a:r>
              <a:rPr lang="en-AU" sz="1200" b="1">
                <a:solidFill>
                  <a:srgbClr val="F2612C"/>
                </a:solidFill>
                <a:latin typeface="+mj-lt"/>
              </a:rPr>
              <a:t>Important note from WGEA:</a:t>
            </a:r>
          </a:p>
          <a:p>
            <a:pPr marL="0" lvl="2" defTabSz="986912">
              <a:spcAft>
                <a:spcPts val="400"/>
              </a:spcAft>
              <a:buClr>
                <a:srgbClr val="F2612C"/>
              </a:buClr>
              <a:defRPr/>
            </a:pPr>
            <a:r>
              <a:rPr lang="en-US" sz="900" err="1">
                <a:solidFill>
                  <a:schemeClr val="accent2">
                    <a:lumMod val="75000"/>
                  </a:schemeClr>
                </a:solidFill>
                <a:latin typeface="Calibri Light"/>
              </a:rPr>
              <a:t>Recognising</a:t>
            </a:r>
            <a:r>
              <a:rPr lang="en-US" sz="900">
                <a:solidFill>
                  <a:schemeClr val="accent2">
                    <a:lumMod val="75000"/>
                  </a:schemeClr>
                </a:solidFill>
                <a:latin typeface="Calibri Light"/>
              </a:rPr>
              <a:t> that gender is a social and cultural concept, since the 2020-21 reporting period, WGEA has created the option for employers to report employee gender as non-binary as a voluntary data category. Although the proportion of non-binary employees in WGEA's dataset has increased, the number of nonbinary employees remain small and reporting is voluntary so it cannot be </a:t>
            </a:r>
            <a:r>
              <a:rPr lang="en-US" sz="900" err="1">
                <a:solidFill>
                  <a:schemeClr val="accent2">
                    <a:lumMod val="75000"/>
                  </a:schemeClr>
                </a:solidFill>
                <a:latin typeface="Calibri Light"/>
              </a:rPr>
              <a:t>analysed</a:t>
            </a:r>
            <a:r>
              <a:rPr lang="en-US" sz="900">
                <a:solidFill>
                  <a:schemeClr val="accent2">
                    <a:lumMod val="75000"/>
                  </a:schemeClr>
                </a:solidFill>
                <a:latin typeface="Calibri Light"/>
              </a:rPr>
              <a:t> for the purposes of gender pay gaps. Recommendation 7.2 of the Review of the Workplace Gender Equality Act (the Review) recommended legislative changes to enable WGEA to collect data on nonbinary employees. WGEA has recently conducted consultations on this recommendation.</a:t>
            </a:r>
            <a:endParaRPr lang="en-US" sz="900">
              <a:solidFill>
                <a:schemeClr val="accent2">
                  <a:lumMod val="75000"/>
                </a:schemeClr>
              </a:solidFill>
              <a:latin typeface="Calibri Light"/>
              <a:ea typeface="Calibri Light"/>
              <a:cs typeface="Calibri Light"/>
            </a:endParaRPr>
          </a:p>
          <a:p>
            <a:endParaRPr lang="en-AU" sz="1000"/>
          </a:p>
        </p:txBody>
      </p:sp>
    </p:spTree>
    <p:extLst>
      <p:ext uri="{BB962C8B-B14F-4D97-AF65-F5344CB8AC3E}">
        <p14:creationId xmlns:p14="http://schemas.microsoft.com/office/powerpoint/2010/main" val="170987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102E3D-8F46-46E0-2019-8B2FAA0EB9F1}"/>
              </a:ext>
            </a:extLst>
          </p:cNvPr>
          <p:cNvSpPr>
            <a:spLocks noGrp="1"/>
          </p:cNvSpPr>
          <p:nvPr>
            <p:ph type="sldNum" sz="quarter" idx="12"/>
          </p:nvPr>
        </p:nvSpPr>
        <p:spPr>
          <a:xfrm>
            <a:off x="9808169" y="6950255"/>
            <a:ext cx="432000" cy="180000"/>
          </a:xfrm>
        </p:spPr>
        <p:txBody>
          <a:bodyPr/>
          <a:lstStyle/>
          <a:p>
            <a:fld id="{7E443CD1-5791-4D26-8C69-14AAA2881EA1}" type="slidenum">
              <a:rPr lang="en-GB" noProof="0" smtClean="0"/>
              <a:pPr/>
              <a:t>5</a:t>
            </a:fld>
            <a:endParaRPr lang="en-GB" noProof="0"/>
          </a:p>
        </p:txBody>
      </p:sp>
      <p:sp>
        <p:nvSpPr>
          <p:cNvPr id="6" name="Title 5">
            <a:extLst>
              <a:ext uri="{FF2B5EF4-FFF2-40B4-BE49-F238E27FC236}">
                <a16:creationId xmlns:a16="http://schemas.microsoft.com/office/drawing/2014/main" id="{B1BEDC79-060F-522B-59CA-F2CC32DDBDD7}"/>
              </a:ext>
            </a:extLst>
          </p:cNvPr>
          <p:cNvSpPr>
            <a:spLocks noGrp="1"/>
          </p:cNvSpPr>
          <p:nvPr>
            <p:ph type="title"/>
          </p:nvPr>
        </p:nvSpPr>
        <p:spPr/>
        <p:txBody>
          <a:bodyPr>
            <a:noAutofit/>
          </a:bodyPr>
          <a:lstStyle/>
          <a:p>
            <a:r>
              <a:rPr lang="en-AU" sz="2800"/>
              <a:t>Understanding gender pay gaps</a:t>
            </a:r>
          </a:p>
        </p:txBody>
      </p:sp>
      <p:sp>
        <p:nvSpPr>
          <p:cNvPr id="7" name="TextBox 6">
            <a:extLst>
              <a:ext uri="{FF2B5EF4-FFF2-40B4-BE49-F238E27FC236}">
                <a16:creationId xmlns:a16="http://schemas.microsoft.com/office/drawing/2014/main" id="{3579E05F-50DD-30D5-BC62-9ACB93ED50D9}"/>
              </a:ext>
            </a:extLst>
          </p:cNvPr>
          <p:cNvSpPr txBox="1"/>
          <p:nvPr/>
        </p:nvSpPr>
        <p:spPr>
          <a:xfrm>
            <a:off x="598386" y="2849632"/>
            <a:ext cx="3060000" cy="3377848"/>
          </a:xfrm>
          <a:prstGeom prst="rect">
            <a:avLst/>
          </a:prstGeom>
          <a:noFill/>
        </p:spPr>
        <p:txBody>
          <a:bodyPr wrap="square" lIns="0" tIns="0" rIns="0" bIns="0" rtlCol="0">
            <a:spAutoFit/>
          </a:bodyPr>
          <a:lstStyle/>
          <a:p>
            <a:pPr>
              <a:spcAft>
                <a:spcPts val="600"/>
              </a:spcAft>
            </a:pPr>
            <a:r>
              <a:rPr lang="en-AU" sz="1400" b="1" dirty="0">
                <a:solidFill>
                  <a:schemeClr val="accent2"/>
                </a:solidFill>
                <a:latin typeface="+mj-lt"/>
                <a:ea typeface="Aktiv Grotesk Light" panose="020B0404020202020204" pitchFamily="34" charset="0"/>
                <a:cs typeface="Aktiv Grotesk Light" panose="020B0404020202020204" pitchFamily="34" charset="0"/>
              </a:rPr>
              <a:t>Average gender pay gaps</a:t>
            </a:r>
          </a:p>
          <a:p>
            <a:pPr>
              <a:spcAft>
                <a:spcPts val="600"/>
              </a:spcAft>
            </a:pPr>
            <a:r>
              <a:rPr lang="en-AU" sz="1150" dirty="0"/>
              <a:t>The average pay in an organisation is calculated </a:t>
            </a:r>
            <a:br>
              <a:rPr lang="en-AU" sz="1150" dirty="0"/>
            </a:br>
            <a:r>
              <a:rPr lang="en-AU" sz="1150" dirty="0"/>
              <a:t>by dividing total employee earnings by the </a:t>
            </a:r>
            <a:br>
              <a:rPr lang="en-AU" sz="1150" dirty="0"/>
            </a:br>
            <a:r>
              <a:rPr lang="en-AU" sz="1150" dirty="0"/>
              <a:t>number of employees in the cohort. To establish the gender pay gap in the organisation, the same calculation is done for women and for men. That is, </a:t>
            </a:r>
            <a:br>
              <a:rPr lang="en-AU" sz="1150" dirty="0"/>
            </a:br>
            <a:r>
              <a:rPr lang="en-AU" sz="1150" dirty="0"/>
              <a:t>the total earnings of women is divided by the number of women in the cohort, and the total earnings of men is divided by the number of men.</a:t>
            </a:r>
          </a:p>
          <a:p>
            <a:pPr algn="l"/>
            <a:r>
              <a:rPr lang="en-US" sz="1150" dirty="0"/>
              <a:t>A comparison of the two resulting figures will provide a high-level overview of the disparity in earnings between men and women. These calculations enable benchmarking against industry and national averages. This data point is sensitive to extreme values, such as very high or very low salaries, and may be influenced by the distribution of employees across different pay levels, roles, or seniority levels within </a:t>
            </a:r>
            <a:r>
              <a:rPr lang="en-AU" sz="1150" dirty="0"/>
              <a:t>the organisation.</a:t>
            </a:r>
          </a:p>
        </p:txBody>
      </p:sp>
      <p:sp>
        <p:nvSpPr>
          <p:cNvPr id="8" name="TextBox 7">
            <a:extLst>
              <a:ext uri="{FF2B5EF4-FFF2-40B4-BE49-F238E27FC236}">
                <a16:creationId xmlns:a16="http://schemas.microsoft.com/office/drawing/2014/main" id="{67E01886-6D9F-00E4-32BB-D6221129876B}"/>
              </a:ext>
            </a:extLst>
          </p:cNvPr>
          <p:cNvSpPr txBox="1"/>
          <p:nvPr/>
        </p:nvSpPr>
        <p:spPr>
          <a:xfrm>
            <a:off x="446764" y="1094129"/>
            <a:ext cx="9793289" cy="584775"/>
          </a:xfrm>
          <a:prstGeom prst="rect">
            <a:avLst/>
          </a:prstGeom>
          <a:noFill/>
        </p:spPr>
        <p:txBody>
          <a:bodyPr wrap="square" lIns="91440" tIns="45720" rIns="91440" bIns="45720" anchor="t">
            <a:spAutoFit/>
          </a:bodyPr>
          <a:lstStyle/>
          <a:p>
            <a:pPr defTabSz="986912">
              <a:spcBef>
                <a:spcPts val="1200"/>
              </a:spcBef>
            </a:pPr>
            <a:r>
              <a:rPr lang="en-US" sz="1600" b="1">
                <a:solidFill>
                  <a:schemeClr val="accent2"/>
                </a:solidFill>
              </a:rPr>
              <a:t>From 2025, WGEA is reporting on average gender pay gaps, median gender pay gaps, gender composition and average total remuneration by pay quartile.</a:t>
            </a:r>
          </a:p>
        </p:txBody>
      </p:sp>
      <p:sp>
        <p:nvSpPr>
          <p:cNvPr id="67" name="TextBox 66">
            <a:extLst>
              <a:ext uri="{FF2B5EF4-FFF2-40B4-BE49-F238E27FC236}">
                <a16:creationId xmlns:a16="http://schemas.microsoft.com/office/drawing/2014/main" id="{E96A2687-1997-F24F-0596-6359FB6451C8}"/>
              </a:ext>
            </a:extLst>
          </p:cNvPr>
          <p:cNvSpPr txBox="1"/>
          <p:nvPr/>
        </p:nvSpPr>
        <p:spPr>
          <a:xfrm>
            <a:off x="3896145" y="2849632"/>
            <a:ext cx="3023410" cy="2923877"/>
          </a:xfrm>
          <a:prstGeom prst="rect">
            <a:avLst/>
          </a:prstGeom>
          <a:noFill/>
        </p:spPr>
        <p:txBody>
          <a:bodyPr wrap="square" lIns="0" tIns="0" rIns="0" bIns="0" rtlCol="0">
            <a:spAutoFit/>
          </a:bodyPr>
          <a:lstStyle/>
          <a:p>
            <a:pPr>
              <a:spcAft>
                <a:spcPts val="600"/>
              </a:spcAft>
            </a:pPr>
            <a:r>
              <a:rPr lang="en-AU" sz="1400" b="1">
                <a:solidFill>
                  <a:schemeClr val="accent2"/>
                </a:solidFill>
                <a:latin typeface="+mj-lt"/>
                <a:ea typeface="Aktiv Grotesk Light" panose="020B0404020202020204" pitchFamily="34" charset="0"/>
                <a:cs typeface="Aktiv Grotesk Light" panose="020B0404020202020204" pitchFamily="34" charset="0"/>
              </a:rPr>
              <a:t>Median gender pay gaps</a:t>
            </a:r>
          </a:p>
          <a:p>
            <a:pPr>
              <a:spcAft>
                <a:spcPts val="600"/>
              </a:spcAft>
            </a:pPr>
            <a:r>
              <a:rPr lang="en-US" sz="1150"/>
              <a:t>The median or midpoint is the middle value when all values are arranged in ascending or descending order. If there is an even number of values, the median is the average of the two middle values.</a:t>
            </a:r>
          </a:p>
          <a:p>
            <a:pPr>
              <a:spcAft>
                <a:spcPts val="600"/>
              </a:spcAft>
            </a:pPr>
            <a:r>
              <a:rPr lang="en-US" sz="1150"/>
              <a:t>In the context of gender pay gap analysis, the median compares the earnings of the middle-ranking man to the middle-ranking woman.</a:t>
            </a:r>
          </a:p>
          <a:p>
            <a:pPr>
              <a:spcAft>
                <a:spcPts val="600"/>
              </a:spcAft>
            </a:pPr>
            <a:r>
              <a:rPr lang="en-US" sz="1150"/>
              <a:t>Unlike the average, the median gender pay gap calculation is less influenced by extreme values, making it a more reliable measure of typical earnings. It highlights structural disparities by identifying the midpoint of the pay distribution and can reveal concentrations of one gender in lower-paying roles.</a:t>
            </a:r>
            <a:endParaRPr lang="en-AU" sz="1150"/>
          </a:p>
        </p:txBody>
      </p:sp>
      <p:pic>
        <p:nvPicPr>
          <p:cNvPr id="69" name="Picture 68" descr="A balance scale with a dollar sign&#10;&#10;Description automatically generated">
            <a:extLst>
              <a:ext uri="{FF2B5EF4-FFF2-40B4-BE49-F238E27FC236}">
                <a16:creationId xmlns:a16="http://schemas.microsoft.com/office/drawing/2014/main" id="{F6E323D4-1B62-3165-FEEB-86C3EBE1A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78" y="1761956"/>
            <a:ext cx="675796" cy="824700"/>
          </a:xfrm>
          <a:prstGeom prst="rect">
            <a:avLst/>
          </a:prstGeom>
        </p:spPr>
      </p:pic>
      <p:pic>
        <p:nvPicPr>
          <p:cNvPr id="71" name="Picture 70" descr="A logo of a graph&#10;&#10;Description automatically generated">
            <a:extLst>
              <a:ext uri="{FF2B5EF4-FFF2-40B4-BE49-F238E27FC236}">
                <a16:creationId xmlns:a16="http://schemas.microsoft.com/office/drawing/2014/main" id="{70F8E80B-414D-789D-EC88-8340B66C5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6671" y="1761959"/>
            <a:ext cx="786635" cy="824698"/>
          </a:xfrm>
          <a:prstGeom prst="rect">
            <a:avLst/>
          </a:prstGeom>
        </p:spPr>
      </p:pic>
      <p:pic>
        <p:nvPicPr>
          <p:cNvPr id="75" name="Picture 74" descr="A logo of a circle with a circle and a circle with a circle and a circle with a circle and a circle with a circle and a circle with a circle and a circle with a circle and&#10;&#10;Description automatically generated">
            <a:extLst>
              <a:ext uri="{FF2B5EF4-FFF2-40B4-BE49-F238E27FC236}">
                <a16:creationId xmlns:a16="http://schemas.microsoft.com/office/drawing/2014/main" id="{EE8FFA28-50F7-B34B-4036-77B7F16690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6106" y="1781583"/>
            <a:ext cx="792088" cy="805073"/>
          </a:xfrm>
          <a:prstGeom prst="rect">
            <a:avLst/>
          </a:prstGeom>
        </p:spPr>
      </p:pic>
      <p:sp>
        <p:nvSpPr>
          <p:cNvPr id="76" name="TextBox 75">
            <a:extLst>
              <a:ext uri="{FF2B5EF4-FFF2-40B4-BE49-F238E27FC236}">
                <a16:creationId xmlns:a16="http://schemas.microsoft.com/office/drawing/2014/main" id="{DAFE79E1-951E-F1F1-8035-6C5330C100E9}"/>
              </a:ext>
            </a:extLst>
          </p:cNvPr>
          <p:cNvSpPr txBox="1"/>
          <p:nvPr/>
        </p:nvSpPr>
        <p:spPr>
          <a:xfrm>
            <a:off x="7157315" y="2798832"/>
            <a:ext cx="3060000" cy="3454792"/>
          </a:xfrm>
          <a:prstGeom prst="rect">
            <a:avLst/>
          </a:prstGeom>
          <a:noFill/>
        </p:spPr>
        <p:txBody>
          <a:bodyPr wrap="square" lIns="0" tIns="0" rIns="0" bIns="0" rtlCol="0">
            <a:spAutoFit/>
          </a:bodyPr>
          <a:lstStyle/>
          <a:p>
            <a:pPr>
              <a:spcAft>
                <a:spcPts val="600"/>
              </a:spcAft>
            </a:pPr>
            <a:r>
              <a:rPr lang="en-AU" sz="1400" b="1">
                <a:solidFill>
                  <a:schemeClr val="accent2"/>
                </a:solidFill>
                <a:latin typeface="+mj-lt"/>
                <a:ea typeface="Aktiv Grotesk Light" panose="020B0404020202020204" pitchFamily="34" charset="0"/>
                <a:cs typeface="Aktiv Grotesk Light" panose="020B0404020202020204" pitchFamily="34" charset="0"/>
              </a:rPr>
              <a:t>Quartiles</a:t>
            </a:r>
          </a:p>
          <a:p>
            <a:pPr>
              <a:spcAft>
                <a:spcPts val="600"/>
              </a:spcAft>
            </a:pPr>
            <a:r>
              <a:rPr lang="en-US" sz="1150"/>
              <a:t>Quartile analysis of an </a:t>
            </a:r>
            <a:r>
              <a:rPr lang="en-US" sz="1150" err="1"/>
              <a:t>organisation’s</a:t>
            </a:r>
            <a:r>
              <a:rPr lang="en-US" sz="1150"/>
              <a:t> gender pay data separates employees into four equal groups (quartiles) based on compensation, with the first quartile being the highest earning group and the fourth quartile the lowest.</a:t>
            </a:r>
          </a:p>
          <a:p>
            <a:pPr>
              <a:spcAft>
                <a:spcPts val="600"/>
              </a:spcAft>
            </a:pPr>
            <a:r>
              <a:rPr lang="en-US" sz="1150"/>
              <a:t>In the context of gender pay gaps, </a:t>
            </a:r>
            <a:r>
              <a:rPr lang="en-US" sz="1150" err="1"/>
              <a:t>organisational</a:t>
            </a:r>
            <a:r>
              <a:rPr lang="en-US" sz="1150"/>
              <a:t> gender composition and average total remuneration by quartile highlights disparities in gender representation and compensation, which are key drivers of gender pay gaps.</a:t>
            </a:r>
          </a:p>
          <a:p>
            <a:pPr>
              <a:spcAft>
                <a:spcPts val="600"/>
              </a:spcAft>
            </a:pPr>
            <a:r>
              <a:rPr lang="en-US" sz="1150"/>
              <a:t>Calculating gender composition and average total remuneration by quartile offers a segmented view of the workforce. It therefore provides more granular insights into whether representation and compensation disparities at particular salary ranges, between roles and departments and job levels, are driving gender pay gaps.</a:t>
            </a:r>
            <a:endParaRPr lang="en-AU" sz="1150"/>
          </a:p>
        </p:txBody>
      </p:sp>
      <p:grpSp>
        <p:nvGrpSpPr>
          <p:cNvPr id="82" name="Group 81">
            <a:extLst>
              <a:ext uri="{FF2B5EF4-FFF2-40B4-BE49-F238E27FC236}">
                <a16:creationId xmlns:a16="http://schemas.microsoft.com/office/drawing/2014/main" id="{1BDB1CD1-B726-8F0A-04F4-07D16E76BF86}"/>
              </a:ext>
            </a:extLst>
          </p:cNvPr>
          <p:cNvGrpSpPr/>
          <p:nvPr/>
        </p:nvGrpSpPr>
        <p:grpSpPr>
          <a:xfrm>
            <a:off x="10098434" y="0"/>
            <a:ext cx="602475" cy="1179070"/>
            <a:chOff x="10089338" y="0"/>
            <a:chExt cx="602475" cy="1179070"/>
          </a:xfrm>
        </p:grpSpPr>
        <p:sp>
          <p:nvSpPr>
            <p:cNvPr id="83" name="Top Orange Box">
              <a:extLst>
                <a:ext uri="{FF2B5EF4-FFF2-40B4-BE49-F238E27FC236}">
                  <a16:creationId xmlns:a16="http://schemas.microsoft.com/office/drawing/2014/main" id="{6708180B-8EF3-2E1A-B1E4-00318C7FD5CD}"/>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84" name="Grey Box">
              <a:extLst>
                <a:ext uri="{FF2B5EF4-FFF2-40B4-BE49-F238E27FC236}">
                  <a16:creationId xmlns:a16="http://schemas.microsoft.com/office/drawing/2014/main" id="{049CEF65-29AF-869F-6EE9-FDAD3282B5BD}"/>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85" name="Top Orange Box">
              <a:extLst>
                <a:ext uri="{FF2B5EF4-FFF2-40B4-BE49-F238E27FC236}">
                  <a16:creationId xmlns:a16="http://schemas.microsoft.com/office/drawing/2014/main" id="{BBF15468-F14A-0F4C-F8F2-CD14E23831F5}"/>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3" name="TextBox 2">
            <a:extLst>
              <a:ext uri="{FF2B5EF4-FFF2-40B4-BE49-F238E27FC236}">
                <a16:creationId xmlns:a16="http://schemas.microsoft.com/office/drawing/2014/main" id="{7001EAFC-AD86-7E1B-B896-BF106F9469BF}"/>
              </a:ext>
            </a:extLst>
          </p:cNvPr>
          <p:cNvSpPr txBox="1"/>
          <p:nvPr/>
        </p:nvSpPr>
        <p:spPr>
          <a:xfrm>
            <a:off x="574634" y="6465546"/>
            <a:ext cx="6436072" cy="507831"/>
          </a:xfrm>
          <a:prstGeom prst="rect">
            <a:avLst/>
          </a:prstGeom>
          <a:noFill/>
          <a:ln>
            <a:solidFill>
              <a:schemeClr val="accent1"/>
            </a:solidFill>
          </a:ln>
        </p:spPr>
        <p:txBody>
          <a:bodyPr wrap="square" lIns="0" tIns="0" rIns="0" bIns="0" rtlCol="0">
            <a:spAutoFit/>
          </a:bodyPr>
          <a:lstStyle/>
          <a:p>
            <a:pPr marL="36000"/>
            <a:r>
              <a:rPr lang="en-US" sz="1100">
                <a:solidFill>
                  <a:schemeClr val="accent1"/>
                </a:solidFill>
                <a:latin typeface="+mj-lt"/>
              </a:rPr>
              <a:t>Remuneration for CEO or equivalent, Heads of Business and casually employed managers has been included in private sector gender pay gap public reporting from 2025, so direct comparisons between data released in Feb 2024 and March 2025 are not possible.</a:t>
            </a:r>
            <a:endParaRPr lang="en-AU" sz="1050"/>
          </a:p>
        </p:txBody>
      </p:sp>
    </p:spTree>
    <p:extLst>
      <p:ext uri="{BB962C8B-B14F-4D97-AF65-F5344CB8AC3E}">
        <p14:creationId xmlns:p14="http://schemas.microsoft.com/office/powerpoint/2010/main" val="148222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580751E1-8B8D-BCD1-E86B-59AB5C32A61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9" y="0"/>
            <a:ext cx="10691494" cy="7559674"/>
          </a:xfrm>
          <a:prstGeom prst="rect">
            <a:avLst/>
          </a:prstGeom>
        </p:spPr>
      </p:pic>
      <p:sp>
        <p:nvSpPr>
          <p:cNvPr id="2" name="Slide Number Placeholder 1">
            <a:extLst>
              <a:ext uri="{FF2B5EF4-FFF2-40B4-BE49-F238E27FC236}">
                <a16:creationId xmlns:a16="http://schemas.microsoft.com/office/drawing/2014/main" id="{4565D4E3-C342-1FEA-D81F-2DF8B62FDCFB}"/>
              </a:ext>
            </a:extLst>
          </p:cNvPr>
          <p:cNvSpPr>
            <a:spLocks noGrp="1"/>
          </p:cNvSpPr>
          <p:nvPr>
            <p:ph type="sldNum" sz="quarter" idx="11"/>
          </p:nvPr>
        </p:nvSpPr>
        <p:spPr/>
        <p:txBody>
          <a:bodyPr/>
          <a:lstStyle/>
          <a:p>
            <a:fld id="{5171FFDC-9365-476A-9C7B-017370804353}" type="slidenum">
              <a:rPr lang="en-GB" noProof="0" smtClean="0"/>
              <a:pPr/>
              <a:t>6</a:t>
            </a:fld>
            <a:endParaRPr lang="en-GB" noProof="0"/>
          </a:p>
        </p:txBody>
      </p:sp>
      <p:sp>
        <p:nvSpPr>
          <p:cNvPr id="3" name="Rectangle 2">
            <a:hlinkClick r:id="rId3"/>
            <a:extLst>
              <a:ext uri="{FF2B5EF4-FFF2-40B4-BE49-F238E27FC236}">
                <a16:creationId xmlns:a16="http://schemas.microsoft.com/office/drawing/2014/main" id="{1218D0B0-6DC0-949F-B406-37674948B4C8}"/>
              </a:ext>
            </a:extLst>
          </p:cNvPr>
          <p:cNvSpPr/>
          <p:nvPr/>
        </p:nvSpPr>
        <p:spPr>
          <a:xfrm>
            <a:off x="7218114" y="2267669"/>
            <a:ext cx="576064"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 name="Rectangle 7">
            <a:hlinkClick r:id="rId4"/>
            <a:extLst>
              <a:ext uri="{FF2B5EF4-FFF2-40B4-BE49-F238E27FC236}">
                <a16:creationId xmlns:a16="http://schemas.microsoft.com/office/drawing/2014/main" id="{546BE12A-5792-9D57-BF64-03AEB8AE0D54}"/>
              </a:ext>
            </a:extLst>
          </p:cNvPr>
          <p:cNvSpPr/>
          <p:nvPr/>
        </p:nvSpPr>
        <p:spPr>
          <a:xfrm>
            <a:off x="7506146" y="1440000"/>
            <a:ext cx="648072"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Rectangle 8">
            <a:hlinkClick r:id="rId5"/>
            <a:extLst>
              <a:ext uri="{FF2B5EF4-FFF2-40B4-BE49-F238E27FC236}">
                <a16:creationId xmlns:a16="http://schemas.microsoft.com/office/drawing/2014/main" id="{3EF1A9B0-D8CB-6F93-F765-118B1D22225C}"/>
              </a:ext>
            </a:extLst>
          </p:cNvPr>
          <p:cNvSpPr>
            <a:spLocks noGrp="1" noRot="1" noMove="1" noResize="1" noEditPoints="1" noAdjustHandles="1" noChangeArrowheads="1" noChangeShapeType="1"/>
          </p:cNvSpPr>
          <p:nvPr/>
        </p:nvSpPr>
        <p:spPr>
          <a:xfrm>
            <a:off x="9360000" y="2106941"/>
            <a:ext cx="722337" cy="8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Rectangle 9">
            <a:hlinkClick r:id="rId6"/>
            <a:extLst>
              <a:ext uri="{FF2B5EF4-FFF2-40B4-BE49-F238E27FC236}">
                <a16:creationId xmlns:a16="http://schemas.microsoft.com/office/drawing/2014/main" id="{97AF309A-DFDB-BA01-B2C7-51F18C667411}"/>
              </a:ext>
            </a:extLst>
          </p:cNvPr>
          <p:cNvSpPr>
            <a:spLocks noGrp="1" noRot="1" noMove="1" noResize="1" noEditPoints="1" noAdjustHandles="1" noChangeArrowheads="1" noChangeShapeType="1"/>
          </p:cNvSpPr>
          <p:nvPr/>
        </p:nvSpPr>
        <p:spPr>
          <a:xfrm>
            <a:off x="8802290" y="2483693"/>
            <a:ext cx="1080120" cy="8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Rectangle 10">
            <a:hlinkClick r:id="rId7"/>
            <a:extLst>
              <a:ext uri="{FF2B5EF4-FFF2-40B4-BE49-F238E27FC236}">
                <a16:creationId xmlns:a16="http://schemas.microsoft.com/office/drawing/2014/main" id="{1423A7F9-E9FB-491D-FA1B-0C194849FDC4}"/>
              </a:ext>
            </a:extLst>
          </p:cNvPr>
          <p:cNvSpPr>
            <a:spLocks noGrp="1" noRot="1" noMove="1" noResize="1" noEditPoints="1" noAdjustHandles="1" noChangeArrowheads="1" noChangeShapeType="1"/>
          </p:cNvSpPr>
          <p:nvPr/>
        </p:nvSpPr>
        <p:spPr>
          <a:xfrm>
            <a:off x="7650162" y="1801118"/>
            <a:ext cx="936104" cy="8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 name="Rectangle 11">
            <a:extLst>
              <a:ext uri="{FF2B5EF4-FFF2-40B4-BE49-F238E27FC236}">
                <a16:creationId xmlns:a16="http://schemas.microsoft.com/office/drawing/2014/main" id="{2ACC54B0-00C7-E61F-C364-19D8D6C6BF89}"/>
              </a:ext>
            </a:extLst>
          </p:cNvPr>
          <p:cNvSpPr/>
          <p:nvPr/>
        </p:nvSpPr>
        <p:spPr>
          <a:xfrm>
            <a:off x="7074098" y="1907629"/>
            <a:ext cx="576064"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Rectangle 12">
            <a:hlinkClick r:id="rId3"/>
            <a:extLst>
              <a:ext uri="{FF2B5EF4-FFF2-40B4-BE49-F238E27FC236}">
                <a16:creationId xmlns:a16="http://schemas.microsoft.com/office/drawing/2014/main" id="{1610629E-BF0A-4130-A0D1-2CD41134C3EB}"/>
              </a:ext>
            </a:extLst>
          </p:cNvPr>
          <p:cNvSpPr/>
          <p:nvPr/>
        </p:nvSpPr>
        <p:spPr>
          <a:xfrm>
            <a:off x="7254118" y="2267669"/>
            <a:ext cx="468052"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 name="Rectangle 13">
            <a:hlinkClick r:id="rId8"/>
            <a:extLst>
              <a:ext uri="{FF2B5EF4-FFF2-40B4-BE49-F238E27FC236}">
                <a16:creationId xmlns:a16="http://schemas.microsoft.com/office/drawing/2014/main" id="{A9DD7046-ADF5-EC6D-90AE-3FBF340F341B}"/>
              </a:ext>
            </a:extLst>
          </p:cNvPr>
          <p:cNvSpPr>
            <a:spLocks noGrp="1" noRot="1" noMove="1" noResize="1" noEditPoints="1" noAdjustHandles="1" noChangeArrowheads="1" noChangeShapeType="1"/>
          </p:cNvSpPr>
          <p:nvPr/>
        </p:nvSpPr>
        <p:spPr>
          <a:xfrm>
            <a:off x="7722169" y="2412000"/>
            <a:ext cx="504055"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Rectangle 14">
            <a:hlinkClick r:id="rId8"/>
            <a:extLst>
              <a:ext uri="{FF2B5EF4-FFF2-40B4-BE49-F238E27FC236}">
                <a16:creationId xmlns:a16="http://schemas.microsoft.com/office/drawing/2014/main" id="{5131DC31-6AD1-247C-4FB8-4BFB991A623F}"/>
              </a:ext>
            </a:extLst>
          </p:cNvPr>
          <p:cNvSpPr>
            <a:spLocks noGrp="1" noRot="1" noMove="1" noResize="1" noEditPoints="1" noAdjustHandles="1" noChangeArrowheads="1" noChangeShapeType="1"/>
          </p:cNvSpPr>
          <p:nvPr/>
        </p:nvSpPr>
        <p:spPr>
          <a:xfrm>
            <a:off x="7110102" y="2517613"/>
            <a:ext cx="504055"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Rectangle 15">
            <a:hlinkClick r:id="rId9"/>
            <a:extLst>
              <a:ext uri="{FF2B5EF4-FFF2-40B4-BE49-F238E27FC236}">
                <a16:creationId xmlns:a16="http://schemas.microsoft.com/office/drawing/2014/main" id="{5AD8926B-890D-452B-5A66-E2DB51E8F03A}"/>
              </a:ext>
            </a:extLst>
          </p:cNvPr>
          <p:cNvSpPr>
            <a:spLocks noGrp="1" noRot="1" noMove="1" noResize="1" noEditPoints="1" noAdjustHandles="1" noChangeArrowheads="1" noChangeShapeType="1"/>
          </p:cNvSpPr>
          <p:nvPr/>
        </p:nvSpPr>
        <p:spPr>
          <a:xfrm>
            <a:off x="8073567" y="2878396"/>
            <a:ext cx="368684"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Rectangle 16">
            <a:hlinkClick r:id="rId10"/>
            <a:extLst>
              <a:ext uri="{FF2B5EF4-FFF2-40B4-BE49-F238E27FC236}">
                <a16:creationId xmlns:a16="http://schemas.microsoft.com/office/drawing/2014/main" id="{0556E01F-2B38-2433-4745-7FB372D8F3D3}"/>
              </a:ext>
            </a:extLst>
          </p:cNvPr>
          <p:cNvSpPr>
            <a:spLocks noGrp="1" noRot="1" noMove="1" noResize="1" noEditPoints="1" noAdjustHandles="1" noChangeArrowheads="1" noChangeShapeType="1"/>
          </p:cNvSpPr>
          <p:nvPr/>
        </p:nvSpPr>
        <p:spPr>
          <a:xfrm>
            <a:off x="7534978" y="3952905"/>
            <a:ext cx="294660"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 name="Rectangle 17">
            <a:hlinkClick r:id="rId11"/>
            <a:extLst>
              <a:ext uri="{FF2B5EF4-FFF2-40B4-BE49-F238E27FC236}">
                <a16:creationId xmlns:a16="http://schemas.microsoft.com/office/drawing/2014/main" id="{1A34F272-3FFF-8C9D-0821-958F4F44C51E}"/>
              </a:ext>
            </a:extLst>
          </p:cNvPr>
          <p:cNvSpPr>
            <a:spLocks noGrp="1" noRot="1" noMove="1" noResize="1" noEditPoints="1" noAdjustHandles="1" noChangeArrowheads="1" noChangeShapeType="1"/>
          </p:cNvSpPr>
          <p:nvPr/>
        </p:nvSpPr>
        <p:spPr>
          <a:xfrm>
            <a:off x="7644181" y="3716597"/>
            <a:ext cx="222652"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Rectangle 18">
            <a:hlinkClick r:id="rId12"/>
            <a:extLst>
              <a:ext uri="{FF2B5EF4-FFF2-40B4-BE49-F238E27FC236}">
                <a16:creationId xmlns:a16="http://schemas.microsoft.com/office/drawing/2014/main" id="{C94CEE6F-6199-16BC-918D-E37F1B812790}"/>
              </a:ext>
            </a:extLst>
          </p:cNvPr>
          <p:cNvSpPr/>
          <p:nvPr/>
        </p:nvSpPr>
        <p:spPr>
          <a:xfrm>
            <a:off x="7469117" y="3716597"/>
            <a:ext cx="222652"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 name="Rectangle 19">
            <a:hlinkClick r:id="rId13"/>
            <a:extLst>
              <a:ext uri="{FF2B5EF4-FFF2-40B4-BE49-F238E27FC236}">
                <a16:creationId xmlns:a16="http://schemas.microsoft.com/office/drawing/2014/main" id="{0784C7D5-D638-F208-6621-1ECF01212641}"/>
              </a:ext>
            </a:extLst>
          </p:cNvPr>
          <p:cNvSpPr>
            <a:spLocks noGrp="1" noRot="1" noMove="1" noResize="1" noEditPoints="1" noAdjustHandles="1" noChangeArrowheads="1" noChangeShapeType="1"/>
          </p:cNvSpPr>
          <p:nvPr/>
        </p:nvSpPr>
        <p:spPr>
          <a:xfrm>
            <a:off x="7063673" y="3949422"/>
            <a:ext cx="432048" cy="66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1" name="Rectangle 20">
            <a:hlinkClick r:id="rId12"/>
            <a:extLst>
              <a:ext uri="{FF2B5EF4-FFF2-40B4-BE49-F238E27FC236}">
                <a16:creationId xmlns:a16="http://schemas.microsoft.com/office/drawing/2014/main" id="{53B25E91-FCF7-FA6F-D53E-360E284EFBA2}"/>
              </a:ext>
            </a:extLst>
          </p:cNvPr>
          <p:cNvSpPr>
            <a:spLocks noGrp="1" noRot="1" noMove="1" noResize="1" noEditPoints="1" noAdjustHandles="1" noChangeArrowheads="1" noChangeShapeType="1"/>
          </p:cNvSpPr>
          <p:nvPr/>
        </p:nvSpPr>
        <p:spPr>
          <a:xfrm>
            <a:off x="7903758" y="3732503"/>
            <a:ext cx="368683"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0000"/>
              </a:solidFill>
            </a:endParaRPr>
          </a:p>
        </p:txBody>
      </p:sp>
      <p:sp>
        <p:nvSpPr>
          <p:cNvPr id="22" name="Rectangle 21">
            <a:hlinkClick r:id="rId14"/>
            <a:extLst>
              <a:ext uri="{FF2B5EF4-FFF2-40B4-BE49-F238E27FC236}">
                <a16:creationId xmlns:a16="http://schemas.microsoft.com/office/drawing/2014/main" id="{7B1E386D-742F-FF11-6133-51283D52FD72}"/>
              </a:ext>
            </a:extLst>
          </p:cNvPr>
          <p:cNvSpPr>
            <a:spLocks noGrp="1" noRot="1" noMove="1" noResize="1" noEditPoints="1" noAdjustHandles="1" noChangeArrowheads="1" noChangeShapeType="1"/>
          </p:cNvSpPr>
          <p:nvPr/>
        </p:nvSpPr>
        <p:spPr>
          <a:xfrm>
            <a:off x="7722169" y="3834874"/>
            <a:ext cx="325062"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 name="Rectangle 22">
            <a:hlinkClick r:id="rId15"/>
            <a:extLst>
              <a:ext uri="{FF2B5EF4-FFF2-40B4-BE49-F238E27FC236}">
                <a16:creationId xmlns:a16="http://schemas.microsoft.com/office/drawing/2014/main" id="{710D2043-DEB3-469E-6B0D-D66F40CCDE32}"/>
              </a:ext>
            </a:extLst>
          </p:cNvPr>
          <p:cNvSpPr>
            <a:spLocks noGrp="1" noRot="1" noMove="1" noResize="1" noEditPoints="1" noAdjustHandles="1" noChangeArrowheads="1" noChangeShapeType="1"/>
          </p:cNvSpPr>
          <p:nvPr/>
        </p:nvSpPr>
        <p:spPr>
          <a:xfrm>
            <a:off x="7338402" y="3849538"/>
            <a:ext cx="325062"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5" name="Rectangle 24">
            <a:hlinkClick r:id="rId16"/>
            <a:extLst>
              <a:ext uri="{FF2B5EF4-FFF2-40B4-BE49-F238E27FC236}">
                <a16:creationId xmlns:a16="http://schemas.microsoft.com/office/drawing/2014/main" id="{A5C84E7D-FBA7-98BD-4E59-F266262B1F15}"/>
              </a:ext>
            </a:extLst>
          </p:cNvPr>
          <p:cNvSpPr>
            <a:spLocks noGrp="1" noRot="1" noMove="1" noResize="1" noEditPoints="1" noAdjustHandles="1" noChangeArrowheads="1" noChangeShapeType="1"/>
          </p:cNvSpPr>
          <p:nvPr/>
        </p:nvSpPr>
        <p:spPr>
          <a:xfrm>
            <a:off x="9306346" y="5384625"/>
            <a:ext cx="216024"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6" name="Rectangle 25">
            <a:hlinkClick r:id="rId17"/>
            <a:extLst>
              <a:ext uri="{FF2B5EF4-FFF2-40B4-BE49-F238E27FC236}">
                <a16:creationId xmlns:a16="http://schemas.microsoft.com/office/drawing/2014/main" id="{8530A013-83B7-724E-8FD9-5900C2D71194}"/>
              </a:ext>
            </a:extLst>
          </p:cNvPr>
          <p:cNvSpPr>
            <a:spLocks noGrp="1" noRot="1" noMove="1" noResize="1" noEditPoints="1" noAdjustHandles="1" noChangeArrowheads="1" noChangeShapeType="1"/>
          </p:cNvSpPr>
          <p:nvPr/>
        </p:nvSpPr>
        <p:spPr>
          <a:xfrm>
            <a:off x="7110102" y="5151889"/>
            <a:ext cx="719536"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Rectangle 26">
            <a:hlinkClick r:id="rId5"/>
            <a:extLst>
              <a:ext uri="{FF2B5EF4-FFF2-40B4-BE49-F238E27FC236}">
                <a16:creationId xmlns:a16="http://schemas.microsoft.com/office/drawing/2014/main" id="{FB329345-C624-CC4F-7206-38D3EEA15471}"/>
              </a:ext>
            </a:extLst>
          </p:cNvPr>
          <p:cNvSpPr>
            <a:spLocks noGrp="1" noRot="1" noMove="1" noResize="1" noEditPoints="1" noAdjustHandles="1" noChangeArrowheads="1" noChangeShapeType="1"/>
          </p:cNvSpPr>
          <p:nvPr/>
        </p:nvSpPr>
        <p:spPr>
          <a:xfrm>
            <a:off x="8730282" y="6084093"/>
            <a:ext cx="719536"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Rectangle 27">
            <a:hlinkClick r:id="rId18"/>
            <a:extLst>
              <a:ext uri="{FF2B5EF4-FFF2-40B4-BE49-F238E27FC236}">
                <a16:creationId xmlns:a16="http://schemas.microsoft.com/office/drawing/2014/main" id="{FC77477B-00B3-C697-4C09-6D4161C496CA}"/>
              </a:ext>
            </a:extLst>
          </p:cNvPr>
          <p:cNvSpPr>
            <a:spLocks noGrp="1" noRot="1" noMove="1" noResize="1" noEditPoints="1" noAdjustHandles="1" noChangeArrowheads="1" noChangeShapeType="1"/>
          </p:cNvSpPr>
          <p:nvPr/>
        </p:nvSpPr>
        <p:spPr>
          <a:xfrm>
            <a:off x="9054590" y="6590099"/>
            <a:ext cx="755812"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9" name="Rectangle 28">
            <a:hlinkClick r:id="rId4"/>
            <a:extLst>
              <a:ext uri="{FF2B5EF4-FFF2-40B4-BE49-F238E27FC236}">
                <a16:creationId xmlns:a16="http://schemas.microsoft.com/office/drawing/2014/main" id="{9AE3F58F-1074-FB0C-4A7D-C287C2CA590D}"/>
              </a:ext>
            </a:extLst>
          </p:cNvPr>
          <p:cNvSpPr>
            <a:spLocks noGrp="1" noRot="1" noMove="1" noResize="1" noEditPoints="1" noAdjustHandles="1" noChangeArrowheads="1" noChangeShapeType="1"/>
          </p:cNvSpPr>
          <p:nvPr/>
        </p:nvSpPr>
        <p:spPr>
          <a:xfrm>
            <a:off x="8640464" y="6192000"/>
            <a:ext cx="665882"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0" name="Rectangle 29">
            <a:hlinkClick r:id="rId19"/>
            <a:extLst>
              <a:ext uri="{FF2B5EF4-FFF2-40B4-BE49-F238E27FC236}">
                <a16:creationId xmlns:a16="http://schemas.microsoft.com/office/drawing/2014/main" id="{0BCD0684-6AA7-29BF-2524-8C950705B6C1}"/>
              </a:ext>
            </a:extLst>
          </p:cNvPr>
          <p:cNvSpPr>
            <a:spLocks noGrp="1" noRot="1" noMove="1" noResize="1" noEditPoints="1" noAdjustHandles="1" noChangeArrowheads="1" noChangeShapeType="1"/>
          </p:cNvSpPr>
          <p:nvPr/>
        </p:nvSpPr>
        <p:spPr>
          <a:xfrm>
            <a:off x="7820105" y="6152201"/>
            <a:ext cx="612612"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1" name="Rectangle 30">
            <a:hlinkClick r:id="rId9"/>
            <a:extLst>
              <a:ext uri="{FF2B5EF4-FFF2-40B4-BE49-F238E27FC236}">
                <a16:creationId xmlns:a16="http://schemas.microsoft.com/office/drawing/2014/main" id="{F02C2DAB-72CA-BE89-8C6D-5368A51CDCCD}"/>
              </a:ext>
            </a:extLst>
          </p:cNvPr>
          <p:cNvSpPr>
            <a:spLocks noGrp="1" noRot="1" noMove="1" noResize="1" noEditPoints="1" noAdjustHandles="1" noChangeArrowheads="1" noChangeShapeType="1"/>
          </p:cNvSpPr>
          <p:nvPr/>
        </p:nvSpPr>
        <p:spPr>
          <a:xfrm>
            <a:off x="9216064" y="6311957"/>
            <a:ext cx="378314"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5" name="Rectangle 34">
            <a:hlinkClick r:id="rId13"/>
            <a:extLst>
              <a:ext uri="{FF2B5EF4-FFF2-40B4-BE49-F238E27FC236}">
                <a16:creationId xmlns:a16="http://schemas.microsoft.com/office/drawing/2014/main" id="{26DED676-FE62-3CC6-C7B6-CD90BCF3097C}"/>
              </a:ext>
            </a:extLst>
          </p:cNvPr>
          <p:cNvSpPr>
            <a:spLocks noGrp="1" noRot="1" noMove="1" noResize="1" noEditPoints="1" noAdjustHandles="1" noChangeArrowheads="1" noChangeShapeType="1"/>
          </p:cNvSpPr>
          <p:nvPr/>
        </p:nvSpPr>
        <p:spPr>
          <a:xfrm>
            <a:off x="8114256" y="3849538"/>
            <a:ext cx="368684"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 name="Rectangle 35">
            <a:hlinkClick r:id="rId12"/>
            <a:extLst>
              <a:ext uri="{FF2B5EF4-FFF2-40B4-BE49-F238E27FC236}">
                <a16:creationId xmlns:a16="http://schemas.microsoft.com/office/drawing/2014/main" id="{B4CA4D9F-F452-1972-1484-B037F7C5CAE8}"/>
              </a:ext>
            </a:extLst>
          </p:cNvPr>
          <p:cNvSpPr>
            <a:spLocks noGrp="1" noRot="1" noMove="1" noResize="1" noEditPoints="1" noAdjustHandles="1" noChangeArrowheads="1" noChangeShapeType="1"/>
          </p:cNvSpPr>
          <p:nvPr/>
        </p:nvSpPr>
        <p:spPr>
          <a:xfrm>
            <a:off x="7057045" y="3834874"/>
            <a:ext cx="222652" cy="8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0000"/>
              </a:solidFill>
            </a:endParaRPr>
          </a:p>
        </p:txBody>
      </p:sp>
      <p:sp>
        <p:nvSpPr>
          <p:cNvPr id="37" name="Rectangle 36">
            <a:hlinkClick r:id="rId20"/>
            <a:extLst>
              <a:ext uri="{FF2B5EF4-FFF2-40B4-BE49-F238E27FC236}">
                <a16:creationId xmlns:a16="http://schemas.microsoft.com/office/drawing/2014/main" id="{7AD6A165-BA0F-48E8-9387-51D73287F639}"/>
              </a:ext>
            </a:extLst>
          </p:cNvPr>
          <p:cNvSpPr>
            <a:spLocks noGrp="1" noRot="1" noMove="1" noResize="1" noEditPoints="1" noAdjustHandles="1" noChangeArrowheads="1" noChangeShapeType="1"/>
          </p:cNvSpPr>
          <p:nvPr/>
        </p:nvSpPr>
        <p:spPr>
          <a:xfrm>
            <a:off x="7926237" y="3938628"/>
            <a:ext cx="294660"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8" name="Rectangle 37">
            <a:hlinkClick r:id="rId21"/>
            <a:extLst>
              <a:ext uri="{FF2B5EF4-FFF2-40B4-BE49-F238E27FC236}">
                <a16:creationId xmlns:a16="http://schemas.microsoft.com/office/drawing/2014/main" id="{ABDAC563-1182-2A2F-F7DB-ED2CB3375F50}"/>
              </a:ext>
            </a:extLst>
          </p:cNvPr>
          <p:cNvSpPr>
            <a:spLocks noGrp="1" noRot="1" noMove="1" noResize="1" noEditPoints="1" noAdjustHandles="1" noChangeArrowheads="1" noChangeShapeType="1"/>
          </p:cNvSpPr>
          <p:nvPr/>
        </p:nvSpPr>
        <p:spPr>
          <a:xfrm>
            <a:off x="8640463" y="3054885"/>
            <a:ext cx="1441873" cy="12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9" name="Rectangle 38">
            <a:hlinkClick r:id="rId22"/>
            <a:extLst>
              <a:ext uri="{FF2B5EF4-FFF2-40B4-BE49-F238E27FC236}">
                <a16:creationId xmlns:a16="http://schemas.microsoft.com/office/drawing/2014/main" id="{391FC6E7-6DE3-4484-8201-5782264C6B1B}"/>
              </a:ext>
            </a:extLst>
          </p:cNvPr>
          <p:cNvSpPr>
            <a:spLocks noGrp="1" noRot="1" noMove="1" noResize="1" noEditPoints="1" noAdjustHandles="1" noChangeArrowheads="1" noChangeShapeType="1"/>
          </p:cNvSpPr>
          <p:nvPr/>
        </p:nvSpPr>
        <p:spPr>
          <a:xfrm>
            <a:off x="8640463" y="4105207"/>
            <a:ext cx="493809"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6" name="Rectangle 45">
            <a:hlinkClick r:id="rId23"/>
            <a:extLst>
              <a:ext uri="{FF2B5EF4-FFF2-40B4-BE49-F238E27FC236}">
                <a16:creationId xmlns:a16="http://schemas.microsoft.com/office/drawing/2014/main" id="{5B209666-B460-9796-5B21-A39C1EE72C4D}"/>
              </a:ext>
            </a:extLst>
          </p:cNvPr>
          <p:cNvSpPr/>
          <p:nvPr/>
        </p:nvSpPr>
        <p:spPr>
          <a:xfrm>
            <a:off x="7755718" y="4105207"/>
            <a:ext cx="493809" cy="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Tree>
    <p:extLst>
      <p:ext uri="{BB962C8B-B14F-4D97-AF65-F5344CB8AC3E}">
        <p14:creationId xmlns:p14="http://schemas.microsoft.com/office/powerpoint/2010/main" val="411450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3524A4-1760-FCB8-C145-DEAB310149AF}"/>
              </a:ext>
            </a:extLst>
          </p:cNvPr>
          <p:cNvSpPr/>
          <p:nvPr/>
        </p:nvSpPr>
        <p:spPr>
          <a:xfrm>
            <a:off x="1830499" y="2459868"/>
            <a:ext cx="1368000" cy="1418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a:p>
        </p:txBody>
      </p:sp>
      <p:grpSp>
        <p:nvGrpSpPr>
          <p:cNvPr id="43" name="Group 42">
            <a:extLst>
              <a:ext uri="{FF2B5EF4-FFF2-40B4-BE49-F238E27FC236}">
                <a16:creationId xmlns:a16="http://schemas.microsoft.com/office/drawing/2014/main" id="{F5A67954-2170-D346-6323-20C8F764C9C8}"/>
              </a:ext>
            </a:extLst>
          </p:cNvPr>
          <p:cNvGrpSpPr/>
          <p:nvPr/>
        </p:nvGrpSpPr>
        <p:grpSpPr>
          <a:xfrm>
            <a:off x="2177554" y="2231992"/>
            <a:ext cx="663188" cy="696119"/>
            <a:chOff x="2188538" y="2231992"/>
            <a:chExt cx="663188" cy="696119"/>
          </a:xfrm>
        </p:grpSpPr>
        <p:sp>
          <p:nvSpPr>
            <p:cNvPr id="17" name="Rounded Rectangle 16">
              <a:extLst>
                <a:ext uri="{FF2B5EF4-FFF2-40B4-BE49-F238E27FC236}">
                  <a16:creationId xmlns:a16="http://schemas.microsoft.com/office/drawing/2014/main" id="{1C896384-4CB7-9E80-35AA-16C6E93A3431}"/>
                </a:ext>
              </a:extLst>
            </p:cNvPr>
            <p:cNvSpPr>
              <a:spLocks noChangeAspect="1"/>
            </p:cNvSpPr>
            <p:nvPr/>
          </p:nvSpPr>
          <p:spPr>
            <a:xfrm rot="18824547">
              <a:off x="2188538" y="2264923"/>
              <a:ext cx="663188" cy="663188"/>
            </a:xfrm>
            <a:prstGeom prst="roundRect">
              <a:avLst>
                <a:gd name="adj" fmla="val 5728"/>
              </a:avLst>
            </a:prstGeom>
            <a:ln>
              <a:noFill/>
            </a:ln>
            <a:effectLst>
              <a:outerShdw blurRad="156802" dist="103649" dir="5400000" algn="ctr" rotWithShape="0">
                <a:srgbClr val="000000">
                  <a:alpha val="50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21" name="TextBox 20">
              <a:extLst>
                <a:ext uri="{FF2B5EF4-FFF2-40B4-BE49-F238E27FC236}">
                  <a16:creationId xmlns:a16="http://schemas.microsoft.com/office/drawing/2014/main" id="{2972A1AD-A616-3335-2955-87B61E17A2CE}"/>
                </a:ext>
              </a:extLst>
            </p:cNvPr>
            <p:cNvSpPr txBox="1"/>
            <p:nvPr/>
          </p:nvSpPr>
          <p:spPr>
            <a:xfrm>
              <a:off x="2301135" y="2231992"/>
              <a:ext cx="437994" cy="215444"/>
            </a:xfrm>
            <a:prstGeom prst="rect">
              <a:avLst/>
            </a:prstGeom>
            <a:noFill/>
            <a:scene3d>
              <a:camera prst="orthographicFront"/>
              <a:lightRig rig="threePt" dir="t"/>
            </a:scene3d>
            <a:sp3d prstMaterial="dkEdge"/>
          </p:spPr>
          <p:txBody>
            <a:bodyPr wrap="square" lIns="0" tIns="0" rIns="0" bIns="0" rtlCol="0">
              <a:spAutoFit/>
            </a:bodyPr>
            <a:lstStyle/>
            <a:p>
              <a:pPr algn="ctr"/>
              <a:r>
                <a:rPr lang="en-AU" sz="1400" b="1">
                  <a:solidFill>
                    <a:schemeClr val="bg1"/>
                  </a:solidFill>
                </a:rPr>
                <a:t>2</a:t>
              </a:r>
            </a:p>
          </p:txBody>
        </p:sp>
        <p:pic>
          <p:nvPicPr>
            <p:cNvPr id="34" name="Picture 33" descr="A logo of a gear with a arrow&#10;&#10;Description automatically generated">
              <a:extLst>
                <a:ext uri="{FF2B5EF4-FFF2-40B4-BE49-F238E27FC236}">
                  <a16:creationId xmlns:a16="http://schemas.microsoft.com/office/drawing/2014/main" id="{15F85640-F93C-BE27-6CEA-EB41498AA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165" y="2461119"/>
              <a:ext cx="417934" cy="433413"/>
            </a:xfrm>
            <a:prstGeom prst="rect">
              <a:avLst/>
            </a:prstGeom>
          </p:spPr>
        </p:pic>
      </p:grpSp>
      <p:sp>
        <p:nvSpPr>
          <p:cNvPr id="5" name="Rectangle 4">
            <a:extLst>
              <a:ext uri="{FF2B5EF4-FFF2-40B4-BE49-F238E27FC236}">
                <a16:creationId xmlns:a16="http://schemas.microsoft.com/office/drawing/2014/main" id="{202D3882-6DD8-C76B-4B09-0BFEBF7371D6}"/>
              </a:ext>
            </a:extLst>
          </p:cNvPr>
          <p:cNvSpPr/>
          <p:nvPr/>
        </p:nvSpPr>
        <p:spPr>
          <a:xfrm>
            <a:off x="407307" y="2459868"/>
            <a:ext cx="1368000" cy="1418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200" b="1"/>
          </a:p>
        </p:txBody>
      </p:sp>
      <p:sp>
        <p:nvSpPr>
          <p:cNvPr id="11" name="Rectangle 10">
            <a:extLst>
              <a:ext uri="{FF2B5EF4-FFF2-40B4-BE49-F238E27FC236}">
                <a16:creationId xmlns:a16="http://schemas.microsoft.com/office/drawing/2014/main" id="{32736550-4441-056B-5A19-1944D0258933}"/>
              </a:ext>
            </a:extLst>
          </p:cNvPr>
          <p:cNvSpPr/>
          <p:nvPr/>
        </p:nvSpPr>
        <p:spPr>
          <a:xfrm>
            <a:off x="3253691" y="2459868"/>
            <a:ext cx="1368000" cy="1418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a:p>
        </p:txBody>
      </p:sp>
      <p:sp>
        <p:nvSpPr>
          <p:cNvPr id="12" name="Rectangle 11">
            <a:extLst>
              <a:ext uri="{FF2B5EF4-FFF2-40B4-BE49-F238E27FC236}">
                <a16:creationId xmlns:a16="http://schemas.microsoft.com/office/drawing/2014/main" id="{D6A69835-AF74-9788-FC4D-7627A0D27B4F}"/>
              </a:ext>
            </a:extLst>
          </p:cNvPr>
          <p:cNvSpPr/>
          <p:nvPr/>
        </p:nvSpPr>
        <p:spPr>
          <a:xfrm>
            <a:off x="4676883" y="2459868"/>
            <a:ext cx="1368000" cy="1418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a:p>
        </p:txBody>
      </p:sp>
      <p:sp>
        <p:nvSpPr>
          <p:cNvPr id="16" name="Rectangle 15">
            <a:extLst>
              <a:ext uri="{FF2B5EF4-FFF2-40B4-BE49-F238E27FC236}">
                <a16:creationId xmlns:a16="http://schemas.microsoft.com/office/drawing/2014/main" id="{9B32E1D9-4BAD-0C2C-C17F-32BF3CF07EC9}"/>
              </a:ext>
            </a:extLst>
          </p:cNvPr>
          <p:cNvSpPr/>
          <p:nvPr/>
        </p:nvSpPr>
        <p:spPr>
          <a:xfrm>
            <a:off x="8946458" y="2459868"/>
            <a:ext cx="1368000" cy="1418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a:p>
        </p:txBody>
      </p:sp>
      <p:sp>
        <p:nvSpPr>
          <p:cNvPr id="13" name="Rectangle 12">
            <a:extLst>
              <a:ext uri="{FF2B5EF4-FFF2-40B4-BE49-F238E27FC236}">
                <a16:creationId xmlns:a16="http://schemas.microsoft.com/office/drawing/2014/main" id="{51D39D95-599F-C57B-190A-350EFBB7F19E}"/>
              </a:ext>
            </a:extLst>
          </p:cNvPr>
          <p:cNvSpPr/>
          <p:nvPr/>
        </p:nvSpPr>
        <p:spPr>
          <a:xfrm>
            <a:off x="6100075" y="2459868"/>
            <a:ext cx="1368000" cy="1418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200" b="1"/>
          </a:p>
        </p:txBody>
      </p:sp>
      <p:sp>
        <p:nvSpPr>
          <p:cNvPr id="81" name="Rectangle 80">
            <a:extLst>
              <a:ext uri="{FF2B5EF4-FFF2-40B4-BE49-F238E27FC236}">
                <a16:creationId xmlns:a16="http://schemas.microsoft.com/office/drawing/2014/main" id="{528A16A7-CBF3-9F92-23D4-F6933A481D1D}"/>
              </a:ext>
            </a:extLst>
          </p:cNvPr>
          <p:cNvSpPr/>
          <p:nvPr/>
        </p:nvSpPr>
        <p:spPr>
          <a:xfrm>
            <a:off x="3253691" y="3115646"/>
            <a:ext cx="1368000" cy="47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latin typeface="+mj-lt"/>
              </a:rPr>
              <a:t>Data overview </a:t>
            </a:r>
            <a:br>
              <a:rPr lang="en-US" sz="1200" b="1">
                <a:latin typeface="+mj-lt"/>
              </a:rPr>
            </a:br>
            <a:r>
              <a:rPr lang="en-US" sz="1200" b="1">
                <a:latin typeface="+mj-lt"/>
              </a:rPr>
              <a:t>and analysis</a:t>
            </a:r>
            <a:endParaRPr lang="en-AU" sz="1200" b="1">
              <a:latin typeface="+mj-lt"/>
            </a:endParaRPr>
          </a:p>
        </p:txBody>
      </p:sp>
      <p:sp>
        <p:nvSpPr>
          <p:cNvPr id="82" name="Rectangle 81">
            <a:extLst>
              <a:ext uri="{FF2B5EF4-FFF2-40B4-BE49-F238E27FC236}">
                <a16:creationId xmlns:a16="http://schemas.microsoft.com/office/drawing/2014/main" id="{9EADE785-C523-B1B5-3301-C993025349BB}"/>
              </a:ext>
            </a:extLst>
          </p:cNvPr>
          <p:cNvSpPr/>
          <p:nvPr/>
        </p:nvSpPr>
        <p:spPr>
          <a:xfrm>
            <a:off x="4676883" y="3115646"/>
            <a:ext cx="1368000" cy="684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latin typeface="+mj-lt"/>
              </a:rPr>
              <a:t> Industry, sector and national comparisons</a:t>
            </a:r>
            <a:endParaRPr lang="en-AU" sz="1200" b="1">
              <a:latin typeface="+mj-lt"/>
            </a:endParaRPr>
          </a:p>
        </p:txBody>
      </p:sp>
      <p:sp>
        <p:nvSpPr>
          <p:cNvPr id="83" name="Rectangle 82">
            <a:extLst>
              <a:ext uri="{FF2B5EF4-FFF2-40B4-BE49-F238E27FC236}">
                <a16:creationId xmlns:a16="http://schemas.microsoft.com/office/drawing/2014/main" id="{FA9E3EB0-5240-4AB3-39C4-8C1FAE4261C5}"/>
              </a:ext>
            </a:extLst>
          </p:cNvPr>
          <p:cNvSpPr/>
          <p:nvPr/>
        </p:nvSpPr>
        <p:spPr>
          <a:xfrm>
            <a:off x="6065986" y="3115646"/>
            <a:ext cx="1423193" cy="684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latin typeface="+mj-lt"/>
              </a:rPr>
              <a:t>Key drivers for gender pay gaps in your organisation</a:t>
            </a:r>
            <a:endParaRPr lang="en-AU" sz="1200" b="1">
              <a:latin typeface="+mj-lt"/>
            </a:endParaRPr>
          </a:p>
        </p:txBody>
      </p:sp>
      <p:sp>
        <p:nvSpPr>
          <p:cNvPr id="85" name="Rectangle 84">
            <a:extLst>
              <a:ext uri="{FF2B5EF4-FFF2-40B4-BE49-F238E27FC236}">
                <a16:creationId xmlns:a16="http://schemas.microsoft.com/office/drawing/2014/main" id="{DDF3042F-E6EA-1FA0-56CE-306BDAF92860}"/>
              </a:ext>
            </a:extLst>
          </p:cNvPr>
          <p:cNvSpPr/>
          <p:nvPr/>
        </p:nvSpPr>
        <p:spPr>
          <a:xfrm>
            <a:off x="8946458" y="3115646"/>
            <a:ext cx="1368000" cy="47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latin typeface="+mj-lt"/>
              </a:rPr>
              <a:t>Priority focus areas and plans </a:t>
            </a:r>
            <a:endParaRPr lang="en-AU" sz="1200" b="1">
              <a:latin typeface="+mj-lt"/>
            </a:endParaRPr>
          </a:p>
        </p:txBody>
      </p:sp>
      <p:sp>
        <p:nvSpPr>
          <p:cNvPr id="14" name="Rectangle 13">
            <a:extLst>
              <a:ext uri="{FF2B5EF4-FFF2-40B4-BE49-F238E27FC236}">
                <a16:creationId xmlns:a16="http://schemas.microsoft.com/office/drawing/2014/main" id="{9448CDE4-BA9F-6E7D-ADB5-8A83AC63204F}"/>
              </a:ext>
            </a:extLst>
          </p:cNvPr>
          <p:cNvSpPr/>
          <p:nvPr/>
        </p:nvSpPr>
        <p:spPr>
          <a:xfrm>
            <a:off x="7523267" y="2459868"/>
            <a:ext cx="1368000" cy="1418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a:p>
        </p:txBody>
      </p:sp>
      <p:sp>
        <p:nvSpPr>
          <p:cNvPr id="7" name="Title 6"/>
          <p:cNvSpPr>
            <a:spLocks noGrp="1"/>
          </p:cNvSpPr>
          <p:nvPr>
            <p:ph type="title"/>
          </p:nvPr>
        </p:nvSpPr>
        <p:spPr>
          <a:xfrm>
            <a:off x="405418" y="436213"/>
            <a:ext cx="9795578" cy="743551"/>
          </a:xfrm>
        </p:spPr>
        <p:txBody>
          <a:bodyPr>
            <a:noAutofit/>
          </a:bodyPr>
          <a:lstStyle/>
          <a:p>
            <a:r>
              <a:rPr lang="en-US" sz="2650"/>
              <a:t>Understanding, communicating and taking action to close gender pay gaps</a:t>
            </a:r>
          </a:p>
        </p:txBody>
      </p:sp>
      <p:sp>
        <p:nvSpPr>
          <p:cNvPr id="3" name="Rectangle 2">
            <a:extLst>
              <a:ext uri="{FF2B5EF4-FFF2-40B4-BE49-F238E27FC236}">
                <a16:creationId xmlns:a16="http://schemas.microsoft.com/office/drawing/2014/main" id="{7EFE66C8-45AA-D590-F97F-F661EA17FABB}"/>
              </a:ext>
            </a:extLst>
          </p:cNvPr>
          <p:cNvSpPr/>
          <p:nvPr/>
        </p:nvSpPr>
        <p:spPr>
          <a:xfrm>
            <a:off x="407306" y="3937704"/>
            <a:ext cx="1368000" cy="3041419"/>
          </a:xfrm>
          <a:prstGeom prst="rect">
            <a:avLst/>
          </a:prstGeom>
          <a:gradFill flip="none" rotWithShape="1">
            <a:gsLst>
              <a:gs pos="100000">
                <a:schemeClr val="bg2"/>
              </a:gs>
              <a:gs pos="0">
                <a:schemeClr val="bg1">
                  <a:alpha val="46328"/>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Overall employer commitment to gender equality and closing the gender pay gaps e.g. through engagement/</a:t>
            </a:r>
            <a:br>
              <a:rPr lang="en-US" sz="1100">
                <a:solidFill>
                  <a:schemeClr val="tx1"/>
                </a:solidFill>
              </a:rPr>
            </a:br>
            <a:r>
              <a:rPr lang="en-US" sz="1100">
                <a:solidFill>
                  <a:schemeClr val="tx1"/>
                </a:solidFill>
              </a:rPr>
              <a:t>participation in Champions of Change</a:t>
            </a:r>
          </a:p>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Stakeholder engagement to build awareness, understanding and commitment</a:t>
            </a:r>
          </a:p>
          <a:p>
            <a:pPr marL="72000" indent="-72000"/>
            <a:endParaRPr lang="en-AU" sz="1100">
              <a:solidFill>
                <a:schemeClr val="tx1"/>
              </a:solidFill>
            </a:endParaRPr>
          </a:p>
        </p:txBody>
      </p:sp>
      <p:sp>
        <p:nvSpPr>
          <p:cNvPr id="4" name="Rectangle 3">
            <a:extLst>
              <a:ext uri="{FF2B5EF4-FFF2-40B4-BE49-F238E27FC236}">
                <a16:creationId xmlns:a16="http://schemas.microsoft.com/office/drawing/2014/main" id="{F6FA0DBD-AADE-4146-48AF-0BD5D474191B}"/>
              </a:ext>
            </a:extLst>
          </p:cNvPr>
          <p:cNvSpPr/>
          <p:nvPr/>
        </p:nvSpPr>
        <p:spPr>
          <a:xfrm>
            <a:off x="1830499" y="3937704"/>
            <a:ext cx="1368000" cy="3041419"/>
          </a:xfrm>
          <a:prstGeom prst="rect">
            <a:avLst/>
          </a:prstGeom>
          <a:gradFill flip="none" rotWithShape="1">
            <a:gsLst>
              <a:gs pos="100000">
                <a:schemeClr val="bg2"/>
              </a:gs>
              <a:gs pos="0">
                <a:schemeClr val="bg1">
                  <a:alpha val="46328"/>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Workforce coverage</a:t>
            </a:r>
          </a:p>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Workforce exclusions </a:t>
            </a:r>
            <a:br>
              <a:rPr lang="en-US" sz="1100">
                <a:solidFill>
                  <a:schemeClr val="tx1"/>
                </a:solidFill>
              </a:rPr>
            </a:br>
            <a:r>
              <a:rPr lang="en-US" sz="1100">
                <a:solidFill>
                  <a:schemeClr val="tx1"/>
                </a:solidFill>
              </a:rPr>
              <a:t>e.g. partnership models</a:t>
            </a:r>
          </a:p>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Data inclusions/ exclusions e.g. base salary/ bonus</a:t>
            </a:r>
          </a:p>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Business entities reported on</a:t>
            </a:r>
          </a:p>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Gender pay gap analysis</a:t>
            </a:r>
          </a:p>
          <a:p>
            <a:pPr marL="108000" lvl="2" indent="-108000" defTabSz="986912">
              <a:spcBef>
                <a:spcPts val="400"/>
              </a:spcBef>
              <a:buClr>
                <a:srgbClr val="F2612C"/>
              </a:buClr>
              <a:buFont typeface="Wingdings 2" panose="05020102010507070707" pitchFamily="18" charset="2"/>
              <a:buChar char="®"/>
              <a:defRPr/>
            </a:pPr>
            <a:endParaRPr lang="en-AU" sz="1100">
              <a:solidFill>
                <a:schemeClr val="tx1"/>
              </a:solidFill>
              <a:ea typeface="Calibri" panose="020F0502020204030204" pitchFamily="34" charset="0"/>
              <a:cs typeface="Times New Roman" panose="02020603050405020304" pitchFamily="18" charset="0"/>
            </a:endParaRPr>
          </a:p>
          <a:p>
            <a:pPr marL="108000" indent="-108000"/>
            <a:endParaRPr lang="en-US" sz="1100">
              <a:solidFill>
                <a:schemeClr val="tx1"/>
              </a:solidFill>
            </a:endParaRPr>
          </a:p>
        </p:txBody>
      </p:sp>
      <p:sp>
        <p:nvSpPr>
          <p:cNvPr id="6" name="Rectangle 5">
            <a:extLst>
              <a:ext uri="{FF2B5EF4-FFF2-40B4-BE49-F238E27FC236}">
                <a16:creationId xmlns:a16="http://schemas.microsoft.com/office/drawing/2014/main" id="{1D6AA141-626A-C623-9C56-2540EE3E33CA}"/>
              </a:ext>
            </a:extLst>
          </p:cNvPr>
          <p:cNvSpPr/>
          <p:nvPr/>
        </p:nvSpPr>
        <p:spPr>
          <a:xfrm>
            <a:off x="3253691" y="3937704"/>
            <a:ext cx="1368000" cy="3041419"/>
          </a:xfrm>
          <a:prstGeom prst="rect">
            <a:avLst/>
          </a:prstGeom>
          <a:gradFill flip="none" rotWithShape="1">
            <a:gsLst>
              <a:gs pos="100000">
                <a:schemeClr val="bg2"/>
              </a:gs>
              <a:gs pos="0">
                <a:schemeClr val="bg1">
                  <a:alpha val="46328"/>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2" indent="-180000" defTabSz="986912">
              <a:spcBef>
                <a:spcPts val="400"/>
              </a:spcBef>
              <a:buClr>
                <a:srgbClr val="F2612C"/>
              </a:buClr>
              <a:buFont typeface="Wingdings 2" panose="05020102010507070707" pitchFamily="18" charset="2"/>
              <a:buChar char="®"/>
              <a:defRPr/>
            </a:pPr>
            <a:r>
              <a:rPr lang="en-US" sz="1100">
                <a:solidFill>
                  <a:schemeClr val="tx1"/>
                </a:solidFill>
              </a:rPr>
              <a:t>Snapshot of your </a:t>
            </a:r>
            <a:r>
              <a:rPr lang="en-US" sz="1100" err="1">
                <a:solidFill>
                  <a:schemeClr val="tx1"/>
                </a:solidFill>
              </a:rPr>
              <a:t>organisation</a:t>
            </a:r>
            <a:r>
              <a:rPr lang="en-US" sz="1100">
                <a:solidFill>
                  <a:schemeClr val="tx1"/>
                </a:solidFill>
              </a:rPr>
              <a:t> data per the WGEA framework</a:t>
            </a:r>
          </a:p>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Insights including directional trends of data each year</a:t>
            </a:r>
          </a:p>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Note changes to scope or reporting i.e. inclusion of CEO remuneration data for the first time meaning direct comparisons year-on-year are not possible</a:t>
            </a:r>
          </a:p>
          <a:p>
            <a:pPr marL="0" lvl="2" defTabSz="986912">
              <a:spcBef>
                <a:spcPts val="400"/>
              </a:spcBef>
              <a:buClr>
                <a:srgbClr val="F2612C"/>
              </a:buClr>
              <a:defRPr/>
            </a:pPr>
            <a:endParaRPr lang="en-AU" sz="1100">
              <a:solidFill>
                <a:schemeClr val="tx1"/>
              </a:solidFill>
            </a:endParaRPr>
          </a:p>
          <a:p>
            <a:pPr marL="180000" lvl="2" indent="-180000" defTabSz="986912">
              <a:spcBef>
                <a:spcPts val="400"/>
              </a:spcBef>
              <a:buClr>
                <a:srgbClr val="F2612C"/>
              </a:buClr>
              <a:buFont typeface="Wingdings 2" panose="05020102010507070707" pitchFamily="18" charset="2"/>
              <a:buChar char="®"/>
              <a:defRPr/>
            </a:pPr>
            <a:endParaRPr lang="en-AU" sz="1100">
              <a:solidFill>
                <a:schemeClr val="tx1"/>
              </a:solidFill>
            </a:endParaRPr>
          </a:p>
          <a:p>
            <a:endParaRPr lang="en-AU" sz="1100">
              <a:solidFill>
                <a:schemeClr val="tx1"/>
              </a:solidFill>
            </a:endParaRPr>
          </a:p>
        </p:txBody>
      </p:sp>
      <p:sp>
        <p:nvSpPr>
          <p:cNvPr id="8" name="Rectangle 7">
            <a:extLst>
              <a:ext uri="{FF2B5EF4-FFF2-40B4-BE49-F238E27FC236}">
                <a16:creationId xmlns:a16="http://schemas.microsoft.com/office/drawing/2014/main" id="{06464B30-9C16-7004-05B5-7DF07CD78AD8}"/>
              </a:ext>
            </a:extLst>
          </p:cNvPr>
          <p:cNvSpPr/>
          <p:nvPr/>
        </p:nvSpPr>
        <p:spPr>
          <a:xfrm>
            <a:off x="4676883" y="3937704"/>
            <a:ext cx="1368000" cy="3041419"/>
          </a:xfrm>
          <a:prstGeom prst="rect">
            <a:avLst/>
          </a:prstGeom>
          <a:gradFill flip="none" rotWithShape="1">
            <a:gsLst>
              <a:gs pos="100000">
                <a:schemeClr val="bg2"/>
              </a:gs>
              <a:gs pos="0">
                <a:schemeClr val="bg1">
                  <a:alpha val="46328"/>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Gender pay gaps from broader industry/sector context</a:t>
            </a:r>
          </a:p>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Directional</a:t>
            </a:r>
            <a:br>
              <a:rPr lang="en-AU" sz="1100">
                <a:solidFill>
                  <a:schemeClr val="tx1"/>
                </a:solidFill>
              </a:rPr>
            </a:br>
            <a:r>
              <a:rPr lang="en-AU" sz="1100">
                <a:solidFill>
                  <a:schemeClr val="tx1"/>
                </a:solidFill>
              </a:rPr>
              <a:t>trends for your industry/sector</a:t>
            </a:r>
          </a:p>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How your organisation  compares to industry/sector and national pay gaps</a:t>
            </a:r>
          </a:p>
          <a:p>
            <a:pPr marL="180000" lvl="2" indent="-180000" defTabSz="986912">
              <a:spcBef>
                <a:spcPts val="400"/>
              </a:spcBef>
              <a:buClr>
                <a:srgbClr val="F2612C"/>
              </a:buClr>
              <a:buFont typeface="Wingdings 2" panose="05020102010507070707" pitchFamily="18" charset="2"/>
              <a:buChar char="®"/>
              <a:defRPr/>
            </a:pPr>
            <a:endParaRPr lang="en-AU" sz="1100">
              <a:solidFill>
                <a:schemeClr val="tx1"/>
              </a:solidFill>
            </a:endParaRPr>
          </a:p>
        </p:txBody>
      </p:sp>
      <p:sp>
        <p:nvSpPr>
          <p:cNvPr id="9" name="Rectangle 8">
            <a:extLst>
              <a:ext uri="{FF2B5EF4-FFF2-40B4-BE49-F238E27FC236}">
                <a16:creationId xmlns:a16="http://schemas.microsoft.com/office/drawing/2014/main" id="{6D335C0D-9F15-2C42-C3AA-BC118F06DD0C}"/>
              </a:ext>
            </a:extLst>
          </p:cNvPr>
          <p:cNvSpPr/>
          <p:nvPr/>
        </p:nvSpPr>
        <p:spPr>
          <a:xfrm>
            <a:off x="6100075" y="3937704"/>
            <a:ext cx="1368000" cy="3041419"/>
          </a:xfrm>
          <a:prstGeom prst="rect">
            <a:avLst/>
          </a:prstGeom>
          <a:gradFill flip="none" rotWithShape="1">
            <a:gsLst>
              <a:gs pos="100000">
                <a:schemeClr val="bg2"/>
              </a:gs>
              <a:gs pos="0">
                <a:schemeClr val="bg1">
                  <a:alpha val="46328"/>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Drivers of the gender pay gaps in the context of your organisation</a:t>
            </a:r>
          </a:p>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Include drivers </a:t>
            </a:r>
            <a:br>
              <a:rPr lang="en-AU" sz="1100">
                <a:solidFill>
                  <a:schemeClr val="tx1"/>
                </a:solidFill>
              </a:rPr>
            </a:br>
            <a:r>
              <a:rPr lang="en-AU" sz="1100">
                <a:solidFill>
                  <a:schemeClr val="tx1"/>
                </a:solidFill>
              </a:rPr>
              <a:t>at all levels, including:</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organisation</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industry/sector</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national/societal</a:t>
            </a:r>
          </a:p>
        </p:txBody>
      </p:sp>
      <p:sp>
        <p:nvSpPr>
          <p:cNvPr id="15" name="Rectangle 14">
            <a:extLst>
              <a:ext uri="{FF2B5EF4-FFF2-40B4-BE49-F238E27FC236}">
                <a16:creationId xmlns:a16="http://schemas.microsoft.com/office/drawing/2014/main" id="{4E1A0172-50E2-1056-E4CE-46B225BD4A5D}"/>
              </a:ext>
            </a:extLst>
          </p:cNvPr>
          <p:cNvSpPr/>
          <p:nvPr/>
        </p:nvSpPr>
        <p:spPr>
          <a:xfrm>
            <a:off x="7523267" y="3937704"/>
            <a:ext cx="1368000" cy="3041419"/>
          </a:xfrm>
          <a:prstGeom prst="rect">
            <a:avLst/>
          </a:prstGeom>
          <a:gradFill flip="none" rotWithShape="1">
            <a:gsLst>
              <a:gs pos="100000">
                <a:schemeClr val="bg2"/>
              </a:gs>
              <a:gs pos="0">
                <a:schemeClr val="bg1">
                  <a:alpha val="46328"/>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2" indent="-180000" defTabSz="986912">
              <a:lnSpc>
                <a:spcPct val="107000"/>
              </a:lnSpc>
              <a:spcBef>
                <a:spcPts val="400"/>
              </a:spcBef>
              <a:buClr>
                <a:srgbClr val="F2612C"/>
              </a:buClr>
              <a:buFont typeface="Wingdings 2" panose="05020102010507070707" pitchFamily="18" charset="2"/>
              <a:buChar char="®"/>
              <a:defRPr/>
            </a:pPr>
            <a:r>
              <a:rPr lang="en-AU" sz="1100">
                <a:solidFill>
                  <a:schemeClr val="tx1"/>
                </a:solidFill>
              </a:rPr>
              <a:t>Actions taken to reduce the gender pay gaps</a:t>
            </a:r>
          </a:p>
          <a:p>
            <a:pPr marL="180000" lvl="2" indent="-180000" defTabSz="986912">
              <a:lnSpc>
                <a:spcPct val="107000"/>
              </a:lnSpc>
              <a:spcBef>
                <a:spcPts val="400"/>
              </a:spcBef>
              <a:buClr>
                <a:srgbClr val="F2612C"/>
              </a:buClr>
              <a:buFont typeface="Wingdings 2" panose="05020102010507070707" pitchFamily="18" charset="2"/>
              <a:buChar char="®"/>
              <a:defRPr/>
            </a:pPr>
            <a:r>
              <a:rPr lang="en-AU" sz="1100">
                <a:solidFill>
                  <a:schemeClr val="tx1"/>
                </a:solidFill>
              </a:rPr>
              <a:t>Impact of actions (</a:t>
            </a:r>
            <a:r>
              <a:rPr lang="en-AU" sz="1100" err="1">
                <a:solidFill>
                  <a:schemeClr val="tx1"/>
                </a:solidFill>
              </a:rPr>
              <a:t>ie</a:t>
            </a:r>
            <a:r>
              <a:rPr lang="en-AU" sz="1100">
                <a:solidFill>
                  <a:schemeClr val="tx1"/>
                </a:solidFill>
              </a:rPr>
              <a:t>. how have the actions changed your data)</a:t>
            </a:r>
          </a:p>
          <a:p>
            <a:pPr marL="180000" lvl="2" indent="-180000" defTabSz="986912">
              <a:spcBef>
                <a:spcPts val="400"/>
              </a:spcBef>
              <a:buClr>
                <a:srgbClr val="F2612C"/>
              </a:buClr>
              <a:buFont typeface="Wingdings 2" panose="05020102010507070707" pitchFamily="18" charset="2"/>
              <a:buChar char="®"/>
              <a:defRPr/>
            </a:pPr>
            <a:r>
              <a:rPr lang="en-AU" sz="1100">
                <a:solidFill>
                  <a:schemeClr val="tx1"/>
                </a:solidFill>
              </a:rPr>
              <a:t>Include actions </a:t>
            </a:r>
            <a:br>
              <a:rPr lang="en-AU" sz="1100">
                <a:solidFill>
                  <a:schemeClr val="tx1"/>
                </a:solidFill>
              </a:rPr>
            </a:br>
            <a:r>
              <a:rPr lang="en-AU" sz="1100">
                <a:solidFill>
                  <a:schemeClr val="tx1"/>
                </a:solidFill>
              </a:rPr>
              <a:t>at all levels, including:</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organisation</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industry/sector</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national/societal</a:t>
            </a:r>
          </a:p>
          <a:p>
            <a:pPr marL="180000" lvl="2" indent="-180000" defTabSz="986912">
              <a:lnSpc>
                <a:spcPct val="107000"/>
              </a:lnSpc>
              <a:spcBef>
                <a:spcPts val="400"/>
              </a:spcBef>
              <a:buClr>
                <a:srgbClr val="F2612C"/>
              </a:buClr>
              <a:buFont typeface="Wingdings 2" panose="05020102010507070707" pitchFamily="18" charset="2"/>
              <a:buChar char="®"/>
              <a:defRPr/>
            </a:pPr>
            <a:endParaRPr lang="en-US" sz="1100">
              <a:solidFill>
                <a:schemeClr val="tx1"/>
              </a:solidFill>
            </a:endParaRPr>
          </a:p>
          <a:p>
            <a:pPr marL="180000" lvl="2" indent="-180000" defTabSz="986912">
              <a:lnSpc>
                <a:spcPct val="107000"/>
              </a:lnSpc>
              <a:spcBef>
                <a:spcPts val="400"/>
              </a:spcBef>
              <a:buClr>
                <a:srgbClr val="F2612C"/>
              </a:buClr>
              <a:buFont typeface="Wingdings 2" panose="05020102010507070707" pitchFamily="18" charset="2"/>
              <a:buChar char="®"/>
              <a:defRPr/>
            </a:pPr>
            <a:endParaRPr lang="en-US" sz="1100">
              <a:solidFill>
                <a:schemeClr val="tx1"/>
              </a:solidFill>
            </a:endParaRPr>
          </a:p>
          <a:p>
            <a:endParaRPr lang="en-AU" sz="1100">
              <a:solidFill>
                <a:schemeClr val="tx1"/>
              </a:solidFill>
            </a:endParaRPr>
          </a:p>
        </p:txBody>
      </p:sp>
      <p:sp>
        <p:nvSpPr>
          <p:cNvPr id="19" name="Rectangle 18">
            <a:extLst>
              <a:ext uri="{FF2B5EF4-FFF2-40B4-BE49-F238E27FC236}">
                <a16:creationId xmlns:a16="http://schemas.microsoft.com/office/drawing/2014/main" id="{9ACC81B5-6BE1-D6A1-5EDF-98B07F2AEA38}"/>
              </a:ext>
            </a:extLst>
          </p:cNvPr>
          <p:cNvSpPr/>
          <p:nvPr/>
        </p:nvSpPr>
        <p:spPr>
          <a:xfrm>
            <a:off x="8946458" y="3937704"/>
            <a:ext cx="1368000" cy="3041419"/>
          </a:xfrm>
          <a:prstGeom prst="rect">
            <a:avLst/>
          </a:prstGeom>
          <a:gradFill flip="none" rotWithShape="1">
            <a:gsLst>
              <a:gs pos="100000">
                <a:schemeClr val="bg2"/>
              </a:gs>
              <a:gs pos="0">
                <a:schemeClr val="bg1">
                  <a:alpha val="46328"/>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2" indent="-180000" defTabSz="986912">
              <a:lnSpc>
                <a:spcPct val="107000"/>
              </a:lnSpc>
              <a:spcBef>
                <a:spcPts val="400"/>
              </a:spcBef>
              <a:buClr>
                <a:srgbClr val="F2612C"/>
              </a:buClr>
              <a:buFont typeface="Wingdings 2" panose="05020102010507070707" pitchFamily="18" charset="2"/>
              <a:buChar char="®"/>
              <a:defRPr/>
            </a:pPr>
            <a:r>
              <a:rPr lang="en-US" sz="1100">
                <a:solidFill>
                  <a:schemeClr val="tx1"/>
                </a:solidFill>
              </a:rPr>
              <a:t>Outline your credible plan </a:t>
            </a:r>
            <a:br>
              <a:rPr lang="en-US" sz="1100">
                <a:solidFill>
                  <a:schemeClr val="tx1"/>
                </a:solidFill>
              </a:rPr>
            </a:br>
            <a:r>
              <a:rPr lang="en-US" sz="1100">
                <a:solidFill>
                  <a:schemeClr val="tx1"/>
                </a:solidFill>
              </a:rPr>
              <a:t>to reduce your gender pay gaps</a:t>
            </a:r>
          </a:p>
          <a:p>
            <a:pPr marL="180000" lvl="2" indent="-180000" defTabSz="986912">
              <a:lnSpc>
                <a:spcPct val="107000"/>
              </a:lnSpc>
              <a:spcBef>
                <a:spcPts val="400"/>
              </a:spcBef>
              <a:buClr>
                <a:srgbClr val="F2612C"/>
              </a:buClr>
              <a:buFont typeface="Wingdings 2" panose="05020102010507070707" pitchFamily="18" charset="2"/>
              <a:buChar char="®"/>
              <a:defRPr/>
            </a:pPr>
            <a:r>
              <a:rPr lang="en-US" sz="1100">
                <a:solidFill>
                  <a:schemeClr val="tx1"/>
                </a:solidFill>
              </a:rPr>
              <a:t>Include specific actions and targets</a:t>
            </a:r>
          </a:p>
          <a:p>
            <a:pPr marL="180000" lvl="2" indent="-180000" defTabSz="986912">
              <a:lnSpc>
                <a:spcPct val="107000"/>
              </a:lnSpc>
              <a:spcBef>
                <a:spcPts val="400"/>
              </a:spcBef>
              <a:buClr>
                <a:srgbClr val="F2612C"/>
              </a:buClr>
              <a:buFont typeface="Wingdings 2" panose="05020102010507070707" pitchFamily="18" charset="2"/>
              <a:buChar char="®"/>
              <a:defRPr/>
            </a:pPr>
            <a:r>
              <a:rPr lang="en-AU" sz="1100">
                <a:solidFill>
                  <a:schemeClr val="tx1"/>
                </a:solidFill>
              </a:rPr>
              <a:t>Include plans at all levels, including:</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organisation</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industry</a:t>
            </a:r>
          </a:p>
          <a:p>
            <a:pPr marL="180000" lvl="3" indent="-108000" defTabSz="986912" fontAlgn="t">
              <a:lnSpc>
                <a:spcPct val="107000"/>
              </a:lnSpc>
              <a:buClr>
                <a:schemeClr val="accent1"/>
              </a:buClr>
              <a:buSzPct val="100000"/>
              <a:buFont typeface="Symbol" panose="05050102010706020507" pitchFamily="18" charset="2"/>
              <a:buChar char="-"/>
              <a:tabLst>
                <a:tab pos="215900" algn="l"/>
              </a:tabLst>
              <a:defRPr/>
            </a:pPr>
            <a:r>
              <a:rPr lang="en-AU" sz="1100" b="1">
                <a:solidFill>
                  <a:schemeClr val="tx1"/>
                </a:solidFill>
              </a:rPr>
              <a:t>national/societal</a:t>
            </a:r>
            <a:endParaRPr lang="en-AU" sz="1100">
              <a:solidFill>
                <a:schemeClr val="tx1"/>
              </a:solidFill>
            </a:endParaRPr>
          </a:p>
          <a:p>
            <a:pPr marL="180000" lvl="2" indent="-180000" defTabSz="986912">
              <a:lnSpc>
                <a:spcPct val="107000"/>
              </a:lnSpc>
              <a:spcBef>
                <a:spcPts val="400"/>
              </a:spcBef>
              <a:buClr>
                <a:srgbClr val="F2612C"/>
              </a:buClr>
              <a:buFont typeface="Wingdings 2" panose="05020102010507070707" pitchFamily="18" charset="2"/>
              <a:buChar char="®"/>
              <a:defRPr/>
            </a:pPr>
            <a:endParaRPr lang="en-US" sz="1100">
              <a:solidFill>
                <a:schemeClr val="tx1"/>
              </a:solidFill>
            </a:endParaRPr>
          </a:p>
          <a:p>
            <a:endParaRPr lang="en-US" sz="1100">
              <a:solidFill>
                <a:schemeClr val="tx1"/>
              </a:solidFill>
            </a:endParaRPr>
          </a:p>
        </p:txBody>
      </p:sp>
      <p:sp>
        <p:nvSpPr>
          <p:cNvPr id="18" name="Slide Number Placeholder 17">
            <a:extLst>
              <a:ext uri="{FF2B5EF4-FFF2-40B4-BE49-F238E27FC236}">
                <a16:creationId xmlns:a16="http://schemas.microsoft.com/office/drawing/2014/main" id="{8699B5A1-6E99-F6B2-0C0E-BA49E3D29171}"/>
              </a:ext>
            </a:extLst>
          </p:cNvPr>
          <p:cNvSpPr>
            <a:spLocks noGrp="1"/>
          </p:cNvSpPr>
          <p:nvPr>
            <p:ph type="sldNum" sz="quarter" idx="15"/>
          </p:nvPr>
        </p:nvSpPr>
        <p:spPr/>
        <p:txBody>
          <a:bodyPr/>
          <a:lstStyle/>
          <a:p>
            <a:fld id="{5171FFDC-9365-476A-9C7B-017370804353}" type="slidenum">
              <a:rPr lang="en-GB" noProof="0" smtClean="0"/>
              <a:pPr/>
              <a:t>7</a:t>
            </a:fld>
            <a:endParaRPr lang="en-GB" noProof="0"/>
          </a:p>
        </p:txBody>
      </p:sp>
      <p:sp>
        <p:nvSpPr>
          <p:cNvPr id="79" name="Rectangle 78">
            <a:extLst>
              <a:ext uri="{FF2B5EF4-FFF2-40B4-BE49-F238E27FC236}">
                <a16:creationId xmlns:a16="http://schemas.microsoft.com/office/drawing/2014/main" id="{A1C48040-0DA4-8A85-0BF4-8A07A3D286B2}"/>
              </a:ext>
            </a:extLst>
          </p:cNvPr>
          <p:cNvSpPr/>
          <p:nvPr/>
        </p:nvSpPr>
        <p:spPr>
          <a:xfrm>
            <a:off x="1830499" y="3168763"/>
            <a:ext cx="1368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latin typeface="+mj-lt"/>
              </a:rPr>
              <a:t>Context</a:t>
            </a:r>
            <a:endParaRPr lang="en-AU" sz="1200" b="1">
              <a:latin typeface="+mj-lt"/>
            </a:endParaRPr>
          </a:p>
        </p:txBody>
      </p:sp>
      <p:sp>
        <p:nvSpPr>
          <p:cNvPr id="84" name="Rectangle 83">
            <a:extLst>
              <a:ext uri="{FF2B5EF4-FFF2-40B4-BE49-F238E27FC236}">
                <a16:creationId xmlns:a16="http://schemas.microsoft.com/office/drawing/2014/main" id="{A4306870-AEEE-670A-B35B-41E611CC6820}"/>
              </a:ext>
            </a:extLst>
          </p:cNvPr>
          <p:cNvSpPr/>
          <p:nvPr/>
        </p:nvSpPr>
        <p:spPr>
          <a:xfrm>
            <a:off x="7523267" y="3115646"/>
            <a:ext cx="1368000" cy="4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latin typeface="+mj-lt"/>
              </a:rPr>
              <a:t>Actions and impact to date</a:t>
            </a:r>
            <a:endParaRPr lang="en-AU" sz="1200" b="1">
              <a:latin typeface="+mj-lt"/>
            </a:endParaRPr>
          </a:p>
        </p:txBody>
      </p:sp>
      <p:grpSp>
        <p:nvGrpSpPr>
          <p:cNvPr id="101" name="Group 100">
            <a:extLst>
              <a:ext uri="{FF2B5EF4-FFF2-40B4-BE49-F238E27FC236}">
                <a16:creationId xmlns:a16="http://schemas.microsoft.com/office/drawing/2014/main" id="{DA3FD882-1904-DBBF-44DF-CE8C1316D470}"/>
              </a:ext>
            </a:extLst>
          </p:cNvPr>
          <p:cNvGrpSpPr/>
          <p:nvPr/>
        </p:nvGrpSpPr>
        <p:grpSpPr>
          <a:xfrm>
            <a:off x="10098434" y="0"/>
            <a:ext cx="602475" cy="1179070"/>
            <a:chOff x="10089338" y="0"/>
            <a:chExt cx="602475" cy="1179070"/>
          </a:xfrm>
        </p:grpSpPr>
        <p:sp>
          <p:nvSpPr>
            <p:cNvPr id="102" name="Top Orange Box">
              <a:extLst>
                <a:ext uri="{FF2B5EF4-FFF2-40B4-BE49-F238E27FC236}">
                  <a16:creationId xmlns:a16="http://schemas.microsoft.com/office/drawing/2014/main" id="{F8A18EFB-95D0-F558-148B-3BA06F62BD97}"/>
                </a:ext>
              </a:extLst>
            </p:cNvPr>
            <p:cNvSpPr>
              <a:spLocks/>
            </p:cNvSpPr>
            <p:nvPr/>
          </p:nvSpPr>
          <p:spPr bwMode="gray">
            <a:xfrm flipH="1">
              <a:off x="10413761" y="0"/>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rgbClr val="F26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03" name="Grey Box">
              <a:extLst>
                <a:ext uri="{FF2B5EF4-FFF2-40B4-BE49-F238E27FC236}">
                  <a16:creationId xmlns:a16="http://schemas.microsoft.com/office/drawing/2014/main" id="{F31DB1B0-A6C4-C3DE-A8B8-A42E73B47807}"/>
                </a:ext>
              </a:extLst>
            </p:cNvPr>
            <p:cNvSpPr>
              <a:spLocks/>
            </p:cNvSpPr>
            <p:nvPr/>
          </p:nvSpPr>
          <p:spPr bwMode="gray">
            <a:xfrm flipH="1">
              <a:off x="10089338" y="313886"/>
              <a:ext cx="590270" cy="551298"/>
            </a:xfrm>
            <a:custGeom>
              <a:avLst/>
              <a:gdLst>
                <a:gd name="T0" fmla="*/ 103 w 105"/>
                <a:gd name="T1" fmla="*/ 57 h 106"/>
                <a:gd name="T2" fmla="*/ 57 w 105"/>
                <a:gd name="T3" fmla="*/ 104 h 106"/>
                <a:gd name="T4" fmla="*/ 49 w 105"/>
                <a:gd name="T5" fmla="*/ 104 h 106"/>
                <a:gd name="T6" fmla="*/ 2 w 105"/>
                <a:gd name="T7" fmla="*/ 57 h 106"/>
                <a:gd name="T8" fmla="*/ 2 w 105"/>
                <a:gd name="T9" fmla="*/ 49 h 106"/>
                <a:gd name="T10" fmla="*/ 49 w 105"/>
                <a:gd name="T11" fmla="*/ 2 h 106"/>
                <a:gd name="T12" fmla="*/ 57 w 105"/>
                <a:gd name="T13" fmla="*/ 2 h 106"/>
                <a:gd name="T14" fmla="*/ 103 w 105"/>
                <a:gd name="T15" fmla="*/ 49 h 106"/>
                <a:gd name="T16" fmla="*/ 103 w 105"/>
                <a:gd name="T17" fmla="*/ 5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6">
                  <a:moveTo>
                    <a:pt x="103" y="57"/>
                  </a:moveTo>
                  <a:cubicBezTo>
                    <a:pt x="57" y="104"/>
                    <a:pt x="57" y="104"/>
                    <a:pt x="57" y="104"/>
                  </a:cubicBezTo>
                  <a:cubicBezTo>
                    <a:pt x="55" y="106"/>
                    <a:pt x="51" y="106"/>
                    <a:pt x="49" y="104"/>
                  </a:cubicBezTo>
                  <a:cubicBezTo>
                    <a:pt x="2" y="57"/>
                    <a:pt x="2" y="57"/>
                    <a:pt x="2" y="57"/>
                  </a:cubicBezTo>
                  <a:cubicBezTo>
                    <a:pt x="0" y="55"/>
                    <a:pt x="0" y="51"/>
                    <a:pt x="2" y="49"/>
                  </a:cubicBezTo>
                  <a:cubicBezTo>
                    <a:pt x="49" y="2"/>
                    <a:pt x="49" y="2"/>
                    <a:pt x="49" y="2"/>
                  </a:cubicBezTo>
                  <a:cubicBezTo>
                    <a:pt x="51" y="0"/>
                    <a:pt x="55" y="0"/>
                    <a:pt x="57" y="2"/>
                  </a:cubicBezTo>
                  <a:cubicBezTo>
                    <a:pt x="103" y="49"/>
                    <a:pt x="103" y="49"/>
                    <a:pt x="103" y="49"/>
                  </a:cubicBezTo>
                  <a:cubicBezTo>
                    <a:pt x="105" y="51"/>
                    <a:pt x="105" y="55"/>
                    <a:pt x="103" y="57"/>
                  </a:cubicBezTo>
                </a:path>
              </a:pathLst>
            </a:custGeom>
            <a:solidFill>
              <a:srgbClr val="596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sp>
          <p:nvSpPr>
            <p:cNvPr id="104" name="Top Orange Box">
              <a:extLst>
                <a:ext uri="{FF2B5EF4-FFF2-40B4-BE49-F238E27FC236}">
                  <a16:creationId xmlns:a16="http://schemas.microsoft.com/office/drawing/2014/main" id="{A40924C7-1E77-5EE5-764C-17BE8BBC7D55}"/>
                </a:ext>
              </a:extLst>
            </p:cNvPr>
            <p:cNvSpPr>
              <a:spLocks/>
            </p:cNvSpPr>
            <p:nvPr/>
          </p:nvSpPr>
          <p:spPr bwMode="gray">
            <a:xfrm flipH="1">
              <a:off x="10413761" y="638175"/>
              <a:ext cx="278052" cy="540895"/>
            </a:xfrm>
            <a:custGeom>
              <a:avLst/>
              <a:gdLst>
                <a:gd name="T0" fmla="*/ 103 w 105"/>
                <a:gd name="T1" fmla="*/ 57 h 106"/>
                <a:gd name="T2" fmla="*/ 56 w 105"/>
                <a:gd name="T3" fmla="*/ 104 h 106"/>
                <a:gd name="T4" fmla="*/ 48 w 105"/>
                <a:gd name="T5" fmla="*/ 104 h 106"/>
                <a:gd name="T6" fmla="*/ 2 w 105"/>
                <a:gd name="T7" fmla="*/ 57 h 106"/>
                <a:gd name="T8" fmla="*/ 2 w 105"/>
                <a:gd name="T9" fmla="*/ 49 h 106"/>
                <a:gd name="T10" fmla="*/ 48 w 105"/>
                <a:gd name="T11" fmla="*/ 2 h 106"/>
                <a:gd name="T12" fmla="*/ 56 w 105"/>
                <a:gd name="T13" fmla="*/ 2 h 106"/>
                <a:gd name="T14" fmla="*/ 103 w 105"/>
                <a:gd name="T15" fmla="*/ 49 h 106"/>
                <a:gd name="T16" fmla="*/ 103 w 105"/>
                <a:gd name="T17" fmla="*/ 57 h 106"/>
                <a:gd name="connsiteX0" fmla="*/ 9632 w 9774"/>
                <a:gd name="connsiteY0" fmla="*/ 5330 h 10092"/>
                <a:gd name="connsiteX1" fmla="*/ 5155 w 9774"/>
                <a:gd name="connsiteY1" fmla="*/ 9764 h 10092"/>
                <a:gd name="connsiteX2" fmla="*/ 4393 w 9774"/>
                <a:gd name="connsiteY2" fmla="*/ 9764 h 10092"/>
                <a:gd name="connsiteX3" fmla="*/ 3078 w 9774"/>
                <a:gd name="connsiteY3" fmla="*/ 5964 h 10092"/>
                <a:gd name="connsiteX4" fmla="*/ 12 w 9774"/>
                <a:gd name="connsiteY4" fmla="*/ 4576 h 10092"/>
                <a:gd name="connsiteX5" fmla="*/ 4393 w 9774"/>
                <a:gd name="connsiteY5" fmla="*/ 142 h 10092"/>
                <a:gd name="connsiteX6" fmla="*/ 5155 w 9774"/>
                <a:gd name="connsiteY6" fmla="*/ 142 h 10092"/>
                <a:gd name="connsiteX7" fmla="*/ 9632 w 9774"/>
                <a:gd name="connsiteY7" fmla="*/ 4576 h 10092"/>
                <a:gd name="connsiteX8" fmla="*/ 9632 w 9774"/>
                <a:gd name="connsiteY8" fmla="*/ 5330 h 10092"/>
                <a:gd name="connsiteX0" fmla="*/ 9855 w 10000"/>
                <a:gd name="connsiteY0" fmla="*/ 5281 h 9682"/>
                <a:gd name="connsiteX1" fmla="*/ 5274 w 10000"/>
                <a:gd name="connsiteY1" fmla="*/ 9675 h 9682"/>
                <a:gd name="connsiteX2" fmla="*/ 4495 w 10000"/>
                <a:gd name="connsiteY2" fmla="*/ 9675 h 9682"/>
                <a:gd name="connsiteX3" fmla="*/ 3149 w 10000"/>
                <a:gd name="connsiteY3" fmla="*/ 5910 h 9682"/>
                <a:gd name="connsiteX4" fmla="*/ 12 w 10000"/>
                <a:gd name="connsiteY4" fmla="*/ 4534 h 9682"/>
                <a:gd name="connsiteX5" fmla="*/ 4495 w 10000"/>
                <a:gd name="connsiteY5" fmla="*/ 141 h 9682"/>
                <a:gd name="connsiteX6" fmla="*/ 5274 w 10000"/>
                <a:gd name="connsiteY6" fmla="*/ 141 h 9682"/>
                <a:gd name="connsiteX7" fmla="*/ 9855 w 10000"/>
                <a:gd name="connsiteY7" fmla="*/ 4534 h 9682"/>
                <a:gd name="connsiteX8" fmla="*/ 9855 w 10000"/>
                <a:gd name="connsiteY8" fmla="*/ 5281 h 9682"/>
                <a:gd name="connsiteX0" fmla="*/ 9857 w 10002"/>
                <a:gd name="connsiteY0" fmla="*/ 5454 h 9995"/>
                <a:gd name="connsiteX1" fmla="*/ 5276 w 10002"/>
                <a:gd name="connsiteY1" fmla="*/ 9993 h 9995"/>
                <a:gd name="connsiteX2" fmla="*/ 3151 w 10002"/>
                <a:gd name="connsiteY2" fmla="*/ 6104 h 9995"/>
                <a:gd name="connsiteX3" fmla="*/ 14 w 10002"/>
                <a:gd name="connsiteY3" fmla="*/ 4683 h 9995"/>
                <a:gd name="connsiteX4" fmla="*/ 4497 w 10002"/>
                <a:gd name="connsiteY4" fmla="*/ 146 h 9995"/>
                <a:gd name="connsiteX5" fmla="*/ 5276 w 10002"/>
                <a:gd name="connsiteY5" fmla="*/ 146 h 9995"/>
                <a:gd name="connsiteX6" fmla="*/ 9857 w 10002"/>
                <a:gd name="connsiteY6" fmla="*/ 4683 h 9995"/>
                <a:gd name="connsiteX7" fmla="*/ 9857 w 10002"/>
                <a:gd name="connsiteY7" fmla="*/ 5454 h 9995"/>
                <a:gd name="connsiteX0" fmla="*/ 9869 w 10014"/>
                <a:gd name="connsiteY0" fmla="*/ 5318 h 9861"/>
                <a:gd name="connsiteX1" fmla="*/ 5289 w 10014"/>
                <a:gd name="connsiteY1" fmla="*/ 9859 h 9861"/>
                <a:gd name="connsiteX2" fmla="*/ 3164 w 10014"/>
                <a:gd name="connsiteY2" fmla="*/ 5968 h 9861"/>
                <a:gd name="connsiteX3" fmla="*/ 28 w 10014"/>
                <a:gd name="connsiteY3" fmla="*/ 4546 h 9861"/>
                <a:gd name="connsiteX4" fmla="*/ 5115 w 10014"/>
                <a:gd name="connsiteY4" fmla="*/ 5550 h 9861"/>
                <a:gd name="connsiteX5" fmla="*/ 5289 w 10014"/>
                <a:gd name="connsiteY5" fmla="*/ 7 h 9861"/>
                <a:gd name="connsiteX6" fmla="*/ 9869 w 10014"/>
                <a:gd name="connsiteY6" fmla="*/ 4546 h 9861"/>
                <a:gd name="connsiteX7" fmla="*/ 9869 w 10014"/>
                <a:gd name="connsiteY7" fmla="*/ 5318 h 9861"/>
                <a:gd name="connsiteX0" fmla="*/ 6696 w 6841"/>
                <a:gd name="connsiteY0" fmla="*/ 5393 h 10000"/>
                <a:gd name="connsiteX1" fmla="*/ 2123 w 6841"/>
                <a:gd name="connsiteY1" fmla="*/ 9998 h 10000"/>
                <a:gd name="connsiteX2" fmla="*/ 1 w 6841"/>
                <a:gd name="connsiteY2" fmla="*/ 6052 h 10000"/>
                <a:gd name="connsiteX3" fmla="*/ 1949 w 6841"/>
                <a:gd name="connsiteY3" fmla="*/ 5628 h 10000"/>
                <a:gd name="connsiteX4" fmla="*/ 2123 w 6841"/>
                <a:gd name="connsiteY4" fmla="*/ 7 h 10000"/>
                <a:gd name="connsiteX5" fmla="*/ 6696 w 6841"/>
                <a:gd name="connsiteY5" fmla="*/ 4610 h 10000"/>
                <a:gd name="connsiteX6" fmla="*/ 6696 w 6841"/>
                <a:gd name="connsiteY6" fmla="*/ 5393 h 10000"/>
                <a:gd name="connsiteX0" fmla="*/ 7275 w 7488"/>
                <a:gd name="connsiteY0" fmla="*/ 5393 h 9998"/>
                <a:gd name="connsiteX1" fmla="*/ 590 w 7488"/>
                <a:gd name="connsiteY1" fmla="*/ 9998 h 9998"/>
                <a:gd name="connsiteX2" fmla="*/ 336 w 7488"/>
                <a:gd name="connsiteY2" fmla="*/ 5628 h 9998"/>
                <a:gd name="connsiteX3" fmla="*/ 590 w 7488"/>
                <a:gd name="connsiteY3" fmla="*/ 7 h 9998"/>
                <a:gd name="connsiteX4" fmla="*/ 7275 w 7488"/>
                <a:gd name="connsiteY4" fmla="*/ 4610 h 9998"/>
                <a:gd name="connsiteX5" fmla="*/ 7275 w 7488"/>
                <a:gd name="connsiteY5" fmla="*/ 5393 h 9998"/>
                <a:gd name="connsiteX0" fmla="*/ 9715 w 9999"/>
                <a:gd name="connsiteY0" fmla="*/ 5394 h 10000"/>
                <a:gd name="connsiteX1" fmla="*/ 787 w 9999"/>
                <a:gd name="connsiteY1" fmla="*/ 10000 h 10000"/>
                <a:gd name="connsiteX2" fmla="*/ 448 w 9999"/>
                <a:gd name="connsiteY2" fmla="*/ 5629 h 10000"/>
                <a:gd name="connsiteX3" fmla="*/ 787 w 9999"/>
                <a:gd name="connsiteY3" fmla="*/ 7 h 10000"/>
                <a:gd name="connsiteX4" fmla="*/ 9715 w 9999"/>
                <a:gd name="connsiteY4" fmla="*/ 4611 h 10000"/>
                <a:gd name="connsiteX5" fmla="*/ 9715 w 9999"/>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716 w 10000"/>
                <a:gd name="connsiteY0" fmla="*/ 5394 h 10000"/>
                <a:gd name="connsiteX1" fmla="*/ 787 w 10000"/>
                <a:gd name="connsiteY1" fmla="*/ 10000 h 10000"/>
                <a:gd name="connsiteX2" fmla="*/ 448 w 10000"/>
                <a:gd name="connsiteY2" fmla="*/ 5629 h 10000"/>
                <a:gd name="connsiteX3" fmla="*/ 787 w 10000"/>
                <a:gd name="connsiteY3" fmla="*/ 7 h 10000"/>
                <a:gd name="connsiteX4" fmla="*/ 9716 w 10000"/>
                <a:gd name="connsiteY4" fmla="*/ 4611 h 10000"/>
                <a:gd name="connsiteX5" fmla="*/ 9716 w 10000"/>
                <a:gd name="connsiteY5" fmla="*/ 5394 h 10000"/>
                <a:gd name="connsiteX0" fmla="*/ 9268 w 9552"/>
                <a:gd name="connsiteY0" fmla="*/ 5394 h 10000"/>
                <a:gd name="connsiteX1" fmla="*/ 339 w 9552"/>
                <a:gd name="connsiteY1" fmla="*/ 10000 h 10000"/>
                <a:gd name="connsiteX2" fmla="*/ 0 w 9552"/>
                <a:gd name="connsiteY2" fmla="*/ 5629 h 10000"/>
                <a:gd name="connsiteX3" fmla="*/ 339 w 9552"/>
                <a:gd name="connsiteY3" fmla="*/ 7 h 10000"/>
                <a:gd name="connsiteX4" fmla="*/ 9268 w 9552"/>
                <a:gd name="connsiteY4" fmla="*/ 4611 h 10000"/>
                <a:gd name="connsiteX5" fmla="*/ 9268 w 9552"/>
                <a:gd name="connsiteY5" fmla="*/ 5394 h 10000"/>
                <a:gd name="connsiteX0" fmla="*/ 10516 w 10813"/>
                <a:gd name="connsiteY0" fmla="*/ 5394 h 10000"/>
                <a:gd name="connsiteX1" fmla="*/ 1168 w 10813"/>
                <a:gd name="connsiteY1" fmla="*/ 10000 h 10000"/>
                <a:gd name="connsiteX2" fmla="*/ 1168 w 10813"/>
                <a:gd name="connsiteY2" fmla="*/ 7 h 10000"/>
                <a:gd name="connsiteX3" fmla="*/ 10516 w 10813"/>
                <a:gd name="connsiteY3" fmla="*/ 4611 h 10000"/>
                <a:gd name="connsiteX4" fmla="*/ 10516 w 10813"/>
                <a:gd name="connsiteY4" fmla="*/ 5394 h 10000"/>
                <a:gd name="connsiteX0" fmla="*/ 10038 w 10335"/>
                <a:gd name="connsiteY0" fmla="*/ 5394 h 10000"/>
                <a:gd name="connsiteX1" fmla="*/ 690 w 10335"/>
                <a:gd name="connsiteY1" fmla="*/ 10000 h 10000"/>
                <a:gd name="connsiteX2" fmla="*/ 690 w 10335"/>
                <a:gd name="connsiteY2" fmla="*/ 7 h 10000"/>
                <a:gd name="connsiteX3" fmla="*/ 10038 w 10335"/>
                <a:gd name="connsiteY3" fmla="*/ 4611 h 10000"/>
                <a:gd name="connsiteX4" fmla="*/ 10038 w 10335"/>
                <a:gd name="connsiteY4" fmla="*/ 5394 h 10000"/>
                <a:gd name="connsiteX0" fmla="*/ 9348 w 9645"/>
                <a:gd name="connsiteY0" fmla="*/ 5394 h 10000"/>
                <a:gd name="connsiteX1" fmla="*/ 0 w 9645"/>
                <a:gd name="connsiteY1" fmla="*/ 10000 h 10000"/>
                <a:gd name="connsiteX2" fmla="*/ 0 w 9645"/>
                <a:gd name="connsiteY2" fmla="*/ 7 h 10000"/>
                <a:gd name="connsiteX3" fmla="*/ 9348 w 9645"/>
                <a:gd name="connsiteY3" fmla="*/ 4611 h 10000"/>
                <a:gd name="connsiteX4" fmla="*/ 9348 w 9645"/>
                <a:gd name="connsiteY4" fmla="*/ 5394 h 10000"/>
                <a:gd name="connsiteX0" fmla="*/ 9692 w 10000"/>
                <a:gd name="connsiteY0" fmla="*/ 5387 h 9993"/>
                <a:gd name="connsiteX1" fmla="*/ 0 w 10000"/>
                <a:gd name="connsiteY1" fmla="*/ 9993 h 9993"/>
                <a:gd name="connsiteX2" fmla="*/ 0 w 10000"/>
                <a:gd name="connsiteY2" fmla="*/ 0 h 9993"/>
                <a:gd name="connsiteX3" fmla="*/ 9692 w 10000"/>
                <a:gd name="connsiteY3" fmla="*/ 4604 h 9993"/>
                <a:gd name="connsiteX4" fmla="*/ 9692 w 10000"/>
                <a:gd name="connsiteY4" fmla="*/ 5387 h 9993"/>
                <a:gd name="connsiteX0" fmla="*/ 9692 w 10000"/>
                <a:gd name="connsiteY0" fmla="*/ 5391 h 10000"/>
                <a:gd name="connsiteX1" fmla="*/ 0 w 10000"/>
                <a:gd name="connsiteY1" fmla="*/ 10000 h 10000"/>
                <a:gd name="connsiteX2" fmla="*/ 0 w 10000"/>
                <a:gd name="connsiteY2" fmla="*/ 0 h 10000"/>
                <a:gd name="connsiteX3" fmla="*/ 9692 w 10000"/>
                <a:gd name="connsiteY3" fmla="*/ 4607 h 10000"/>
                <a:gd name="connsiteX4" fmla="*/ 9692 w 10000"/>
                <a:gd name="connsiteY4" fmla="*/ 539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692" y="5391"/>
                  </a:moveTo>
                  <a:lnTo>
                    <a:pt x="0" y="10000"/>
                  </a:lnTo>
                  <a:cubicBezTo>
                    <a:pt x="15" y="4672"/>
                    <a:pt x="15" y="4669"/>
                    <a:pt x="0" y="0"/>
                  </a:cubicBezTo>
                  <a:cubicBezTo>
                    <a:pt x="7029" y="3242"/>
                    <a:pt x="6460" y="3072"/>
                    <a:pt x="9692" y="4607"/>
                  </a:cubicBezTo>
                  <a:cubicBezTo>
                    <a:pt x="10103" y="4803"/>
                    <a:pt x="10103" y="5196"/>
                    <a:pt x="9692" y="5391"/>
                  </a:cubicBezTo>
                </a:path>
              </a:pathLst>
            </a:custGeom>
            <a:solidFill>
              <a:schemeClr val="accent2">
                <a:lumMod val="20000"/>
                <a:lumOff val="80000"/>
              </a:schemeClr>
            </a:solidFill>
            <a:ln w="19050">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endParaRPr lang="en-GB" noProof="0"/>
            </a:p>
          </p:txBody>
        </p:sp>
      </p:grpSp>
      <p:sp>
        <p:nvSpPr>
          <p:cNvPr id="80" name="Rectangle 79">
            <a:extLst>
              <a:ext uri="{FF2B5EF4-FFF2-40B4-BE49-F238E27FC236}">
                <a16:creationId xmlns:a16="http://schemas.microsoft.com/office/drawing/2014/main" id="{2DD6FEDB-277E-6449-F0DC-438E56D99DBD}"/>
              </a:ext>
            </a:extLst>
          </p:cNvPr>
          <p:cNvSpPr/>
          <p:nvPr/>
        </p:nvSpPr>
        <p:spPr>
          <a:xfrm>
            <a:off x="405418" y="3115646"/>
            <a:ext cx="1368000" cy="4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a:latin typeface="+mj-lt"/>
              </a:rPr>
              <a:t>Statement of commitment</a:t>
            </a:r>
          </a:p>
        </p:txBody>
      </p:sp>
      <p:grpSp>
        <p:nvGrpSpPr>
          <p:cNvPr id="44" name="Group 43">
            <a:extLst>
              <a:ext uri="{FF2B5EF4-FFF2-40B4-BE49-F238E27FC236}">
                <a16:creationId xmlns:a16="http://schemas.microsoft.com/office/drawing/2014/main" id="{CBC92DF0-67C2-722B-0FA1-93AC5A869673}"/>
              </a:ext>
            </a:extLst>
          </p:cNvPr>
          <p:cNvGrpSpPr/>
          <p:nvPr/>
        </p:nvGrpSpPr>
        <p:grpSpPr>
          <a:xfrm>
            <a:off x="745703" y="2231992"/>
            <a:ext cx="663188" cy="696119"/>
            <a:chOff x="756687" y="2231992"/>
            <a:chExt cx="663188" cy="696119"/>
          </a:xfrm>
        </p:grpSpPr>
        <p:sp>
          <p:nvSpPr>
            <p:cNvPr id="99" name="Rounded Rectangle 98">
              <a:extLst>
                <a:ext uri="{FF2B5EF4-FFF2-40B4-BE49-F238E27FC236}">
                  <a16:creationId xmlns:a16="http://schemas.microsoft.com/office/drawing/2014/main" id="{46012ADE-3DBC-721F-48CB-7B08629C6344}"/>
                </a:ext>
              </a:extLst>
            </p:cNvPr>
            <p:cNvSpPr>
              <a:spLocks noChangeAspect="1"/>
            </p:cNvSpPr>
            <p:nvPr/>
          </p:nvSpPr>
          <p:spPr>
            <a:xfrm rot="18824547">
              <a:off x="756687" y="2264923"/>
              <a:ext cx="663188" cy="663188"/>
            </a:xfrm>
            <a:prstGeom prst="roundRect">
              <a:avLst>
                <a:gd name="adj" fmla="val 9927"/>
              </a:avLst>
            </a:prstGeom>
            <a:ln>
              <a:noFill/>
            </a:ln>
            <a:effectLst>
              <a:outerShdw blurRad="156802" dist="103649" dir="5400000" algn="ctr" rotWithShape="0">
                <a:srgbClr val="000000">
                  <a:alpha val="50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100" name="TextBox 99">
              <a:extLst>
                <a:ext uri="{FF2B5EF4-FFF2-40B4-BE49-F238E27FC236}">
                  <a16:creationId xmlns:a16="http://schemas.microsoft.com/office/drawing/2014/main" id="{C289B4C3-4D5F-00D6-D4A8-8971B8E140F1}"/>
                </a:ext>
              </a:extLst>
            </p:cNvPr>
            <p:cNvSpPr txBox="1"/>
            <p:nvPr/>
          </p:nvSpPr>
          <p:spPr>
            <a:xfrm>
              <a:off x="869284" y="2231992"/>
              <a:ext cx="437994" cy="636927"/>
            </a:xfrm>
            <a:prstGeom prst="rect">
              <a:avLst/>
            </a:prstGeom>
            <a:noFill/>
            <a:scene3d>
              <a:camera prst="orthographicFront"/>
              <a:lightRig rig="threePt" dir="t"/>
            </a:scene3d>
            <a:sp3d prstMaterial="dkEdge"/>
          </p:spPr>
          <p:txBody>
            <a:bodyPr wrap="square" lIns="0" tIns="0" rIns="0" bIns="0" rtlCol="0">
              <a:spAutoFit/>
            </a:bodyPr>
            <a:lstStyle/>
            <a:p>
              <a:pPr algn="ctr"/>
              <a:r>
                <a:rPr lang="en-AU" sz="1400" b="1">
                  <a:solidFill>
                    <a:schemeClr val="bg1"/>
                  </a:solidFill>
                </a:rPr>
                <a:t>1</a:t>
              </a:r>
            </a:p>
          </p:txBody>
        </p:sp>
        <p:pic>
          <p:nvPicPr>
            <p:cNvPr id="40" name="Picture 39" descr="A hand with a shield and a check mark in the middle&#10;&#10;Description automatically generated">
              <a:extLst>
                <a:ext uri="{FF2B5EF4-FFF2-40B4-BE49-F238E27FC236}">
                  <a16:creationId xmlns:a16="http://schemas.microsoft.com/office/drawing/2014/main" id="{B80C819F-3300-487D-093A-C60321980C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08" y="2489986"/>
              <a:ext cx="404546" cy="404546"/>
            </a:xfrm>
            <a:prstGeom prst="rect">
              <a:avLst/>
            </a:prstGeom>
          </p:spPr>
        </p:pic>
      </p:grpSp>
      <p:grpSp>
        <p:nvGrpSpPr>
          <p:cNvPr id="41" name="Group 40">
            <a:extLst>
              <a:ext uri="{FF2B5EF4-FFF2-40B4-BE49-F238E27FC236}">
                <a16:creationId xmlns:a16="http://schemas.microsoft.com/office/drawing/2014/main" id="{EAA968DA-1CE7-919D-6FBA-DAA2695726ED}"/>
              </a:ext>
            </a:extLst>
          </p:cNvPr>
          <p:cNvGrpSpPr/>
          <p:nvPr/>
        </p:nvGrpSpPr>
        <p:grpSpPr>
          <a:xfrm>
            <a:off x="3618898" y="2231992"/>
            <a:ext cx="663188" cy="696119"/>
            <a:chOff x="3629882" y="2231992"/>
            <a:chExt cx="663188" cy="696119"/>
          </a:xfrm>
        </p:grpSpPr>
        <p:sp>
          <p:nvSpPr>
            <p:cNvPr id="23" name="Rounded Rectangle 22">
              <a:extLst>
                <a:ext uri="{FF2B5EF4-FFF2-40B4-BE49-F238E27FC236}">
                  <a16:creationId xmlns:a16="http://schemas.microsoft.com/office/drawing/2014/main" id="{E3EE29E8-8BB1-EBBD-A4F0-0C2E10920B23}"/>
                </a:ext>
              </a:extLst>
            </p:cNvPr>
            <p:cNvSpPr>
              <a:spLocks noChangeAspect="1"/>
            </p:cNvSpPr>
            <p:nvPr/>
          </p:nvSpPr>
          <p:spPr>
            <a:xfrm rot="18824547">
              <a:off x="3629882" y="2264923"/>
              <a:ext cx="663188" cy="663188"/>
            </a:xfrm>
            <a:prstGeom prst="roundRect">
              <a:avLst>
                <a:gd name="adj" fmla="val 5728"/>
              </a:avLst>
            </a:prstGeom>
            <a:ln>
              <a:noFill/>
            </a:ln>
            <a:effectLst>
              <a:outerShdw blurRad="156802" dist="103649" dir="5400000" algn="ctr" rotWithShape="0">
                <a:srgbClr val="000000">
                  <a:alpha val="50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24" name="TextBox 23">
              <a:extLst>
                <a:ext uri="{FF2B5EF4-FFF2-40B4-BE49-F238E27FC236}">
                  <a16:creationId xmlns:a16="http://schemas.microsoft.com/office/drawing/2014/main" id="{E1A34A96-ABB9-4D5D-B140-ABE8C7A14A63}"/>
                </a:ext>
              </a:extLst>
            </p:cNvPr>
            <p:cNvSpPr txBox="1"/>
            <p:nvPr/>
          </p:nvSpPr>
          <p:spPr>
            <a:xfrm>
              <a:off x="3742479" y="2231992"/>
              <a:ext cx="437994" cy="215444"/>
            </a:xfrm>
            <a:prstGeom prst="rect">
              <a:avLst/>
            </a:prstGeom>
            <a:noFill/>
            <a:scene3d>
              <a:camera prst="orthographicFront"/>
              <a:lightRig rig="threePt" dir="t"/>
            </a:scene3d>
            <a:sp3d prstMaterial="dkEdge"/>
          </p:spPr>
          <p:txBody>
            <a:bodyPr wrap="square" lIns="0" tIns="0" rIns="0" bIns="0" rtlCol="0">
              <a:spAutoFit/>
            </a:bodyPr>
            <a:lstStyle/>
            <a:p>
              <a:pPr algn="ctr"/>
              <a:r>
                <a:rPr lang="en-AU" sz="1400" b="1">
                  <a:solidFill>
                    <a:schemeClr val="bg1"/>
                  </a:solidFill>
                </a:rPr>
                <a:t>3</a:t>
              </a:r>
            </a:p>
          </p:txBody>
        </p:sp>
        <p:pic>
          <p:nvPicPr>
            <p:cNvPr id="36" name="Picture 35" descr="A graph with arrows and arrows in a circle&#10;&#10;Description automatically generated">
              <a:extLst>
                <a:ext uri="{FF2B5EF4-FFF2-40B4-BE49-F238E27FC236}">
                  <a16:creationId xmlns:a16="http://schemas.microsoft.com/office/drawing/2014/main" id="{6EEE759A-CA04-E5D1-6DE7-B50B435583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076" y="2463460"/>
              <a:ext cx="460800" cy="431072"/>
            </a:xfrm>
            <a:prstGeom prst="rect">
              <a:avLst/>
            </a:prstGeom>
          </p:spPr>
        </p:pic>
      </p:grpSp>
      <p:grpSp>
        <p:nvGrpSpPr>
          <p:cNvPr id="39" name="Group 38">
            <a:extLst>
              <a:ext uri="{FF2B5EF4-FFF2-40B4-BE49-F238E27FC236}">
                <a16:creationId xmlns:a16="http://schemas.microsoft.com/office/drawing/2014/main" id="{5C40E81E-D6AC-8233-AA32-5478A499C724}"/>
              </a:ext>
            </a:extLst>
          </p:cNvPr>
          <p:cNvGrpSpPr/>
          <p:nvPr/>
        </p:nvGrpSpPr>
        <p:grpSpPr>
          <a:xfrm>
            <a:off x="5044742" y="2231992"/>
            <a:ext cx="663188" cy="696119"/>
            <a:chOff x="5055726" y="2231992"/>
            <a:chExt cx="663188" cy="696119"/>
          </a:xfrm>
        </p:grpSpPr>
        <p:sp>
          <p:nvSpPr>
            <p:cNvPr id="25" name="Rounded Rectangle 24">
              <a:extLst>
                <a:ext uri="{FF2B5EF4-FFF2-40B4-BE49-F238E27FC236}">
                  <a16:creationId xmlns:a16="http://schemas.microsoft.com/office/drawing/2014/main" id="{1704175A-83D1-8F59-7C4D-02CFE5A8B913}"/>
                </a:ext>
              </a:extLst>
            </p:cNvPr>
            <p:cNvSpPr>
              <a:spLocks noChangeAspect="1"/>
            </p:cNvSpPr>
            <p:nvPr/>
          </p:nvSpPr>
          <p:spPr>
            <a:xfrm rot="18824547">
              <a:off x="5055726" y="2264923"/>
              <a:ext cx="663188" cy="663188"/>
            </a:xfrm>
            <a:prstGeom prst="roundRect">
              <a:avLst>
                <a:gd name="adj" fmla="val 5728"/>
              </a:avLst>
            </a:prstGeom>
            <a:ln>
              <a:noFill/>
            </a:ln>
            <a:effectLst>
              <a:outerShdw blurRad="156802" dist="103649" dir="5400000" algn="ctr" rotWithShape="0">
                <a:srgbClr val="000000">
                  <a:alpha val="50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26" name="TextBox 25">
              <a:extLst>
                <a:ext uri="{FF2B5EF4-FFF2-40B4-BE49-F238E27FC236}">
                  <a16:creationId xmlns:a16="http://schemas.microsoft.com/office/drawing/2014/main" id="{CFF94819-5374-2B7D-C9BC-A2A1D47C2EBF}"/>
                </a:ext>
              </a:extLst>
            </p:cNvPr>
            <p:cNvSpPr txBox="1"/>
            <p:nvPr/>
          </p:nvSpPr>
          <p:spPr>
            <a:xfrm>
              <a:off x="5168323" y="2231992"/>
              <a:ext cx="437994" cy="215444"/>
            </a:xfrm>
            <a:prstGeom prst="rect">
              <a:avLst/>
            </a:prstGeom>
            <a:noFill/>
            <a:scene3d>
              <a:camera prst="orthographicFront"/>
              <a:lightRig rig="threePt" dir="t"/>
            </a:scene3d>
            <a:sp3d prstMaterial="dkEdge"/>
          </p:spPr>
          <p:txBody>
            <a:bodyPr wrap="square" lIns="0" tIns="0" rIns="0" bIns="0" rtlCol="0">
              <a:spAutoFit/>
            </a:bodyPr>
            <a:lstStyle/>
            <a:p>
              <a:pPr algn="ctr"/>
              <a:r>
                <a:rPr lang="en-AU" sz="1400" b="1">
                  <a:solidFill>
                    <a:schemeClr val="bg1"/>
                  </a:solidFill>
                </a:rPr>
                <a:t>4</a:t>
              </a:r>
            </a:p>
          </p:txBody>
        </p:sp>
        <p:pic>
          <p:nvPicPr>
            <p:cNvPr id="20" name="Picture 19">
              <a:extLst>
                <a:ext uri="{FF2B5EF4-FFF2-40B4-BE49-F238E27FC236}">
                  <a16:creationId xmlns:a16="http://schemas.microsoft.com/office/drawing/2014/main" id="{7E7623CC-DC2D-48F8-125E-138FDAD3C9F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71320" y="2462532"/>
              <a:ext cx="432000" cy="432000"/>
            </a:xfrm>
            <a:prstGeom prst="rect">
              <a:avLst/>
            </a:prstGeom>
          </p:spPr>
        </p:pic>
      </p:grpSp>
      <p:grpSp>
        <p:nvGrpSpPr>
          <p:cNvPr id="37" name="Group 36">
            <a:extLst>
              <a:ext uri="{FF2B5EF4-FFF2-40B4-BE49-F238E27FC236}">
                <a16:creationId xmlns:a16="http://schemas.microsoft.com/office/drawing/2014/main" id="{B9C6DC7B-455D-E47D-0EC1-F77A444DFE3F}"/>
              </a:ext>
            </a:extLst>
          </p:cNvPr>
          <p:cNvGrpSpPr/>
          <p:nvPr/>
        </p:nvGrpSpPr>
        <p:grpSpPr>
          <a:xfrm>
            <a:off x="6431840" y="2231992"/>
            <a:ext cx="663188" cy="696119"/>
            <a:chOff x="6442824" y="2231992"/>
            <a:chExt cx="663188" cy="696119"/>
          </a:xfrm>
        </p:grpSpPr>
        <p:sp>
          <p:nvSpPr>
            <p:cNvPr id="27" name="Rounded Rectangle 26">
              <a:extLst>
                <a:ext uri="{FF2B5EF4-FFF2-40B4-BE49-F238E27FC236}">
                  <a16:creationId xmlns:a16="http://schemas.microsoft.com/office/drawing/2014/main" id="{DF2DC7CE-DA57-CA3B-ED4D-A3A3FBFCC6D9}"/>
                </a:ext>
              </a:extLst>
            </p:cNvPr>
            <p:cNvSpPr>
              <a:spLocks noChangeAspect="1"/>
            </p:cNvSpPr>
            <p:nvPr/>
          </p:nvSpPr>
          <p:spPr>
            <a:xfrm rot="18824547">
              <a:off x="6442824" y="2264923"/>
              <a:ext cx="663188" cy="663188"/>
            </a:xfrm>
            <a:prstGeom prst="roundRect">
              <a:avLst>
                <a:gd name="adj" fmla="val 5728"/>
              </a:avLst>
            </a:prstGeom>
            <a:ln>
              <a:noFill/>
            </a:ln>
            <a:effectLst>
              <a:outerShdw blurRad="156802" dist="103649" dir="5400000" algn="ctr" rotWithShape="0">
                <a:srgbClr val="000000">
                  <a:alpha val="50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28" name="TextBox 27">
              <a:extLst>
                <a:ext uri="{FF2B5EF4-FFF2-40B4-BE49-F238E27FC236}">
                  <a16:creationId xmlns:a16="http://schemas.microsoft.com/office/drawing/2014/main" id="{5613670D-190B-D00B-20DF-EEAEB79B186D}"/>
                </a:ext>
              </a:extLst>
            </p:cNvPr>
            <p:cNvSpPr txBox="1"/>
            <p:nvPr/>
          </p:nvSpPr>
          <p:spPr>
            <a:xfrm>
              <a:off x="6555421" y="2231992"/>
              <a:ext cx="437994" cy="215444"/>
            </a:xfrm>
            <a:prstGeom prst="rect">
              <a:avLst/>
            </a:prstGeom>
            <a:noFill/>
            <a:scene3d>
              <a:camera prst="orthographicFront"/>
              <a:lightRig rig="threePt" dir="t"/>
            </a:scene3d>
            <a:sp3d prstMaterial="dkEdge"/>
          </p:spPr>
          <p:txBody>
            <a:bodyPr wrap="square" lIns="0" tIns="0" rIns="0" bIns="0" rtlCol="0">
              <a:spAutoFit/>
            </a:bodyPr>
            <a:lstStyle/>
            <a:p>
              <a:pPr algn="ctr"/>
              <a:r>
                <a:rPr lang="en-AU" sz="1400" b="1">
                  <a:solidFill>
                    <a:schemeClr val="bg1"/>
                  </a:solidFill>
                </a:rPr>
                <a:t>5</a:t>
              </a:r>
            </a:p>
          </p:txBody>
        </p:sp>
        <p:pic>
          <p:nvPicPr>
            <p:cNvPr id="38" name="Picture 37" descr="A logo with arrows in a circle&#10;&#10;Description automatically generated">
              <a:extLst>
                <a:ext uri="{FF2B5EF4-FFF2-40B4-BE49-F238E27FC236}">
                  <a16:creationId xmlns:a16="http://schemas.microsoft.com/office/drawing/2014/main" id="{6DF23CF0-0396-3125-4289-648FEA3672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8418" y="2462532"/>
              <a:ext cx="432000" cy="432000"/>
            </a:xfrm>
            <a:prstGeom prst="rect">
              <a:avLst/>
            </a:prstGeom>
          </p:spPr>
        </p:pic>
      </p:grpSp>
      <p:grpSp>
        <p:nvGrpSpPr>
          <p:cNvPr id="45" name="Group 44">
            <a:extLst>
              <a:ext uri="{FF2B5EF4-FFF2-40B4-BE49-F238E27FC236}">
                <a16:creationId xmlns:a16="http://schemas.microsoft.com/office/drawing/2014/main" id="{ACE5B689-4770-391E-4AAF-404AA01018CB}"/>
              </a:ext>
            </a:extLst>
          </p:cNvPr>
          <p:cNvGrpSpPr/>
          <p:nvPr/>
        </p:nvGrpSpPr>
        <p:grpSpPr>
          <a:xfrm>
            <a:off x="7865433" y="2214791"/>
            <a:ext cx="663188" cy="716895"/>
            <a:chOff x="7865433" y="2214791"/>
            <a:chExt cx="663188" cy="716895"/>
          </a:xfrm>
        </p:grpSpPr>
        <p:sp>
          <p:nvSpPr>
            <p:cNvPr id="29" name="Rounded Rectangle 28">
              <a:extLst>
                <a:ext uri="{FF2B5EF4-FFF2-40B4-BE49-F238E27FC236}">
                  <a16:creationId xmlns:a16="http://schemas.microsoft.com/office/drawing/2014/main" id="{D7DEB4DD-B5BE-8842-D633-770142AEAE62}"/>
                </a:ext>
              </a:extLst>
            </p:cNvPr>
            <p:cNvSpPr>
              <a:spLocks noChangeAspect="1"/>
            </p:cNvSpPr>
            <p:nvPr/>
          </p:nvSpPr>
          <p:spPr>
            <a:xfrm rot="18824547">
              <a:off x="7865433" y="2264923"/>
              <a:ext cx="663188" cy="663188"/>
            </a:xfrm>
            <a:prstGeom prst="roundRect">
              <a:avLst>
                <a:gd name="adj" fmla="val 5728"/>
              </a:avLst>
            </a:prstGeom>
            <a:ln>
              <a:noFill/>
            </a:ln>
            <a:effectLst>
              <a:outerShdw blurRad="156802" dist="103649" dir="5400000" algn="ctr" rotWithShape="0">
                <a:srgbClr val="000000">
                  <a:alpha val="50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30" name="TextBox 29">
              <a:extLst>
                <a:ext uri="{FF2B5EF4-FFF2-40B4-BE49-F238E27FC236}">
                  <a16:creationId xmlns:a16="http://schemas.microsoft.com/office/drawing/2014/main" id="{31A73213-035B-7A56-8ADF-CC61A4F2BEBF}"/>
                </a:ext>
              </a:extLst>
            </p:cNvPr>
            <p:cNvSpPr txBox="1"/>
            <p:nvPr/>
          </p:nvSpPr>
          <p:spPr>
            <a:xfrm>
              <a:off x="7963668" y="2214791"/>
              <a:ext cx="437994" cy="215444"/>
            </a:xfrm>
            <a:prstGeom prst="rect">
              <a:avLst/>
            </a:prstGeom>
            <a:noFill/>
            <a:scene3d>
              <a:camera prst="orthographicFront"/>
              <a:lightRig rig="threePt" dir="t"/>
            </a:scene3d>
            <a:sp3d prstMaterial="dkEdge"/>
          </p:spPr>
          <p:txBody>
            <a:bodyPr wrap="square" lIns="0" tIns="0" rIns="0" bIns="0" rtlCol="0">
              <a:spAutoFit/>
            </a:bodyPr>
            <a:lstStyle/>
            <a:p>
              <a:pPr algn="ctr"/>
              <a:r>
                <a:rPr lang="en-AU" sz="1400" b="1">
                  <a:solidFill>
                    <a:schemeClr val="bg1"/>
                  </a:solidFill>
                </a:rPr>
                <a:t>6</a:t>
              </a:r>
            </a:p>
          </p:txBody>
        </p:sp>
        <p:pic>
          <p:nvPicPr>
            <p:cNvPr id="42" name="Picture 41" descr="A black and grey logo&#10;&#10;Description automatically generated with medium confidence">
              <a:extLst>
                <a:ext uri="{FF2B5EF4-FFF2-40B4-BE49-F238E27FC236}">
                  <a16:creationId xmlns:a16="http://schemas.microsoft.com/office/drawing/2014/main" id="{2453ED41-72DA-66FF-1D87-8F5F965CFD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4965" y="2463686"/>
              <a:ext cx="424125" cy="468000"/>
            </a:xfrm>
            <a:prstGeom prst="rect">
              <a:avLst/>
            </a:prstGeom>
          </p:spPr>
        </p:pic>
      </p:grpSp>
      <p:grpSp>
        <p:nvGrpSpPr>
          <p:cNvPr id="33" name="Group 32">
            <a:extLst>
              <a:ext uri="{FF2B5EF4-FFF2-40B4-BE49-F238E27FC236}">
                <a16:creationId xmlns:a16="http://schemas.microsoft.com/office/drawing/2014/main" id="{184002E3-E355-67BB-76A7-ACF008450DF4}"/>
              </a:ext>
            </a:extLst>
          </p:cNvPr>
          <p:cNvGrpSpPr/>
          <p:nvPr/>
        </p:nvGrpSpPr>
        <p:grpSpPr>
          <a:xfrm>
            <a:off x="9314525" y="2231992"/>
            <a:ext cx="663188" cy="696119"/>
            <a:chOff x="9325509" y="2231992"/>
            <a:chExt cx="663188" cy="696119"/>
          </a:xfrm>
        </p:grpSpPr>
        <p:sp>
          <p:nvSpPr>
            <p:cNvPr id="31" name="Rounded Rectangle 30">
              <a:extLst>
                <a:ext uri="{FF2B5EF4-FFF2-40B4-BE49-F238E27FC236}">
                  <a16:creationId xmlns:a16="http://schemas.microsoft.com/office/drawing/2014/main" id="{A9370B0C-03D6-EAA9-36A4-011EB613D6D2}"/>
                </a:ext>
              </a:extLst>
            </p:cNvPr>
            <p:cNvSpPr>
              <a:spLocks noChangeAspect="1"/>
            </p:cNvSpPr>
            <p:nvPr/>
          </p:nvSpPr>
          <p:spPr>
            <a:xfrm rot="18824547">
              <a:off x="9325509" y="2264923"/>
              <a:ext cx="663188" cy="663188"/>
            </a:xfrm>
            <a:prstGeom prst="roundRect">
              <a:avLst>
                <a:gd name="adj" fmla="val 5728"/>
              </a:avLst>
            </a:prstGeom>
            <a:ln>
              <a:noFill/>
            </a:ln>
            <a:effectLst>
              <a:outerShdw blurRad="156802" dist="103649" dir="5400000" algn="ctr" rotWithShape="0">
                <a:srgbClr val="000000">
                  <a:alpha val="50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sp>
          <p:nvSpPr>
            <p:cNvPr id="32" name="TextBox 31">
              <a:extLst>
                <a:ext uri="{FF2B5EF4-FFF2-40B4-BE49-F238E27FC236}">
                  <a16:creationId xmlns:a16="http://schemas.microsoft.com/office/drawing/2014/main" id="{F8F2A715-EFB5-FBBF-F738-C010D8F04AF3}"/>
                </a:ext>
              </a:extLst>
            </p:cNvPr>
            <p:cNvSpPr txBox="1"/>
            <p:nvPr/>
          </p:nvSpPr>
          <p:spPr>
            <a:xfrm>
              <a:off x="9438106" y="2231992"/>
              <a:ext cx="437994" cy="215444"/>
            </a:xfrm>
            <a:prstGeom prst="rect">
              <a:avLst/>
            </a:prstGeom>
            <a:noFill/>
            <a:scene3d>
              <a:camera prst="orthographicFront"/>
              <a:lightRig rig="threePt" dir="t"/>
            </a:scene3d>
            <a:sp3d prstMaterial="dkEdge"/>
          </p:spPr>
          <p:txBody>
            <a:bodyPr wrap="square" lIns="0" tIns="0" rIns="0" bIns="0" rtlCol="0">
              <a:spAutoFit/>
            </a:bodyPr>
            <a:lstStyle/>
            <a:p>
              <a:pPr algn="ctr"/>
              <a:r>
                <a:rPr lang="en-AU" sz="1400" b="1">
                  <a:solidFill>
                    <a:schemeClr val="bg1"/>
                  </a:solidFill>
                </a:rPr>
                <a:t>7</a:t>
              </a:r>
            </a:p>
          </p:txBody>
        </p:sp>
        <p:pic>
          <p:nvPicPr>
            <p:cNvPr id="52" name="Picture 51" descr="A circular object with dots&#10;&#10;Description automatically generated with medium confidence">
              <a:extLst>
                <a:ext uri="{FF2B5EF4-FFF2-40B4-BE49-F238E27FC236}">
                  <a16:creationId xmlns:a16="http://schemas.microsoft.com/office/drawing/2014/main" id="{FAB3F778-F520-B603-9EAC-0D69A44601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44703" y="2455836"/>
              <a:ext cx="424800" cy="424800"/>
            </a:xfrm>
            <a:prstGeom prst="rect">
              <a:avLst/>
            </a:prstGeom>
          </p:spPr>
        </p:pic>
      </p:grpSp>
      <p:sp>
        <p:nvSpPr>
          <p:cNvPr id="22" name="Title 5">
            <a:extLst>
              <a:ext uri="{FF2B5EF4-FFF2-40B4-BE49-F238E27FC236}">
                <a16:creationId xmlns:a16="http://schemas.microsoft.com/office/drawing/2014/main" id="{875D00B4-763C-FDFC-0C52-9B6D38CC7C81}"/>
              </a:ext>
            </a:extLst>
          </p:cNvPr>
          <p:cNvSpPr txBox="1">
            <a:spLocks/>
          </p:cNvSpPr>
          <p:nvPr/>
        </p:nvSpPr>
        <p:spPr bwMode="gray">
          <a:xfrm>
            <a:off x="426387" y="1398273"/>
            <a:ext cx="9507535" cy="420457"/>
          </a:xfrm>
          <a:prstGeom prst="rect">
            <a:avLst/>
          </a:prstGeom>
        </p:spPr>
        <p:txBody>
          <a:bodyPr vert="horz" lIns="91440" tIns="45720" rIns="91440" bIns="45720" rtlCol="0" anchor="ctr">
            <a:noAutofit/>
          </a:bodyPr>
          <a:lstStyle>
            <a:lvl1pPr algn="l" defTabSz="986912" rtl="0" eaLnBrk="1" latinLnBrk="0" hangingPunct="1">
              <a:lnSpc>
                <a:spcPct val="100000"/>
              </a:lnSpc>
              <a:spcBef>
                <a:spcPct val="0"/>
              </a:spcBef>
              <a:buNone/>
              <a:defRPr lang="en-GB" sz="3000" b="0" kern="1200" smtClean="0">
                <a:solidFill>
                  <a:schemeClr val="accent1"/>
                </a:solidFill>
                <a:latin typeface="+mn-lt"/>
                <a:ea typeface="+mj-ea"/>
                <a:cs typeface="+mj-cs"/>
              </a:defRPr>
            </a:lvl1pPr>
          </a:lstStyle>
          <a:p>
            <a:pPr>
              <a:spcBef>
                <a:spcPts val="600"/>
              </a:spcBef>
              <a:spcAft>
                <a:spcPts val="1200"/>
              </a:spcAft>
            </a:pPr>
            <a:r>
              <a:rPr lang="en-US" sz="1600">
                <a:solidFill>
                  <a:schemeClr val="accent2"/>
                </a:solidFill>
              </a:rPr>
              <a:t>The following pages contain templates to help </a:t>
            </a:r>
            <a:r>
              <a:rPr lang="en-US" sz="1600" err="1">
                <a:solidFill>
                  <a:schemeClr val="accent2"/>
                </a:solidFill>
              </a:rPr>
              <a:t>organisations</a:t>
            </a:r>
            <a:r>
              <a:rPr lang="en-US" sz="1600">
                <a:solidFill>
                  <a:schemeClr val="accent2"/>
                </a:solidFill>
              </a:rPr>
              <a:t> </a:t>
            </a:r>
            <a:r>
              <a:rPr lang="en-US" sz="1600" err="1">
                <a:solidFill>
                  <a:schemeClr val="accent2"/>
                </a:solidFill>
              </a:rPr>
              <a:t>analyse</a:t>
            </a:r>
            <a:r>
              <a:rPr lang="en-US" sz="1600">
                <a:solidFill>
                  <a:schemeClr val="accent2"/>
                </a:solidFill>
              </a:rPr>
              <a:t> their gender pay gaps, develop and communicate their action plans to close them. The templates cover the following seven elements:</a:t>
            </a:r>
            <a:endParaRPr lang="en-AU" sz="1400">
              <a:solidFill>
                <a:schemeClr val="accent2"/>
              </a:solidFill>
            </a:endParaRPr>
          </a:p>
        </p:txBody>
      </p:sp>
    </p:spTree>
    <p:extLst>
      <p:ext uri="{BB962C8B-B14F-4D97-AF65-F5344CB8AC3E}">
        <p14:creationId xmlns:p14="http://schemas.microsoft.com/office/powerpoint/2010/main" val="309293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ey and black background&#10;&#10;Description automatically generated">
            <a:extLst>
              <a:ext uri="{FF2B5EF4-FFF2-40B4-BE49-F238E27FC236}">
                <a16:creationId xmlns:a16="http://schemas.microsoft.com/office/drawing/2014/main" id="{B597F6D5-AA53-D1D4-9AC0-D51B0FC21A56}"/>
              </a:ext>
            </a:extLst>
          </p:cNvPr>
          <p:cNvPicPr>
            <a:picLocks noGrp="1" noRot="1" noMove="1" noResize="1" noEditPoints="1" noAdjustHandles="1" noChangeArrowheads="1" noChangeShapeType="1" noCrop="1"/>
          </p:cNvPicPr>
          <p:nvPr/>
        </p:nvPicPr>
        <p:blipFill rotWithShape="1">
          <a:blip r:embed="rId3" cstate="print">
            <a:duotone>
              <a:prstClr val="black"/>
              <a:schemeClr val="accent2">
                <a:tint val="45000"/>
                <a:satMod val="400000"/>
              </a:schemeClr>
            </a:duotone>
            <a:alphaModFix amt="70000"/>
            <a:extLst>
              <a:ext uri="{28A0092B-C50C-407E-A947-70E740481C1C}">
                <a14:useLocalDpi xmlns:a14="http://schemas.microsoft.com/office/drawing/2010/main" val="0"/>
              </a:ext>
            </a:extLst>
          </a:blip>
          <a:srcRect b="1416"/>
          <a:stretch/>
        </p:blipFill>
        <p:spPr>
          <a:xfrm>
            <a:off x="0" y="0"/>
            <a:ext cx="10691813" cy="7559675"/>
          </a:xfrm>
          <a:prstGeom prst="rect">
            <a:avLst/>
          </a:prstGeom>
        </p:spPr>
      </p:pic>
      <p:graphicFrame>
        <p:nvGraphicFramePr>
          <p:cNvPr id="4" name="Table 3">
            <a:extLst>
              <a:ext uri="{FF2B5EF4-FFF2-40B4-BE49-F238E27FC236}">
                <a16:creationId xmlns:a16="http://schemas.microsoft.com/office/drawing/2014/main" id="{002C16FB-712B-C496-83B5-736DE5C54F62}"/>
              </a:ext>
            </a:extLst>
          </p:cNvPr>
          <p:cNvGraphicFramePr>
            <a:graphicFrameLocks noGrp="1"/>
          </p:cNvGraphicFramePr>
          <p:nvPr>
            <p:extLst>
              <p:ext uri="{D42A27DB-BD31-4B8C-83A1-F6EECF244321}">
                <p14:modId xmlns:p14="http://schemas.microsoft.com/office/powerpoint/2010/main" val="3210715618"/>
              </p:ext>
            </p:extLst>
          </p:nvPr>
        </p:nvGraphicFramePr>
        <p:xfrm>
          <a:off x="449361" y="1259557"/>
          <a:ext cx="9774163" cy="5912393"/>
        </p:xfrm>
        <a:graphic>
          <a:graphicData uri="http://schemas.openxmlformats.org/drawingml/2006/table">
            <a:tbl>
              <a:tblPr firstRow="1" firstCol="1" bandRow="1">
                <a:tableStyleId>{2D5ABB26-0587-4C30-8999-92F81FD0307C}</a:tableStyleId>
              </a:tblPr>
              <a:tblGrid>
                <a:gridCol w="1581484">
                  <a:extLst>
                    <a:ext uri="{9D8B030D-6E8A-4147-A177-3AD203B41FA5}">
                      <a16:colId xmlns:a16="http://schemas.microsoft.com/office/drawing/2014/main" val="327351938"/>
                    </a:ext>
                  </a:extLst>
                </a:gridCol>
                <a:gridCol w="8192679">
                  <a:extLst>
                    <a:ext uri="{9D8B030D-6E8A-4147-A177-3AD203B41FA5}">
                      <a16:colId xmlns:a16="http://schemas.microsoft.com/office/drawing/2014/main" val="4043167184"/>
                    </a:ext>
                  </a:extLst>
                </a:gridCol>
              </a:tblGrid>
              <a:tr h="449791">
                <a:tc>
                  <a:txBody>
                    <a:bodyPr/>
                    <a:lstStyle/>
                    <a:p>
                      <a:pPr algn="l">
                        <a:lnSpc>
                          <a:spcPts val="1400"/>
                        </a:lnSpc>
                        <a:spcBef>
                          <a:spcPts val="600"/>
                        </a:spcBef>
                        <a:spcAft>
                          <a:spcPts val="400"/>
                        </a:spcAft>
                      </a:pPr>
                      <a:r>
                        <a:rPr lang="en-GB" sz="1100" b="1">
                          <a:solidFill>
                            <a:schemeClr val="bg1"/>
                          </a:solidFill>
                          <a:effectLst/>
                        </a:rPr>
                        <a:t>Industry</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1400"/>
                        </a:lnSpc>
                        <a:spcBef>
                          <a:spcPts val="600"/>
                        </a:spcBef>
                        <a:spcAft>
                          <a:spcPts val="400"/>
                        </a:spcAft>
                      </a:pPr>
                      <a:endParaRPr lang="en-AU" sz="1100" b="0" i="0">
                        <a:solidFill>
                          <a:schemeClr val="tx1"/>
                        </a:solidFill>
                        <a:effectLst/>
                        <a:latin typeface="+mn-lt"/>
                        <a:ea typeface="SimSun" panose="02010600030101010101" pitchFamily="2" charset="-122"/>
                        <a:cs typeface="Times New Roman" panose="02020603050405020304" pitchFamily="18" charset="0"/>
                      </a:endParaRPr>
                    </a:p>
                  </a:txBody>
                  <a:tcPr marL="68580" marR="68580" marT="72000" marB="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536938"/>
                  </a:ext>
                </a:extLst>
              </a:tr>
              <a:tr h="1440329">
                <a:tc>
                  <a:txBody>
                    <a:bodyPr/>
                    <a:lstStyle/>
                    <a:p>
                      <a:pPr algn="l">
                        <a:lnSpc>
                          <a:spcPts val="1400"/>
                        </a:lnSpc>
                        <a:spcBef>
                          <a:spcPts val="600"/>
                        </a:spcBef>
                        <a:spcAft>
                          <a:spcPts val="400"/>
                        </a:spcAft>
                      </a:pPr>
                      <a:r>
                        <a:rPr lang="en-GB" sz="1100" b="1">
                          <a:solidFill>
                            <a:schemeClr val="bg1"/>
                          </a:solidFill>
                          <a:effectLst/>
                        </a:rPr>
                        <a:t>Organisation context</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1400"/>
                        </a:lnSpc>
                        <a:spcBef>
                          <a:spcPts val="600"/>
                        </a:spcBef>
                        <a:spcAft>
                          <a:spcPts val="400"/>
                        </a:spcAft>
                      </a:pPr>
                      <a:endParaRPr lang="en-AU" sz="1100" i="0">
                        <a:solidFill>
                          <a:schemeClr val="tx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642963"/>
                  </a:ext>
                </a:extLst>
              </a:tr>
              <a:tr h="1440329">
                <a:tc>
                  <a:txBody>
                    <a:bodyPr/>
                    <a:lstStyle/>
                    <a:p>
                      <a:pPr algn="l">
                        <a:lnSpc>
                          <a:spcPts val="1400"/>
                        </a:lnSpc>
                        <a:spcBef>
                          <a:spcPts val="600"/>
                        </a:spcBef>
                        <a:spcAft>
                          <a:spcPts val="400"/>
                        </a:spcAft>
                      </a:pPr>
                      <a:r>
                        <a:rPr lang="en-GB" sz="1100" b="1">
                          <a:solidFill>
                            <a:schemeClr val="bg1"/>
                          </a:solidFill>
                          <a:effectLst/>
                        </a:rPr>
                        <a:t>Why this is important for your organisation</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1400"/>
                        </a:lnSpc>
                        <a:spcBef>
                          <a:spcPts val="600"/>
                        </a:spcBef>
                        <a:spcAft>
                          <a:spcPts val="400"/>
                        </a:spcAft>
                      </a:pPr>
                      <a:endParaRPr lang="en-AU" sz="1100" b="0" i="0" kern="1200">
                        <a:solidFill>
                          <a:schemeClr val="tx1"/>
                        </a:solidFill>
                        <a:effectLst/>
                        <a:latin typeface="+mn-lt"/>
                        <a:ea typeface="+mn-ea"/>
                        <a:cs typeface="+mn-cs"/>
                      </a:endParaRPr>
                    </a:p>
                  </a:txBody>
                  <a:tcPr marL="68580" marR="68580" marT="72000" marB="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32286"/>
                  </a:ext>
                </a:extLst>
              </a:tr>
              <a:tr h="819065">
                <a:tc>
                  <a:txBody>
                    <a:bodyPr/>
                    <a:lstStyle/>
                    <a:p>
                      <a:pPr algn="l">
                        <a:lnSpc>
                          <a:spcPts val="1400"/>
                        </a:lnSpc>
                        <a:spcBef>
                          <a:spcPts val="600"/>
                        </a:spcBef>
                        <a:spcAft>
                          <a:spcPts val="400"/>
                        </a:spcAft>
                      </a:pPr>
                      <a:r>
                        <a:rPr lang="en-GB" sz="1100" b="1">
                          <a:solidFill>
                            <a:schemeClr val="bg1"/>
                          </a:solidFill>
                          <a:effectLst/>
                        </a:rPr>
                        <a:t>Commitment</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1400"/>
                        </a:lnSpc>
                        <a:spcBef>
                          <a:spcPts val="600"/>
                        </a:spcBef>
                        <a:spcAft>
                          <a:spcPts val="400"/>
                        </a:spcAft>
                      </a:pPr>
                      <a:endParaRPr lang="en-AU" sz="1100" b="0" i="0" kern="1200">
                        <a:solidFill>
                          <a:schemeClr val="tx1"/>
                        </a:solidFill>
                        <a:effectLst/>
                        <a:latin typeface="+mn-lt"/>
                        <a:ea typeface="+mn-ea"/>
                        <a:cs typeface="+mn-cs"/>
                      </a:endParaRPr>
                    </a:p>
                  </a:txBody>
                  <a:tcPr marL="68580" marR="68580" marT="72000" marB="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261148"/>
                  </a:ext>
                </a:extLst>
              </a:tr>
              <a:tr h="1762879">
                <a:tc>
                  <a:txBody>
                    <a:bodyPr/>
                    <a:lstStyle/>
                    <a:p>
                      <a:pPr algn="l">
                        <a:lnSpc>
                          <a:spcPts val="1400"/>
                        </a:lnSpc>
                        <a:spcBef>
                          <a:spcPts val="600"/>
                        </a:spcBef>
                        <a:spcAft>
                          <a:spcPts val="400"/>
                        </a:spcAft>
                      </a:pPr>
                      <a:r>
                        <a:rPr lang="en-GB" sz="1100" b="1">
                          <a:solidFill>
                            <a:schemeClr val="bg1"/>
                          </a:solidFill>
                          <a:effectLst/>
                        </a:rPr>
                        <a:t>Priority focus areas</a:t>
                      </a:r>
                      <a:endParaRPr lang="en-AU" sz="1100" b="1">
                        <a:solidFill>
                          <a:schemeClr val="bg1"/>
                        </a:solidFill>
                        <a:effectLst/>
                        <a:latin typeface="Calibri Light" panose="020F0302020204030204" pitchFamily="34" charset="0"/>
                        <a:ea typeface="SimSun" panose="02010600030101010101" pitchFamily="2" charset="-122"/>
                        <a:cs typeface="Times New Roman" panose="02020603050405020304" pitchFamily="18" charset="0"/>
                      </a:endParaRPr>
                    </a:p>
                  </a:txBody>
                  <a:tcPr marL="68580" marR="68580" marT="72000" marB="0">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lnSpc>
                          <a:spcPts val="1400"/>
                        </a:lnSpc>
                        <a:spcBef>
                          <a:spcPts val="600"/>
                        </a:spcBef>
                        <a:spcAft>
                          <a:spcPts val="400"/>
                        </a:spcAft>
                      </a:pPr>
                      <a:endParaRPr lang="en-AU" sz="1100" b="0" i="0" kern="1200">
                        <a:solidFill>
                          <a:schemeClr val="tx1"/>
                        </a:solidFill>
                        <a:effectLst/>
                        <a:latin typeface="+mn-lt"/>
                        <a:ea typeface="+mn-ea"/>
                        <a:cs typeface="+mn-cs"/>
                      </a:endParaRPr>
                    </a:p>
                  </a:txBody>
                  <a:tcPr marL="68580" marR="68580" marT="72000" marB="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3435655"/>
                  </a:ext>
                </a:extLst>
              </a:tr>
            </a:tbl>
          </a:graphicData>
        </a:graphic>
      </p:graphicFrame>
      <p:sp>
        <p:nvSpPr>
          <p:cNvPr id="2" name="Title 5">
            <a:extLst>
              <a:ext uri="{FF2B5EF4-FFF2-40B4-BE49-F238E27FC236}">
                <a16:creationId xmlns:a16="http://schemas.microsoft.com/office/drawing/2014/main" id="{B68A8F7D-19AA-AFCA-0C61-0880AA8FBF5D}"/>
              </a:ext>
            </a:extLst>
          </p:cNvPr>
          <p:cNvSpPr>
            <a:spLocks noGrp="1"/>
          </p:cNvSpPr>
          <p:nvPr>
            <p:ph type="title"/>
          </p:nvPr>
        </p:nvSpPr>
        <p:spPr>
          <a:xfrm>
            <a:off x="446881" y="335295"/>
            <a:ext cx="6900863" cy="504000"/>
          </a:xfrm>
        </p:spPr>
        <p:txBody>
          <a:bodyPr>
            <a:noAutofit/>
          </a:bodyPr>
          <a:lstStyle/>
          <a:p>
            <a:r>
              <a:rPr lang="en-AU" sz="2800">
                <a:latin typeface="+mj-lt"/>
              </a:rPr>
              <a:t>1. </a:t>
            </a:r>
            <a:r>
              <a:rPr lang="en-AU" sz="2800"/>
              <a:t>Statement of commitment</a:t>
            </a:r>
          </a:p>
        </p:txBody>
      </p:sp>
      <p:sp>
        <p:nvSpPr>
          <p:cNvPr id="5" name="Slide Number Placeholder 4">
            <a:extLst>
              <a:ext uri="{FF2B5EF4-FFF2-40B4-BE49-F238E27FC236}">
                <a16:creationId xmlns:a16="http://schemas.microsoft.com/office/drawing/2014/main" id="{DDD719EF-F806-A8F7-4DA6-8FF4B27E1493}"/>
              </a:ext>
            </a:extLst>
          </p:cNvPr>
          <p:cNvSpPr>
            <a:spLocks noGrp="1"/>
          </p:cNvSpPr>
          <p:nvPr>
            <p:ph type="sldNum" sz="quarter" idx="12"/>
          </p:nvPr>
        </p:nvSpPr>
        <p:spPr/>
        <p:txBody>
          <a:bodyPr/>
          <a:lstStyle/>
          <a:p>
            <a:fld id="{7E443CD1-5791-4D26-8C69-14AAA2881EA1}" type="slidenum">
              <a:rPr lang="en-GB" noProof="0" smtClean="0"/>
              <a:pPr/>
              <a:t>8</a:t>
            </a:fld>
            <a:endParaRPr lang="en-GB" noProof="0"/>
          </a:p>
        </p:txBody>
      </p:sp>
      <p:sp>
        <p:nvSpPr>
          <p:cNvPr id="22" name="TextBox 21">
            <a:extLst>
              <a:ext uri="{FF2B5EF4-FFF2-40B4-BE49-F238E27FC236}">
                <a16:creationId xmlns:a16="http://schemas.microsoft.com/office/drawing/2014/main" id="{12BA7DAA-C32F-A0AC-5521-ECF117785131}"/>
              </a:ext>
            </a:extLst>
          </p:cNvPr>
          <p:cNvSpPr txBox="1"/>
          <p:nvPr/>
        </p:nvSpPr>
        <p:spPr>
          <a:xfrm>
            <a:off x="2120800" y="1377464"/>
            <a:ext cx="8056234" cy="171907"/>
          </a:xfrm>
          <a:prstGeom prst="rect">
            <a:avLst/>
          </a:prstGeom>
          <a:noFill/>
        </p:spPr>
        <p:txBody>
          <a:bodyPr wrap="square" lIns="0" tIns="0" rIns="0" bIns="0" rtlCol="0">
            <a:spAutoFit/>
          </a:bodyPr>
          <a:lstStyle/>
          <a:p>
            <a:pPr>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US" sz="1100" b="0" i="1">
                <a:solidFill>
                  <a:schemeClr val="accent2">
                    <a:lumMod val="60000"/>
                    <a:lumOff val="40000"/>
                  </a:schemeClr>
                </a:solidFill>
                <a:effectLst/>
              </a:rPr>
              <a:t>This is your ANZSIC industry class or industry division, as listed in the </a:t>
            </a:r>
            <a:r>
              <a:rPr lang="en-US" sz="1100" b="1" i="1">
                <a:solidFill>
                  <a:schemeClr val="accent2">
                    <a:lumMod val="60000"/>
                    <a:lumOff val="40000"/>
                  </a:schemeClr>
                </a:solidFill>
                <a:effectLst/>
              </a:rPr>
              <a:t>WGEA Reporting Industry Benchmark Report</a:t>
            </a:r>
            <a:r>
              <a:rPr lang="en-US" sz="1100" b="0" i="1">
                <a:solidFill>
                  <a:schemeClr val="accent2">
                    <a:lumMod val="60000"/>
                    <a:lumOff val="40000"/>
                  </a:schemeClr>
                </a:solidFill>
                <a:effectLst/>
              </a:rPr>
              <a:t>. </a:t>
            </a:r>
            <a:endParaRPr lang="en-AU" sz="1100" b="0" i="1">
              <a:solidFill>
                <a:schemeClr val="accent2">
                  <a:lumMod val="60000"/>
                  <a:lumOff val="40000"/>
                </a:schemeClr>
              </a:solidFill>
              <a:effectLst/>
              <a:latin typeface="+mn-lt"/>
              <a:ea typeface="SimSun" panose="02010600030101010101" pitchFamily="2" charset="-122"/>
              <a:cs typeface="Times New Roman" panose="02020603050405020304" pitchFamily="18" charset="0"/>
            </a:endParaRPr>
          </a:p>
        </p:txBody>
      </p:sp>
      <p:sp>
        <p:nvSpPr>
          <p:cNvPr id="30" name="TextBox 29">
            <a:extLst>
              <a:ext uri="{FF2B5EF4-FFF2-40B4-BE49-F238E27FC236}">
                <a16:creationId xmlns:a16="http://schemas.microsoft.com/office/drawing/2014/main" id="{AB51102E-6BCA-D53F-8A4D-4255566855C0}"/>
              </a:ext>
            </a:extLst>
          </p:cNvPr>
          <p:cNvSpPr txBox="1"/>
          <p:nvPr/>
        </p:nvSpPr>
        <p:spPr>
          <a:xfrm>
            <a:off x="2110794" y="1781063"/>
            <a:ext cx="7889280" cy="1197828"/>
          </a:xfrm>
          <a:prstGeom prst="rect">
            <a:avLst/>
          </a:prstGeom>
          <a:noFill/>
        </p:spPr>
        <p:txBody>
          <a:bodyPr wrap="square" lIns="0" tIns="0" rIns="0" bIns="0" rtlCol="0">
            <a:spAutoFit/>
          </a:bodyPr>
          <a:lstStyle/>
          <a:p>
            <a:pPr>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i="1">
                <a:solidFill>
                  <a:schemeClr val="accent2">
                    <a:lumMod val="60000"/>
                    <a:lumOff val="40000"/>
                  </a:schemeClr>
                </a:solidFill>
                <a:latin typeface="+mj-lt"/>
              </a:rPr>
              <a:t>P</a:t>
            </a:r>
            <a:r>
              <a:rPr lang="en-GB" sz="1100" i="1">
                <a:solidFill>
                  <a:schemeClr val="accent2">
                    <a:lumMod val="60000"/>
                    <a:lumOff val="40000"/>
                  </a:schemeClr>
                </a:solidFill>
                <a:effectLst/>
              </a:rPr>
              <a:t>rovide contextual information such as type, structure, whether it is traditionally male-dominated  and other relevant details. If the statement is for a single employer, organisation size is </a:t>
            </a:r>
            <a:r>
              <a:rPr lang="en-GB" sz="1100" b="0" i="1">
                <a:solidFill>
                  <a:schemeClr val="accent2">
                    <a:lumMod val="60000"/>
                    <a:lumOff val="40000"/>
                  </a:schemeClr>
                </a:solidFill>
                <a:effectLst/>
              </a:rPr>
              <a:t>listed as ‘employee range’ in the employer level </a:t>
            </a:r>
            <a:r>
              <a:rPr lang="en-US" sz="1100" i="1">
                <a:solidFill>
                  <a:schemeClr val="accent2">
                    <a:lumMod val="60000"/>
                    <a:lumOff val="40000"/>
                  </a:schemeClr>
                </a:solidFill>
                <a:effectLst/>
              </a:rPr>
              <a:t>WGEA Reporting Industry Benchmark Report. If the statement is for a  Corporate Group,</a:t>
            </a:r>
            <a:r>
              <a:rPr lang="en-US" sz="1100" i="1">
                <a:solidFill>
                  <a:schemeClr val="accent2">
                    <a:lumMod val="60000"/>
                    <a:lumOff val="40000"/>
                  </a:schemeClr>
                </a:solidFill>
              </a:rPr>
              <a:t> you can</a:t>
            </a:r>
            <a:r>
              <a:rPr lang="en-US" sz="1100" i="1">
                <a:solidFill>
                  <a:schemeClr val="accent2">
                    <a:lumMod val="60000"/>
                    <a:lumOff val="40000"/>
                  </a:schemeClr>
                </a:solidFill>
                <a:effectLst/>
              </a:rPr>
              <a:t> include the number of employers in the group and the overall employee size as listed in the WGEA Reporting: Corporate Group Executive Summary.</a:t>
            </a:r>
          </a:p>
          <a:p>
            <a:pPr>
              <a:lnSpc>
                <a:spcPts val="1400"/>
              </a:lnSpc>
              <a:spcBef>
                <a:spcPts val="600"/>
              </a:spcBef>
              <a:spcAft>
                <a:spcPts val="400"/>
              </a:spcAft>
            </a:pPr>
            <a:r>
              <a:rPr lang="en-US" sz="1100" i="1">
                <a:solidFill>
                  <a:schemeClr val="accent2">
                    <a:lumMod val="60000"/>
                    <a:lumOff val="40000"/>
                  </a:schemeClr>
                </a:solidFill>
              </a:rPr>
              <a:t>Note that the scope of reporting has changed to include remuneration for CEO or equivalent, Heads of Business and casually employed managers, meaning direct comparisons between gender pay gaps reported in Feb 2024 and Feb 2025 are not possible.</a:t>
            </a:r>
          </a:p>
        </p:txBody>
      </p:sp>
      <p:sp>
        <p:nvSpPr>
          <p:cNvPr id="32" name="TextBox 31">
            <a:extLst>
              <a:ext uri="{FF2B5EF4-FFF2-40B4-BE49-F238E27FC236}">
                <a16:creationId xmlns:a16="http://schemas.microsoft.com/office/drawing/2014/main" id="{4A35FE2A-1B7D-CD53-2B8D-8B0A9B1EC768}"/>
              </a:ext>
            </a:extLst>
          </p:cNvPr>
          <p:cNvSpPr txBox="1"/>
          <p:nvPr/>
        </p:nvSpPr>
        <p:spPr>
          <a:xfrm>
            <a:off x="2099527" y="3256123"/>
            <a:ext cx="7889280" cy="710516"/>
          </a:xfrm>
          <a:prstGeom prst="rect">
            <a:avLst/>
          </a:prstGeom>
          <a:noFill/>
        </p:spPr>
        <p:txBody>
          <a:bodyPr wrap="square" lIns="0" tIns="0" rIns="0" bIns="0" rtlCol="0">
            <a:spAutoFit/>
          </a:bodyPr>
          <a:lstStyle/>
          <a:p>
            <a:pPr algn="just">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b="0" i="1" kern="1200">
                <a:solidFill>
                  <a:schemeClr val="accent2">
                    <a:lumMod val="60000"/>
                    <a:lumOff val="40000"/>
                  </a:schemeClr>
                </a:solidFill>
                <a:effectLst/>
                <a:latin typeface="+mn-lt"/>
                <a:ea typeface="+mn-ea"/>
                <a:cs typeface="+mn-cs"/>
              </a:rPr>
              <a:t>Articulate why closing the gender pay gaps is important for your organisation’s gender equality, commercial and cultural goals.</a:t>
            </a:r>
            <a:r>
              <a:rPr lang="en-AU" sz="1100" b="0" i="1" kern="1200">
                <a:solidFill>
                  <a:schemeClr val="accent2">
                    <a:lumMod val="60000"/>
                    <a:lumOff val="40000"/>
                  </a:schemeClr>
                </a:solidFill>
                <a:effectLst/>
                <a:latin typeface="+mn-lt"/>
                <a:ea typeface="+mn-ea"/>
                <a:cs typeface="+mn-cs"/>
              </a:rPr>
              <a:t> </a:t>
            </a:r>
            <a:r>
              <a:rPr lang="en-GB" sz="1100" b="0" i="1" kern="1200">
                <a:solidFill>
                  <a:schemeClr val="accent2">
                    <a:lumMod val="60000"/>
                    <a:lumOff val="40000"/>
                  </a:schemeClr>
                </a:solidFill>
                <a:effectLst/>
                <a:latin typeface="+mn-lt"/>
                <a:ea typeface="+mn-ea"/>
                <a:cs typeface="+mn-cs"/>
              </a:rPr>
              <a:t>For example: “We </a:t>
            </a:r>
            <a:r>
              <a:rPr lang="en-GB" sz="1100" i="1">
                <a:solidFill>
                  <a:schemeClr val="accent2">
                    <a:lumMod val="60000"/>
                    <a:lumOff val="40000"/>
                  </a:schemeClr>
                </a:solidFill>
              </a:rPr>
              <a:t>are committed to achieving</a:t>
            </a:r>
            <a:r>
              <a:rPr lang="en-GB" sz="1100" b="0" i="1" kern="1200">
                <a:solidFill>
                  <a:schemeClr val="accent2">
                    <a:lumMod val="60000"/>
                    <a:lumOff val="40000"/>
                  </a:schemeClr>
                </a:solidFill>
                <a:effectLst/>
                <a:latin typeface="+mn-lt"/>
                <a:ea typeface="+mn-ea"/>
                <a:cs typeface="+mn-cs"/>
              </a:rPr>
              <a:t> gender equality and have a significant role to play. Half a trillion dollars will be invested in our sector over the next decade. We want to tap into all the available talent to achieve our goals and ensure that women can equally access and benefit from this significant economic opportunity.” </a:t>
            </a:r>
            <a:endParaRPr lang="en-AU" sz="1100" b="0" i="1" kern="1200">
              <a:solidFill>
                <a:schemeClr val="accent2">
                  <a:lumMod val="60000"/>
                  <a:lumOff val="40000"/>
                </a:schemeClr>
              </a:solidFill>
              <a:effectLst/>
              <a:latin typeface="+mn-lt"/>
              <a:ea typeface="+mn-ea"/>
              <a:cs typeface="+mn-cs"/>
            </a:endParaRPr>
          </a:p>
        </p:txBody>
      </p:sp>
      <p:sp>
        <p:nvSpPr>
          <p:cNvPr id="33" name="TextBox 32">
            <a:extLst>
              <a:ext uri="{FF2B5EF4-FFF2-40B4-BE49-F238E27FC236}">
                <a16:creationId xmlns:a16="http://schemas.microsoft.com/office/drawing/2014/main" id="{D8EC0FE0-F7CC-4836-98F4-AF58EDC2A6C9}"/>
              </a:ext>
            </a:extLst>
          </p:cNvPr>
          <p:cNvSpPr txBox="1"/>
          <p:nvPr/>
        </p:nvSpPr>
        <p:spPr>
          <a:xfrm>
            <a:off x="2098718" y="4654495"/>
            <a:ext cx="7890089" cy="530979"/>
          </a:xfrm>
          <a:prstGeom prst="rect">
            <a:avLst/>
          </a:prstGeom>
          <a:noFill/>
        </p:spPr>
        <p:txBody>
          <a:bodyPr wrap="square" lIns="0" tIns="0" rIns="0" bIns="0" rtlCol="0">
            <a:spAutoFit/>
          </a:bodyPr>
          <a:lstStyle/>
          <a:p>
            <a:pPr algn="just">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i="1">
                <a:solidFill>
                  <a:schemeClr val="accent2">
                    <a:lumMod val="60000"/>
                    <a:lumOff val="40000"/>
                  </a:schemeClr>
                </a:solidFill>
              </a:rPr>
              <a:t>Describe your organisational commitment to gender equality and closing gender pay gaps, including internal or public targets and specific areas of focus (e.g. getting women into leadership, specific roles or occupations where they may be under-represented.) and action taken over the reporting period. </a:t>
            </a:r>
            <a:endParaRPr lang="en-AU" sz="1100" i="1">
              <a:solidFill>
                <a:schemeClr val="accent2">
                  <a:lumMod val="60000"/>
                  <a:lumOff val="40000"/>
                </a:schemeClr>
              </a:solidFill>
            </a:endParaRPr>
          </a:p>
        </p:txBody>
      </p:sp>
      <p:sp>
        <p:nvSpPr>
          <p:cNvPr id="34" name="TextBox 33">
            <a:extLst>
              <a:ext uri="{FF2B5EF4-FFF2-40B4-BE49-F238E27FC236}">
                <a16:creationId xmlns:a16="http://schemas.microsoft.com/office/drawing/2014/main" id="{46A8EF66-A7A5-9626-D7B3-535E59F3C553}"/>
              </a:ext>
            </a:extLst>
          </p:cNvPr>
          <p:cNvSpPr txBox="1"/>
          <p:nvPr/>
        </p:nvSpPr>
        <p:spPr>
          <a:xfrm>
            <a:off x="2098718" y="5452800"/>
            <a:ext cx="7890089" cy="530979"/>
          </a:xfrm>
          <a:prstGeom prst="rect">
            <a:avLst/>
          </a:prstGeom>
          <a:noFill/>
        </p:spPr>
        <p:txBody>
          <a:bodyPr wrap="square" lIns="0" tIns="0" rIns="0" bIns="0" rtlCol="0">
            <a:spAutoFit/>
          </a:bodyPr>
          <a:lstStyle/>
          <a:p>
            <a:pPr algn="just">
              <a:lnSpc>
                <a:spcPts val="1400"/>
              </a:lnSpc>
              <a:spcBef>
                <a:spcPts val="600"/>
              </a:spcBef>
              <a:spcAft>
                <a:spcPts val="400"/>
              </a:spcAft>
            </a:pPr>
            <a:r>
              <a:rPr lang="en-GB" sz="1100" b="1" i="1">
                <a:solidFill>
                  <a:schemeClr val="accent2">
                    <a:lumMod val="60000"/>
                    <a:lumOff val="40000"/>
                  </a:schemeClr>
                </a:solidFill>
                <a:effectLst/>
                <a:latin typeface="+mj-lt"/>
              </a:rPr>
              <a:t>Guidance note: </a:t>
            </a:r>
            <a:r>
              <a:rPr lang="en-GB" sz="1100" i="1">
                <a:solidFill>
                  <a:schemeClr val="accent2">
                    <a:lumMod val="60000"/>
                    <a:lumOff val="40000"/>
                  </a:schemeClr>
                </a:solidFill>
              </a:rPr>
              <a:t>Summarise key data points, themes and drivers of your gender pay gaps, including the overall pay gap percentage and any significant patterns or trends identified (e.g. like-for-like pa, occupational segregation, hierarchical segregation, industry segregation, gender bias).</a:t>
            </a:r>
            <a:endParaRPr lang="en-AU" sz="1100" i="1">
              <a:solidFill>
                <a:schemeClr val="accent2">
                  <a:lumMod val="60000"/>
                  <a:lumOff val="40000"/>
                </a:schemeClr>
              </a:solidFill>
            </a:endParaRPr>
          </a:p>
        </p:txBody>
      </p:sp>
      <p:grpSp>
        <p:nvGrpSpPr>
          <p:cNvPr id="35" name="Group 34">
            <a:extLst>
              <a:ext uri="{FF2B5EF4-FFF2-40B4-BE49-F238E27FC236}">
                <a16:creationId xmlns:a16="http://schemas.microsoft.com/office/drawing/2014/main" id="{A3F4D09A-FEAF-CD60-3923-D67E8EB7E9B0}"/>
              </a:ext>
            </a:extLst>
          </p:cNvPr>
          <p:cNvGrpSpPr/>
          <p:nvPr/>
        </p:nvGrpSpPr>
        <p:grpSpPr>
          <a:xfrm>
            <a:off x="7552456" y="436952"/>
            <a:ext cx="2687713" cy="300685"/>
            <a:chOff x="7516629" y="279077"/>
            <a:chExt cx="2687713" cy="300685"/>
          </a:xfrm>
        </p:grpSpPr>
        <p:grpSp>
          <p:nvGrpSpPr>
            <p:cNvPr id="36" name="Group 35">
              <a:extLst>
                <a:ext uri="{FF2B5EF4-FFF2-40B4-BE49-F238E27FC236}">
                  <a16:creationId xmlns:a16="http://schemas.microsoft.com/office/drawing/2014/main" id="{AE158086-A02D-AFFD-02BC-BDE310F9A43B}"/>
                </a:ext>
              </a:extLst>
            </p:cNvPr>
            <p:cNvGrpSpPr/>
            <p:nvPr/>
          </p:nvGrpSpPr>
          <p:grpSpPr>
            <a:xfrm>
              <a:off x="9511452" y="279077"/>
              <a:ext cx="293922" cy="300685"/>
              <a:chOff x="9511452" y="279077"/>
              <a:chExt cx="293922" cy="300685"/>
            </a:xfrm>
          </p:grpSpPr>
          <p:sp>
            <p:nvSpPr>
              <p:cNvPr id="55" name="Rounded Rectangle 54">
                <a:extLst>
                  <a:ext uri="{FF2B5EF4-FFF2-40B4-BE49-F238E27FC236}">
                    <a16:creationId xmlns:a16="http://schemas.microsoft.com/office/drawing/2014/main" id="{1CAB6127-94E9-A63B-EFD3-92C2632ADED4}"/>
                  </a:ext>
                </a:extLst>
              </p:cNvPr>
              <p:cNvSpPr>
                <a:spLocks noChangeAspect="1"/>
              </p:cNvSpPr>
              <p:nvPr/>
            </p:nvSpPr>
            <p:spPr>
              <a:xfrm rot="18824547">
                <a:off x="9508070"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6" name="Picture 55" descr="A black and grey logo&#10;&#10;Description automatically generated with medium confidence">
                <a:extLst>
                  <a:ext uri="{FF2B5EF4-FFF2-40B4-BE49-F238E27FC236}">
                    <a16:creationId xmlns:a16="http://schemas.microsoft.com/office/drawing/2014/main" id="{7B539D01-475B-CE1F-7D9F-7B7E25C1D631}"/>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a:off x="9555643" y="316020"/>
                <a:ext cx="205538" cy="226800"/>
              </a:xfrm>
              <a:prstGeom prst="rect">
                <a:avLst/>
              </a:prstGeom>
            </p:spPr>
          </p:pic>
        </p:grpSp>
        <p:grpSp>
          <p:nvGrpSpPr>
            <p:cNvPr id="37" name="Group 36">
              <a:extLst>
                <a:ext uri="{FF2B5EF4-FFF2-40B4-BE49-F238E27FC236}">
                  <a16:creationId xmlns:a16="http://schemas.microsoft.com/office/drawing/2014/main" id="{2797506A-1755-CF24-207D-3AF1E1C02522}"/>
                </a:ext>
              </a:extLst>
            </p:cNvPr>
            <p:cNvGrpSpPr/>
            <p:nvPr/>
          </p:nvGrpSpPr>
          <p:grpSpPr>
            <a:xfrm>
              <a:off x="7915593" y="279077"/>
              <a:ext cx="293922" cy="300685"/>
              <a:chOff x="7915593" y="279077"/>
              <a:chExt cx="293922" cy="300685"/>
            </a:xfrm>
          </p:grpSpPr>
          <p:sp>
            <p:nvSpPr>
              <p:cNvPr id="53" name="Rounded Rectangle 52">
                <a:extLst>
                  <a:ext uri="{FF2B5EF4-FFF2-40B4-BE49-F238E27FC236}">
                    <a16:creationId xmlns:a16="http://schemas.microsoft.com/office/drawing/2014/main" id="{C2EE7FCB-BC5A-84A1-CCF8-59CE31F767D8}"/>
                  </a:ext>
                </a:extLst>
              </p:cNvPr>
              <p:cNvSpPr>
                <a:spLocks noChangeAspect="1"/>
              </p:cNvSpPr>
              <p:nvPr/>
            </p:nvSpPr>
            <p:spPr>
              <a:xfrm rot="18824547">
                <a:off x="791221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4" name="Picture 53" descr="A logo of a gear with a arrow&#10;&#10;Description automatically generated">
                <a:extLst>
                  <a:ext uri="{FF2B5EF4-FFF2-40B4-BE49-F238E27FC236}">
                    <a16:creationId xmlns:a16="http://schemas.microsoft.com/office/drawing/2014/main" id="{86D12262-80F5-EC86-4530-93BBACA358A9}"/>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7959069" y="322103"/>
                <a:ext cx="206968" cy="214634"/>
              </a:xfrm>
              <a:prstGeom prst="rect">
                <a:avLst/>
              </a:prstGeom>
            </p:spPr>
          </p:pic>
        </p:grpSp>
        <p:grpSp>
          <p:nvGrpSpPr>
            <p:cNvPr id="38" name="Group 37">
              <a:extLst>
                <a:ext uri="{FF2B5EF4-FFF2-40B4-BE49-F238E27FC236}">
                  <a16:creationId xmlns:a16="http://schemas.microsoft.com/office/drawing/2014/main" id="{CB1C17FC-BB97-3D81-4D96-86D06A95716F}"/>
                </a:ext>
              </a:extLst>
            </p:cNvPr>
            <p:cNvGrpSpPr/>
            <p:nvPr/>
          </p:nvGrpSpPr>
          <p:grpSpPr>
            <a:xfrm>
              <a:off x="7516629" y="279077"/>
              <a:ext cx="293922" cy="300685"/>
              <a:chOff x="7516629" y="279077"/>
              <a:chExt cx="293922" cy="300685"/>
            </a:xfrm>
          </p:grpSpPr>
          <p:sp>
            <p:nvSpPr>
              <p:cNvPr id="51" name="Rounded Rectangle 50">
                <a:extLst>
                  <a:ext uri="{FF2B5EF4-FFF2-40B4-BE49-F238E27FC236}">
                    <a16:creationId xmlns:a16="http://schemas.microsoft.com/office/drawing/2014/main" id="{C55AD999-D074-EAC5-D3B3-9146133B38BD}"/>
                  </a:ext>
                </a:extLst>
              </p:cNvPr>
              <p:cNvSpPr>
                <a:spLocks noChangeAspect="1"/>
              </p:cNvSpPr>
              <p:nvPr/>
            </p:nvSpPr>
            <p:spPr>
              <a:xfrm rot="18824547">
                <a:off x="7513247" y="282459"/>
                <a:ext cx="300685" cy="293922"/>
              </a:xfrm>
              <a:prstGeom prst="roundRect">
                <a:avLst/>
              </a:prstGeom>
              <a:ln>
                <a:noFill/>
              </a:ln>
              <a:effectLst>
                <a:outerShdw blurRad="70289" dist="60653" dir="5400000" sx="105148" sy="105148" algn="ctr" rotWithShape="0">
                  <a:schemeClr val="bg2">
                    <a:lumMod val="90000"/>
                  </a:scheme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2" name="Picture 51" descr="A hand with a shield and a check mark in the middle&#10;&#10;Description automatically generated">
                <a:extLst>
                  <a:ext uri="{FF2B5EF4-FFF2-40B4-BE49-F238E27FC236}">
                    <a16:creationId xmlns:a16="http://schemas.microsoft.com/office/drawing/2014/main" id="{5BFF3659-6222-F73C-AF25-1C82F6B65C09}"/>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560105" y="325936"/>
                <a:ext cx="206968" cy="206968"/>
              </a:xfrm>
              <a:prstGeom prst="rect">
                <a:avLst/>
              </a:prstGeom>
            </p:spPr>
          </p:pic>
        </p:grpSp>
        <p:grpSp>
          <p:nvGrpSpPr>
            <p:cNvPr id="39" name="Group 38">
              <a:extLst>
                <a:ext uri="{FF2B5EF4-FFF2-40B4-BE49-F238E27FC236}">
                  <a16:creationId xmlns:a16="http://schemas.microsoft.com/office/drawing/2014/main" id="{8EDCE13E-30A7-88C3-87E6-D08D1DA70D35}"/>
                </a:ext>
              </a:extLst>
            </p:cNvPr>
            <p:cNvGrpSpPr/>
            <p:nvPr/>
          </p:nvGrpSpPr>
          <p:grpSpPr>
            <a:xfrm>
              <a:off x="8314559" y="279077"/>
              <a:ext cx="293922" cy="300685"/>
              <a:chOff x="8314559" y="279077"/>
              <a:chExt cx="293922" cy="300685"/>
            </a:xfrm>
          </p:grpSpPr>
          <p:sp>
            <p:nvSpPr>
              <p:cNvPr id="49" name="Rounded Rectangle 48">
                <a:extLst>
                  <a:ext uri="{FF2B5EF4-FFF2-40B4-BE49-F238E27FC236}">
                    <a16:creationId xmlns:a16="http://schemas.microsoft.com/office/drawing/2014/main" id="{DB5A75AF-98A6-11EE-E99C-68A8E7F0385A}"/>
                  </a:ext>
                </a:extLst>
              </p:cNvPr>
              <p:cNvSpPr>
                <a:spLocks noChangeAspect="1"/>
              </p:cNvSpPr>
              <p:nvPr/>
            </p:nvSpPr>
            <p:spPr>
              <a:xfrm rot="18824547">
                <a:off x="8311177"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50" name="Picture 49" descr="A graph with arrows and arrows in a circle&#10;&#10;Description automatically generated">
                <a:extLst>
                  <a:ext uri="{FF2B5EF4-FFF2-40B4-BE49-F238E27FC236}">
                    <a16:creationId xmlns:a16="http://schemas.microsoft.com/office/drawing/2014/main" id="{0E46E74B-5EDD-7A2D-852C-E2370DB40B82}"/>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8346096" y="321444"/>
                <a:ext cx="230847" cy="215953"/>
              </a:xfrm>
              <a:prstGeom prst="rect">
                <a:avLst/>
              </a:prstGeom>
            </p:spPr>
          </p:pic>
        </p:grpSp>
        <p:grpSp>
          <p:nvGrpSpPr>
            <p:cNvPr id="40" name="Group 39">
              <a:extLst>
                <a:ext uri="{FF2B5EF4-FFF2-40B4-BE49-F238E27FC236}">
                  <a16:creationId xmlns:a16="http://schemas.microsoft.com/office/drawing/2014/main" id="{6ECC55DD-3B5A-CE5E-4B91-CE266285DD35}"/>
                </a:ext>
              </a:extLst>
            </p:cNvPr>
            <p:cNvGrpSpPr/>
            <p:nvPr/>
          </p:nvGrpSpPr>
          <p:grpSpPr>
            <a:xfrm>
              <a:off x="9112487" y="279077"/>
              <a:ext cx="293922" cy="300685"/>
              <a:chOff x="9112487" y="279077"/>
              <a:chExt cx="293922" cy="300685"/>
            </a:xfrm>
          </p:grpSpPr>
          <p:sp>
            <p:nvSpPr>
              <p:cNvPr id="47" name="Rounded Rectangle 46">
                <a:extLst>
                  <a:ext uri="{FF2B5EF4-FFF2-40B4-BE49-F238E27FC236}">
                    <a16:creationId xmlns:a16="http://schemas.microsoft.com/office/drawing/2014/main" id="{545B48E5-5754-F804-535F-6FF428660C01}"/>
                  </a:ext>
                </a:extLst>
              </p:cNvPr>
              <p:cNvSpPr>
                <a:spLocks noChangeAspect="1"/>
              </p:cNvSpPr>
              <p:nvPr/>
            </p:nvSpPr>
            <p:spPr>
              <a:xfrm rot="18824547">
                <a:off x="9109105"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8" name="Picture 47" descr="A logo with arrows in a circle&#10;&#10;Description automatically generated">
                <a:extLst>
                  <a:ext uri="{FF2B5EF4-FFF2-40B4-BE49-F238E27FC236}">
                    <a16:creationId xmlns:a16="http://schemas.microsoft.com/office/drawing/2014/main" id="{0E0799F2-CA11-D396-3538-BF4B87B029FE}"/>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tretch>
                <a:fillRect/>
              </a:stretch>
            </p:blipFill>
            <p:spPr>
              <a:xfrm>
                <a:off x="9155047" y="325020"/>
                <a:ext cx="208800" cy="208800"/>
              </a:xfrm>
              <a:prstGeom prst="rect">
                <a:avLst/>
              </a:prstGeom>
            </p:spPr>
          </p:pic>
        </p:grpSp>
        <p:grpSp>
          <p:nvGrpSpPr>
            <p:cNvPr id="41" name="Group 40">
              <a:extLst>
                <a:ext uri="{FF2B5EF4-FFF2-40B4-BE49-F238E27FC236}">
                  <a16:creationId xmlns:a16="http://schemas.microsoft.com/office/drawing/2014/main" id="{9EF8E5E5-DE57-69B8-2CE6-91FC175A4CB7}"/>
                </a:ext>
              </a:extLst>
            </p:cNvPr>
            <p:cNvGrpSpPr/>
            <p:nvPr/>
          </p:nvGrpSpPr>
          <p:grpSpPr>
            <a:xfrm>
              <a:off x="9910420" y="279077"/>
              <a:ext cx="293922" cy="300685"/>
              <a:chOff x="9910420" y="279077"/>
              <a:chExt cx="293922" cy="300685"/>
            </a:xfrm>
          </p:grpSpPr>
          <p:sp>
            <p:nvSpPr>
              <p:cNvPr id="45" name="Rounded Rectangle 44">
                <a:extLst>
                  <a:ext uri="{FF2B5EF4-FFF2-40B4-BE49-F238E27FC236}">
                    <a16:creationId xmlns:a16="http://schemas.microsoft.com/office/drawing/2014/main" id="{149955ED-3C41-E652-78E2-94AB1A79F349}"/>
                  </a:ext>
                </a:extLst>
              </p:cNvPr>
              <p:cNvSpPr>
                <a:spLocks noChangeAspect="1"/>
              </p:cNvSpPr>
              <p:nvPr/>
            </p:nvSpPr>
            <p:spPr>
              <a:xfrm rot="18824547">
                <a:off x="9907038"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6" name="Picture 45" descr="A circular object with dots&#10;&#10;Description automatically generated with medium confidence">
                <a:extLst>
                  <a:ext uri="{FF2B5EF4-FFF2-40B4-BE49-F238E27FC236}">
                    <a16:creationId xmlns:a16="http://schemas.microsoft.com/office/drawing/2014/main" id="{51EF19DE-2288-660E-A0DE-2C7A161DE385}"/>
                  </a:ext>
                </a:extLst>
              </p:cNvPr>
              <p:cNvPicPr>
                <a:picLocks noChangeAspect="1"/>
              </p:cNvPicPr>
              <p:nvPr/>
            </p:nvPicPr>
            <p:blipFill>
              <a:blip r:embed="rId9" cstate="print">
                <a:alphaModFix amt="70000"/>
                <a:extLst>
                  <a:ext uri="{28A0092B-C50C-407E-A947-70E740481C1C}">
                    <a14:useLocalDpi xmlns:a14="http://schemas.microsoft.com/office/drawing/2010/main" val="0"/>
                  </a:ext>
                </a:extLst>
              </a:blip>
              <a:stretch>
                <a:fillRect/>
              </a:stretch>
            </p:blipFill>
            <p:spPr>
              <a:xfrm>
                <a:off x="9952980" y="325020"/>
                <a:ext cx="208800" cy="208800"/>
              </a:xfrm>
              <a:prstGeom prst="rect">
                <a:avLst/>
              </a:prstGeom>
            </p:spPr>
          </p:pic>
        </p:grpSp>
        <p:grpSp>
          <p:nvGrpSpPr>
            <p:cNvPr id="42" name="Group 41">
              <a:extLst>
                <a:ext uri="{FF2B5EF4-FFF2-40B4-BE49-F238E27FC236}">
                  <a16:creationId xmlns:a16="http://schemas.microsoft.com/office/drawing/2014/main" id="{21AB8FDD-ED08-0BD1-C021-49E693224134}"/>
                </a:ext>
              </a:extLst>
            </p:cNvPr>
            <p:cNvGrpSpPr/>
            <p:nvPr/>
          </p:nvGrpSpPr>
          <p:grpSpPr>
            <a:xfrm>
              <a:off x="8713523" y="279077"/>
              <a:ext cx="293922" cy="300685"/>
              <a:chOff x="8713523" y="279077"/>
              <a:chExt cx="293922" cy="300685"/>
            </a:xfrm>
          </p:grpSpPr>
          <p:sp>
            <p:nvSpPr>
              <p:cNvPr id="43" name="Rounded Rectangle 42">
                <a:extLst>
                  <a:ext uri="{FF2B5EF4-FFF2-40B4-BE49-F238E27FC236}">
                    <a16:creationId xmlns:a16="http://schemas.microsoft.com/office/drawing/2014/main" id="{36378D9A-CB76-799D-07F6-2EE83F197724}"/>
                  </a:ext>
                </a:extLst>
              </p:cNvPr>
              <p:cNvSpPr>
                <a:spLocks noChangeAspect="1"/>
              </p:cNvSpPr>
              <p:nvPr/>
            </p:nvSpPr>
            <p:spPr>
              <a:xfrm rot="18824547">
                <a:off x="8710141" y="282459"/>
                <a:ext cx="300685" cy="293922"/>
              </a:xfrm>
              <a:prstGeom prst="roundRect">
                <a:avLst/>
              </a:prstGeom>
              <a:solidFill>
                <a:schemeClr val="accent2">
                  <a:alpha val="75124"/>
                </a:schemeClr>
              </a:solidFill>
              <a:ln w="3175">
                <a:gradFill flip="none" rotWithShape="1">
                  <a:gsLst>
                    <a:gs pos="0">
                      <a:schemeClr val="bg1"/>
                    </a:gs>
                    <a:gs pos="100000">
                      <a:schemeClr val="bg2">
                        <a:lumMod val="90000"/>
                      </a:schemeClr>
                    </a:gs>
                  </a:gsLst>
                  <a:lin ang="10800000" scaled="1"/>
                  <a:tileRect/>
                </a:gra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endParaRPr lang="en-US" sz="900" b="1"/>
              </a:p>
            </p:txBody>
          </p:sp>
          <p:pic>
            <p:nvPicPr>
              <p:cNvPr id="44" name="Picture 43">
                <a:extLst>
                  <a:ext uri="{FF2B5EF4-FFF2-40B4-BE49-F238E27FC236}">
                    <a16:creationId xmlns:a16="http://schemas.microsoft.com/office/drawing/2014/main" id="{63059DA6-7C4F-D76C-1943-B48677A578A2}"/>
                  </a:ext>
                </a:extLst>
              </p:cNvPr>
              <p:cNvPicPr>
                <a:picLocks noChangeAspect="1"/>
              </p:cNvPicPr>
              <p:nvPr/>
            </p:nvPicPr>
            <p:blipFill>
              <a:blip r:embed="rId10" cstate="print">
                <a:alphaModFix amt="70000"/>
                <a:extLst>
                  <a:ext uri="{28A0092B-C50C-407E-A947-70E740481C1C}">
                    <a14:useLocalDpi xmlns:a14="http://schemas.microsoft.com/office/drawing/2010/main" val="0"/>
                  </a:ext>
                </a:extLst>
              </a:blip>
              <a:srcRect/>
              <a:stretch/>
            </p:blipFill>
            <p:spPr>
              <a:xfrm>
                <a:off x="8748883" y="317820"/>
                <a:ext cx="223200" cy="223200"/>
              </a:xfrm>
              <a:prstGeom prst="rect">
                <a:avLst/>
              </a:prstGeom>
            </p:spPr>
          </p:pic>
        </p:grpSp>
      </p:grpSp>
      <p:sp>
        <p:nvSpPr>
          <p:cNvPr id="3" name="TextBox 2">
            <a:extLst>
              <a:ext uri="{FF2B5EF4-FFF2-40B4-BE49-F238E27FC236}">
                <a16:creationId xmlns:a16="http://schemas.microsoft.com/office/drawing/2014/main" id="{AF74451F-5ADC-7632-F411-AFA9E3A12F49}"/>
              </a:ext>
            </a:extLst>
          </p:cNvPr>
          <p:cNvSpPr txBox="1"/>
          <p:nvPr/>
        </p:nvSpPr>
        <p:spPr>
          <a:xfrm>
            <a:off x="5238500" y="6037164"/>
            <a:ext cx="4900615" cy="978991"/>
          </a:xfrm>
          <a:prstGeom prst="wedgeRoundRectCallout">
            <a:avLst>
              <a:gd name="adj1" fmla="val 56773"/>
              <a:gd name="adj2" fmla="val 46490"/>
              <a:gd name="adj3" fmla="val 16667"/>
            </a:avLst>
          </a:prstGeom>
          <a:ln w="9525" cap="rnd">
            <a:round/>
          </a:ln>
          <a:effectLst>
            <a:outerShdw blurRad="148753" dist="112919" dir="2700000" sx="100301" sy="100301" algn="tl" rotWithShape="0">
              <a:schemeClr val="accent2">
                <a:alpha val="40000"/>
              </a:schemeClr>
            </a:outerShdw>
          </a:effectLst>
        </p:spPr>
        <p:style>
          <a:lnRef idx="2">
            <a:schemeClr val="accent1"/>
          </a:lnRef>
          <a:fillRef idx="1">
            <a:schemeClr val="lt1"/>
          </a:fillRef>
          <a:effectRef idx="0">
            <a:schemeClr val="accent1"/>
          </a:effectRef>
          <a:fontRef idx="minor">
            <a:schemeClr val="dk1"/>
          </a:fontRef>
        </p:style>
        <p:txBody>
          <a:bodyPr wrap="square" lIns="0" tIns="0" rIns="0" bIns="0" rtlCol="0" anchor="ctr">
            <a:spAutoFit/>
          </a:bodyPr>
          <a:lstStyle>
            <a:defPPr>
              <a:defRPr lang="en-US"/>
            </a:defPPr>
            <a:lvl1pPr marL="180000">
              <a:spcBef>
                <a:spcPts val="600"/>
              </a:spcBef>
              <a:spcAft>
                <a:spcPts val="600"/>
              </a:spcAft>
              <a:defRPr sz="12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Bef>
                <a:spcPts val="0"/>
              </a:spcBef>
              <a:spcAft>
                <a:spcPts val="0"/>
              </a:spcAft>
            </a:pPr>
            <a:r>
              <a:rPr lang="en-GB" sz="1050" b="1">
                <a:solidFill>
                  <a:schemeClr val="accent1"/>
                </a:solidFill>
                <a:latin typeface="+mj-lt"/>
              </a:rPr>
              <a:t>Considerations:</a:t>
            </a:r>
          </a:p>
          <a:p>
            <a:pPr marL="179388" lvl="2" indent="-179388" defTabSz="986912" fontAlgn="t">
              <a:spcBef>
                <a:spcPts val="200"/>
              </a:spcBef>
              <a:spcAft>
                <a:spcPts val="200"/>
              </a:spcAft>
              <a:buClr>
                <a:schemeClr val="accent1"/>
              </a:buClr>
              <a:buSzPct val="100000"/>
              <a:buFont typeface="Wingdings 2" panose="05020102010507070707" pitchFamily="18" charset="2"/>
              <a:buChar char="®"/>
              <a:tabLst>
                <a:tab pos="171450" algn="l"/>
              </a:tabLst>
              <a:defRPr/>
            </a:pPr>
            <a:r>
              <a:rPr lang="en-GB" sz="1050">
                <a:solidFill>
                  <a:schemeClr val="accent4">
                    <a:lumMod val="50000"/>
                  </a:schemeClr>
                </a:solidFill>
              </a:rPr>
              <a:t>If your organisation reports as a Corporate Group, you can develop a statement for each ‘relevant employer’ or a single statement for the whole group. </a:t>
            </a:r>
          </a:p>
          <a:p>
            <a:pPr marL="179388" lvl="2" indent="-179388" defTabSz="986912" fontAlgn="t">
              <a:spcBef>
                <a:spcPts val="200"/>
              </a:spcBef>
              <a:spcAft>
                <a:spcPts val="200"/>
              </a:spcAft>
              <a:buClr>
                <a:schemeClr val="accent1"/>
              </a:buClr>
              <a:buSzPct val="100000"/>
              <a:buFont typeface="Wingdings 2" panose="05020102010507070707" pitchFamily="18" charset="2"/>
              <a:buChar char="®"/>
              <a:tabLst>
                <a:tab pos="171450" algn="l"/>
              </a:tabLst>
              <a:defRPr/>
            </a:pPr>
            <a:r>
              <a:rPr lang="en-GB" sz="1050">
                <a:solidFill>
                  <a:schemeClr val="accent4">
                    <a:lumMod val="50000"/>
                  </a:schemeClr>
                </a:solidFill>
              </a:rPr>
              <a:t>It is important to have clear messaging around commitments, why this matters for your organisation, and the priority focus areas for your organisation.</a:t>
            </a:r>
          </a:p>
        </p:txBody>
      </p:sp>
    </p:spTree>
    <p:extLst>
      <p:ext uri="{BB962C8B-B14F-4D97-AF65-F5344CB8AC3E}">
        <p14:creationId xmlns:p14="http://schemas.microsoft.com/office/powerpoint/2010/main" val="1264870662"/>
      </p:ext>
    </p:extLst>
  </p:cSld>
  <p:clrMapOvr>
    <a:masterClrMapping/>
  </p:clrMapOvr>
</p:sld>
</file>

<file path=ppt/theme/theme1.xml><?xml version="1.0" encoding="utf-8"?>
<a:theme xmlns:a="http://schemas.openxmlformats.org/drawingml/2006/main" name="CCC2023">
  <a:themeElements>
    <a:clrScheme name="CCI Colour Palette 2020">
      <a:dk1>
        <a:srgbClr val="000000"/>
      </a:dk1>
      <a:lt1>
        <a:srgbClr val="FFFFFF"/>
      </a:lt1>
      <a:dk2>
        <a:srgbClr val="626262"/>
      </a:dk2>
      <a:lt2>
        <a:srgbClr val="E6E8EA"/>
      </a:lt2>
      <a:accent1>
        <a:srgbClr val="F2612C"/>
      </a:accent1>
      <a:accent2>
        <a:srgbClr val="596C7B"/>
      </a:accent2>
      <a:accent3>
        <a:srgbClr val="F8B095"/>
      </a:accent3>
      <a:accent4>
        <a:srgbClr val="C5DCE2"/>
      </a:accent4>
      <a:accent5>
        <a:srgbClr val="734F77"/>
      </a:accent5>
      <a:accent6>
        <a:srgbClr val="B9A7BB"/>
      </a:accent6>
      <a:hlink>
        <a:srgbClr val="F2602C"/>
      </a:hlink>
      <a:folHlink>
        <a:srgbClr val="586C7B"/>
      </a:folHlink>
    </a:clrScheme>
    <a:fontScheme name="MC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smtClean="0"/>
        </a:defPPr>
      </a:lstStyle>
    </a:txDef>
  </a:objectDefaults>
  <a:extraClrSchemeLst/>
  <a:extLst>
    <a:ext uri="{05A4C25C-085E-4340-85A3-A5531E510DB2}">
      <thm15:themeFamily xmlns:thm15="http://schemas.microsoft.com/office/thememl/2012/main" name="CCC2023" id="{61C47FC7-133B-47F0-8F33-24F470D9ECFE}" vid="{8249411D-45E8-42FE-8A23-0F31B65D0C35}"/>
    </a:ext>
  </a:extLst>
</a:theme>
</file>

<file path=ppt/theme/theme2.xml><?xml version="1.0" encoding="utf-8"?>
<a:theme xmlns:a="http://schemas.openxmlformats.org/drawingml/2006/main" name="1_CCC2023">
  <a:themeElements>
    <a:clrScheme name="CCI Colour Palette 2020">
      <a:dk1>
        <a:srgbClr val="000000"/>
      </a:dk1>
      <a:lt1>
        <a:srgbClr val="FFFFFF"/>
      </a:lt1>
      <a:dk2>
        <a:srgbClr val="626262"/>
      </a:dk2>
      <a:lt2>
        <a:srgbClr val="E6E8EA"/>
      </a:lt2>
      <a:accent1>
        <a:srgbClr val="F2612C"/>
      </a:accent1>
      <a:accent2>
        <a:srgbClr val="596C7B"/>
      </a:accent2>
      <a:accent3>
        <a:srgbClr val="F8B095"/>
      </a:accent3>
      <a:accent4>
        <a:srgbClr val="C5DCE2"/>
      </a:accent4>
      <a:accent5>
        <a:srgbClr val="734F77"/>
      </a:accent5>
      <a:accent6>
        <a:srgbClr val="B9A7BB"/>
      </a:accent6>
      <a:hlink>
        <a:srgbClr val="F2602C"/>
      </a:hlink>
      <a:folHlink>
        <a:srgbClr val="586C7B"/>
      </a:folHlink>
    </a:clrScheme>
    <a:fontScheme name="MC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smtClean="0"/>
        </a:defPPr>
      </a:lstStyle>
    </a:txDef>
  </a:objectDefaults>
  <a:extraClrSchemeLst/>
  <a:extLst>
    <a:ext uri="{05A4C25C-085E-4340-85A3-A5531E510DB2}">
      <thm15:themeFamily xmlns:thm15="http://schemas.microsoft.com/office/thememl/2012/main" name="CCC2023" id="{61C47FC7-133B-47F0-8F33-24F470D9ECFE}" vid="{8249411D-45E8-42FE-8A23-0F31B65D0C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49BDD83F3CAA48B4E6A982EA2462B1" ma:contentTypeVersion="17" ma:contentTypeDescription="Create a new document." ma:contentTypeScope="" ma:versionID="9f142842f07c2fd929f4590591e51271">
  <xsd:schema xmlns:xsd="http://www.w3.org/2001/XMLSchema" xmlns:xs="http://www.w3.org/2001/XMLSchema" xmlns:p="http://schemas.microsoft.com/office/2006/metadata/properties" xmlns:ns2="8fba337c-0455-4c99-88dc-062ec5b6e433" xmlns:ns3="afe65642-bc26-499b-96bb-34b48a9efa41" targetNamespace="http://schemas.microsoft.com/office/2006/metadata/properties" ma:root="true" ma:fieldsID="20598ad5c40e34bbea98f285d2a166ad" ns2:_="" ns3:_="">
    <xsd:import namespace="8fba337c-0455-4c99-88dc-062ec5b6e433"/>
    <xsd:import namespace="afe65642-bc26-499b-96bb-34b48a9efa4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StrategyPillar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a337c-0455-4c99-88dc-062ec5b6e43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1692691-5501-4a99-a21a-99b938b1bf3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StrategyPillars" ma:index="23" nillable="true" ma:displayName="Pillar" ma:format="Dropdown" ma:internalName="StrategyPillars">
      <xsd:simpleType>
        <xsd:union memberTypes="dms:Text">
          <xsd:simpleType>
            <xsd:restriction base="dms:Choice">
              <xsd:enumeration value="0 Coalition-wide strategy and workplan"/>
              <xsd:enumeration value="1 Leaders Innovating to accelerate change"/>
              <xsd:enumeration value="2 Being accountable"/>
              <xsd:enumeration value="3 Gender equal and diverse workforces"/>
              <xsd:enumeration value="4 Cultures of care, respect, safety and belonging"/>
              <xsd:enumeration value="5 Equality and inclusion is embedded"/>
              <xsd:enumeration value="6 Operationalising the strategy"/>
            </xsd:restriction>
          </xsd:simpleType>
        </xsd:union>
      </xsd:simpleType>
    </xsd:element>
    <xsd:element name="Status" ma:index="24" nillable="true" ma:displayName="Status" ma:format="Dropdown" ma:internalName="Status">
      <xsd:simpleType>
        <xsd:restriction base="dms:Choice">
          <xsd:enumeration value="WIP"/>
          <xsd:enumeration value="Current"/>
          <xsd:enumeration value="Historical"/>
          <xsd:enumeration value="Future"/>
        </xsd:restriction>
      </xsd:simpleType>
    </xsd:element>
  </xsd:schema>
  <xsd:schema xmlns:xsd="http://www.w3.org/2001/XMLSchema" xmlns:xs="http://www.w3.org/2001/XMLSchema" xmlns:dms="http://schemas.microsoft.com/office/2006/documentManagement/types" xmlns:pc="http://schemas.microsoft.com/office/infopath/2007/PartnerControls" targetNamespace="afe65642-bc26-499b-96bb-34b48a9efa4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3bd77fd-8cc1-45e1-81c2-feea36d527cc}" ma:internalName="TaxCatchAll" ma:showField="CatchAllData" ma:web="afe65642-bc26-499b-96bb-34b48a9efa4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ba337c-0455-4c99-88dc-062ec5b6e433">
      <Terms xmlns="http://schemas.microsoft.com/office/infopath/2007/PartnerControls"/>
    </lcf76f155ced4ddcb4097134ff3c332f>
    <Status xmlns="8fba337c-0455-4c99-88dc-062ec5b6e433" xsi:nil="true"/>
    <TaxCatchAll xmlns="afe65642-bc26-499b-96bb-34b48a9efa41" xsi:nil="true"/>
    <StrategyPillars xmlns="8fba337c-0455-4c99-88dc-062ec5b6e433" xsi:nil="true"/>
  </documentManagement>
</p:properties>
</file>

<file path=customXml/itemProps1.xml><?xml version="1.0" encoding="utf-8"?>
<ds:datastoreItem xmlns:ds="http://schemas.openxmlformats.org/officeDocument/2006/customXml" ds:itemID="{DD32FF20-07CC-4476-9B11-EFB8F8841041}">
  <ds:schemaRefs>
    <ds:schemaRef ds:uri="8fba337c-0455-4c99-88dc-062ec5b6e433"/>
    <ds:schemaRef ds:uri="afe65642-bc26-499b-96bb-34b48a9efa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8F20F7-09E1-4ECA-AA24-CFBC732E70A5}">
  <ds:schemaRefs>
    <ds:schemaRef ds:uri="http://schemas.microsoft.com/sharepoint/v3/contenttype/forms"/>
  </ds:schemaRefs>
</ds:datastoreItem>
</file>

<file path=customXml/itemProps3.xml><?xml version="1.0" encoding="utf-8"?>
<ds:datastoreItem xmlns:ds="http://schemas.openxmlformats.org/officeDocument/2006/customXml" ds:itemID="{C5EC84EE-B39C-4215-8BCA-6BB59137712E}">
  <ds:schemaRefs>
    <ds:schemaRef ds:uri="8fba337c-0455-4c99-88dc-062ec5b6e433"/>
    <ds:schemaRef ds:uri="afe65642-bc26-499b-96bb-34b48a9efa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6413</Words>
  <Application>Microsoft Office PowerPoint</Application>
  <PresentationFormat>Custom</PresentationFormat>
  <Paragraphs>559</Paragraphs>
  <Slides>22</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Aktiv Grotesk Light</vt:lpstr>
      <vt:lpstr>Arial</vt:lpstr>
      <vt:lpstr>Calibri</vt:lpstr>
      <vt:lpstr>Calibri Light</vt:lpstr>
      <vt:lpstr>Symbol</vt:lpstr>
      <vt:lpstr>Wingdings 2</vt:lpstr>
      <vt:lpstr>CCC2023</vt:lpstr>
      <vt:lpstr>1_CCC2023</vt:lpstr>
      <vt:lpstr>Closing gender pay gaps</vt:lpstr>
      <vt:lpstr>About this resource</vt:lpstr>
      <vt:lpstr>Understanding gender pay gaps</vt:lpstr>
      <vt:lpstr>Understanding gender pay gaps</vt:lpstr>
      <vt:lpstr>Understanding gender pay gaps</vt:lpstr>
      <vt:lpstr>Understanding gender pay gaps</vt:lpstr>
      <vt:lpstr>PowerPoint Presentation</vt:lpstr>
      <vt:lpstr>Understanding, communicating and taking action to close gender pay gaps</vt:lpstr>
      <vt:lpstr>1. Statement of commitment</vt:lpstr>
      <vt:lpstr>Stakeholder engagement</vt:lpstr>
      <vt:lpstr>2. Context</vt:lpstr>
      <vt:lpstr>3. Data overview and analysis 3.1 Data summary</vt:lpstr>
      <vt:lpstr>3. Data overview and analysis 3.2 Data presentation</vt:lpstr>
      <vt:lpstr>3. Data overview and analysis 3.3 A deeper dive into gender pay gap data</vt:lpstr>
      <vt:lpstr>4. Industry, sector and national comparisons</vt:lpstr>
      <vt:lpstr>Benchmark level</vt:lpstr>
      <vt:lpstr>PowerPoint Presentation</vt:lpstr>
      <vt:lpstr>PowerPoint Presentation</vt:lpstr>
      <vt:lpstr>PowerPoint Presentation</vt:lpstr>
      <vt:lpstr>6. Actions and impacts to date</vt:lpstr>
      <vt:lpstr>7. Priority focus areas and plans</vt:lpstr>
      <vt:lpstr>Closing gender pay gaps</vt:lpstr>
    </vt:vector>
  </TitlesOfParts>
  <Company>CTS Creative Template Solutions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 Print PowerPoint Template</dc:title>
  <dc:creator>Leigh Russell</dc:creator>
  <cp:lastModifiedBy>Onella Cooray</cp:lastModifiedBy>
  <cp:revision>1</cp:revision>
  <cp:lastPrinted>2025-03-02T22:14:10Z</cp:lastPrinted>
  <dcterms:created xsi:type="dcterms:W3CDTF">2016-11-11T14:03:26Z</dcterms:created>
  <dcterms:modified xsi:type="dcterms:W3CDTF">2025-03-03T00:16:12Z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29 November 2016</vt:lpwstr>
  </property>
  <property fmtid="{D5CDD505-2E9C-101B-9397-08002B2CF9AE}" pid="4" name="ContentTypeId">
    <vt:lpwstr>0x0101007B49BDD83F3CAA48B4E6A982EA2462B1</vt:lpwstr>
  </property>
  <property fmtid="{D5CDD505-2E9C-101B-9397-08002B2CF9AE}" pid="5" name="MediaServiceImageTags">
    <vt:lpwstr/>
  </property>
</Properties>
</file>